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8" r:id="rId35"/>
    <p:sldId id="356" r:id="rId36"/>
    <p:sldId id="35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EAEAEA"/>
    <a:srgbClr val="C0C0C0"/>
    <a:srgbClr val="00FF00"/>
    <a:srgbClr val="33CC33"/>
    <a:srgbClr val="FFFF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BBF0-518C-4DDD-92BB-50FEF549A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9F2-32AF-481A-889E-199878F4F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25C0-1EFD-44F6-852E-FB9EA4DC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7D92E-0D29-45E9-89CA-44B9FCBA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DE9E-7CB6-49FD-8C7D-77E7B4D75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56DD-37A1-4FBC-99F6-313F1E256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A217-8EC4-4B79-85A5-1276A6DAA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8F6B-B3E3-47FA-9DC7-C368067B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E7FC-B792-492D-8E05-5A9E3B6AF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6387A-63C4-4C51-A389-2945D456C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F2BE-ADA9-4962-BF6D-3B9D3B49F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08CF-D45C-47C6-8B75-F17FA646C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67D25-3AB8-4565-8046-1213F66BA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EE7F-502E-48D2-9062-03855149F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2725FA-39C8-4ECB-87A2-975B45534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3. Методы испытаний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Неразрушающие методы контроля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Электрические испытания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Параметры качества пленок металлов и сплавов</a:t>
            </a:r>
          </a:p>
          <a:p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-высокая адгезия к подложке,</a:t>
            </a:r>
          </a:p>
          <a:p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согласованность их коэффициентов линейного расширения</a:t>
            </a:r>
          </a:p>
          <a:p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-заданное значение электропроводности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кв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= /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1368152" cy="8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качества диэлектрических пленок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удельная емкость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тангенс угла диэлектрических потерь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пробивное напряжение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температурный коэффициент емкости (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удельное сопротивление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параметры качества полупроводниковых слоев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удельное (или поверхностное) сопротивление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подвижность носителей заряда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жизни носителей заряда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 проводимости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ориентация монокристаллического слоя,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концентрация носителей заряда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измерения типа проводимости полупроводниковых пластин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4602" y="2348880"/>
            <a:ext cx="345514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 пластина; 2- регулятор напряжения; 3- спираль нагревателя зонда; 4- зонды; 5- соединительные провода; 6- измерительный прибор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измерения удельного сопротивления полупроводниковых пластин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Входной контроль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809" y="2257323"/>
            <a:ext cx="3179143" cy="36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методы измерения статистических параметров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Схема измерения прямого падения напряжения на диоде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 диод; 2- генератор тока; 3- амперметр; 4- защита вольтметра от перегрузки при включении диода; 5- вольтметр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392195" cy="19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Схема измерения обратных токов мощных приборов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	диод; 2- миллиамперметр; 3- вольтметр; 4- постоянный резистор; 5- источник питания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58" y="2348880"/>
            <a:ext cx="339466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Неразрушающие методы контроля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оптические;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радиационные;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тепловые;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Оптические методы контроля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3" name="Group 5"/>
          <p:cNvGrpSpPr>
            <a:grpSpLocks noGrp="1"/>
          </p:cNvGrpSpPr>
          <p:nvPr>
            <p:ph idx="1"/>
          </p:nvPr>
        </p:nvGrpSpPr>
        <p:grpSpPr bwMode="auto">
          <a:xfrm>
            <a:off x="539552" y="1268760"/>
            <a:ext cx="8229600" cy="4525963"/>
            <a:chOff x="1161" y="2484"/>
            <a:chExt cx="9180" cy="5940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041" y="2484"/>
              <a:ext cx="28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221" y="2484"/>
              <a:ext cx="2520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Оптические методы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неразрушающего контроля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1161" y="4464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161" y="4464"/>
              <a:ext cx="19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Интерферен-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ционный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3501" y="4464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5841" y="4464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8181" y="4464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681" y="4464"/>
              <a:ext cx="19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Спектральный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6021" y="4464"/>
              <a:ext cx="19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Микроскопи-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ческий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8181" y="4464"/>
              <a:ext cx="19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Поляризацион-ный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1161" y="6084"/>
              <a:ext cx="9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161" y="6084"/>
              <a:ext cx="90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Спектров поглоще-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2781" y="6084"/>
              <a:ext cx="9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4401" y="6084"/>
              <a:ext cx="9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5661" y="6084"/>
              <a:ext cx="9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6921" y="6084"/>
              <a:ext cx="9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8181" y="6084"/>
              <a:ext cx="9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9441" y="6084"/>
              <a:ext cx="9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2781" y="6084"/>
              <a:ext cx="99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Спектров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отражения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4401" y="6084"/>
              <a:ext cx="96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Спектров испускания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5661" y="6084"/>
              <a:ext cx="105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Спектров люминесценции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6741" y="6084"/>
              <a:ext cx="130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Спектров комбинационного рассеяния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8181" y="6084"/>
              <a:ext cx="90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Эллипсометри-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ческий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9441" y="6084"/>
              <a:ext cx="88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Фотоупругости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6741" y="356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2061" y="3924"/>
              <a:ext cx="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061" y="392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4941" y="392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9261" y="392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4941" y="518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1521" y="5544"/>
              <a:ext cx="59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>
              <a:off x="1521" y="55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3141" y="55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6201" y="55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7461" y="55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>
              <a:off x="8541" y="5544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>
              <a:off x="8541" y="55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>
              <a:off x="9801" y="55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9261" y="518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Визуально-оптический метод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-внешний вид основания и крышек корпуса ИМС;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-сварные и паяные швы, спай стекло-металл;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-контактные площадки;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-качество золотого покрытия дна оснований;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-внешний вид фотошаблонов и заготовок для них (наличие включений, пузырей, сколов, царапин, наплывов, пятен, жировых загрязнений, точек и т.д.);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-качество поверхности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Al-проволоки (посторонние включения, наличие пленок, трещин, раковин, расслоений, вмятин);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Классификация испытаний 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испытания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 нормальном режиме</a:t>
            </a:r>
            <a:endParaRPr lang="en-US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ускоренные испытания</a:t>
            </a:r>
            <a:endParaRPr lang="en-US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нормальным понимают режим испытаний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при котором воздействующие на ИМС нагрузки не превышают предельных значений, заданных ТУ.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Ускоренные испытания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позволяют получать информацию о надежности в течение времени, меньшего долговечности изделия. 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Ускоренные испытания в нормальном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режиме</a:t>
            </a:r>
          </a:p>
          <a:p>
            <a:pPr algn="just"/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Испытания в форсированном режиме</a:t>
            </a:r>
            <a:endParaRPr lang="ru-RU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8229600" cy="633670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-внешний вид полупроводниковых пластин после механической и химической обработки (наличие бурых пятен, сколов, бугорков, ямок, следы загрязнений, локальная неравномерность блеска и т.д.);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-чистота поверхности эпитаксиальных структур (бугорки,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трипирамиды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ямки, риски);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-плотность следов кристаллитов, высота дефектов роста;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-внешний вид пластин после окисления (следы загрязнений, неравномерность толщины, плотность светящихся точек);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-внешний вид пластин при нанесении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фоторезиста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-деформация маскирующего рельефа при задубливании, качество процесса фотолитографии после проявления, травления, снятия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фоторезиста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-качество поверхности пластин после металлизации и отжига;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-качество анизотропного травления при изоляции элементов (форма края, плоскостность дна, площадь травления и т.д.);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-внешний вид кристалла после ломки, после присоединения кристалла, правильность монтажа и т.д.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Интерференционный метод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Интерференционный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изменение фазы двух лучей, отраженных поверхностями, расположенными на некотором расстоянии друг от друга</a:t>
            </a:r>
          </a:p>
          <a:p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Применяется для контроля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-класса чистоты обработки поверхности подложек;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-глубины рисок и ступенек травления;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-глубины и ширины разделительных канавок кремниевых структур с диэлектрической изоляцией, канавок ориентационного травления;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-геометрических размеров элементов структур микросхем;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-толщины окисных слоев;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толщины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фоторезиста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уровня двух поверхностей, предназначенных для присоединения;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-толщины эпитаксиальных слоев и т.д.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Метод определения толщины пленки SiO</a:t>
            </a:r>
            <a:r>
              <a:rPr lang="ru-RU" sz="2800" b="1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при помощи микроинтерферометра МИИ-4</a:t>
            </a:r>
            <a:endParaRPr lang="ru-RU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17823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Схема измерения толщины оксида по изгибу интерференционных полос на ступеньке в микроинтерферометре МИИ-4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3573016"/>
            <a:ext cx="3742663" cy="245701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3982120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Где  </a:t>
            </a:r>
            <a:r>
              <a:rPr lang="ru-RU" sz="20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0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– сдвиг центральной полосы (в относительных единицах); </a:t>
            </a:r>
            <a:r>
              <a:rPr lang="ru-RU" sz="20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 расстояние между соседними интерференционными полосами (в относительных единицах); </a:t>
            </a:r>
            <a:r>
              <a:rPr lang="ru-RU" sz="20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- длина волны середины видимого спектра (5,5х10</a:t>
            </a:r>
            <a:r>
              <a:rPr lang="ru-RU" sz="20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нм); </a:t>
            </a:r>
            <a:r>
              <a:rPr lang="ru-RU" sz="20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/2 =2,7х10</a:t>
            </a:r>
            <a:r>
              <a:rPr lang="ru-RU" sz="20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нм соответствует сдвигу полос на ступеньке, высота которой соответствует расстоянию между соседними интерференционными полосами (в белом свете).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373216"/>
            <a:ext cx="2292795" cy="13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Поляризационный метод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получении информации по изменению параметров поляризации оптического излучения в результате взаимодействия его с объектом в процессе отражения, преломления или поглощения</a:t>
            </a: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Эллипсометрический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(отражательная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поляриметрия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основан на анализе изменения поляризации пучка поляризованного монохроматического света при его отражении от исследуемого объекта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Рентгеноструктурный анализ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контроле структуры изделия путем изучения рентгеновских дифракционных спектров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РГ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дифрактография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основана на контроле изменения интенсивности РГ лучей, падающих на изделие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дифрагирующих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структурных неоднородностях его поверхности и объема.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Тепловые методы контроля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Тепловые методы контроля основаны на регистрации тепловых полей в контролируемом изделии.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Дефекты ИС при работе их под нагрузкой вызывают значительные перегревы отдельных областей или всего изделия в целом, что может привести к последующему его отказу.</a:t>
            </a:r>
          </a:p>
          <a:p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Термометрические характеристики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линейное расширение тел,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электрического сопротивления проводников, термоэлектрические явления,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цвета и яркости специальных покрытий,  интенсивность ИК излучения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Контактные и бесконтактные методы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Контактные: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-индикаторы на жидких кристаллах, избирательно рассеивающих один из цветных компонент белого света;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термокраски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изменяющие цвет под действием тепловой энергии изделия;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-термобумага с чувствительным слоем, плавящимся при определенной температуре, в результате чего обнажается черная контрастная основа;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термолюминофоры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наносятся на контролируемую поверхность и изменяют яркость свечения в зависимости от температуры;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-термометры, термопары,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термосопротивления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Бесконтактные: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метод, основанный на регистрации собственного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ИК-излучения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контролируемого изделия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Электронные методы контроля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045" y="1478415"/>
            <a:ext cx="5867909" cy="42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Изображение в оптическом микроскопе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41775" cy="978123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Изображение в растровом электронном микроскопе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919" y="2816903"/>
            <a:ext cx="2636749" cy="26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31" y="2820713"/>
            <a:ext cx="2568163" cy="26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Тестовые методы оценки надежности</a:t>
            </a:r>
          </a:p>
          <a:p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Имитационные методы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691116" cy="338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7204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Схематическое изображение взаимодействия пучка электронов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824536" cy="44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СЭМ изображение  частиц вольфрама под действием обратно рассеянных электронов</a:t>
            </a:r>
            <a:b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FF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17046"/>
            <a:ext cx="8229600" cy="44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Изображение, снятое при использовании </a:t>
            </a:r>
            <a:r>
              <a:rPr lang="ru-RU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обратнорассеянных</a:t>
            </a:r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электронов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дает информацию о геометрическом рельефе и среднем атомном номере исследуемой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Растровая </a:t>
            </a:r>
            <a:r>
              <a:rPr lang="ru-RU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Оже-электронная</a:t>
            </a:r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спектроскопия 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Оже-электронов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зависит от энергии бомбардирующих электронов, а определяется структурой атомов, которая хорошо известна.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преимущество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Оже-электронной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спектроскопии заключается в возможности обнаружения малых примесей на поверхности (точнее, в слое толщиной порядка 0,5-1,0 нм). В массовом измерении чувствительность метода составляет менее 10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 Если распределить столь малое количество вещества на поверхности в один слой атомов, то оно будет соответствовать всего лишь 10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монослоя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Сканирующий туннельный микроскоп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400600" cy="484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Атомно-силовой микроскоп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Классификация испытаний по характеру воздействующей нагрузки</a:t>
            </a:r>
            <a:endParaRPr lang="ru-RU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электрические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механические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климатические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радиационные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Исследовательские испытания</a:t>
            </a:r>
            <a:b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граничные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определяющие зависимость между предельно допустимыми значениями параметров изделий и эксплуатационными.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проводимые для сравнения характеристик качества двух или более типов изделий в идентичных условиях;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ускоренные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методы и, условия проведения которых, обеспечивают получение необходимого объема информации в более короткий срок, чем в предусмотренных условиях и режимах эксплуатации.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Контрольные испытания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приемосдаточные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проводимые при приемочном контроле качества каждой предъявляемой партии;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проводимые с целью периодического контроля качества изделий и проверки стабильности технологического процесса их производства;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проводятся после внесения изменений в конструкцию или технологию изготовления изделий для оценки эффективности и целесообразности внесенных изменений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испытания на надежность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проводимые для определения или для оценки значений показателей надежности продукции в заданных условиях;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ресурсные испытания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включающие испытания на долговечность,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сохраняемость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периодические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Выборочный метод контроля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Выборочный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судить о характеристиках всей генеральной совокупности изделий по выборке, взятой из этой совокупности.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изделия, входящие в выборку отражают характер и структуру генеральной совокупности, то такая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называется представительной или репрезентативной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виды выборки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	Повторная выборка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	Бесповторная выборка.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	Случайная выборка.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	Единовременная выборка.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	Расслоенная выборка.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	Общепроизводственная выборка.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размера выборки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Наименьшее число отказавших изделий в испытываемой выборке, при котором результаты испытаний считаются отрицательными, называется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браковочным числом C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Наибольшее число отказавших изделий в испытываемой выборке, при котором все же результаты испытаний считаются положительными, называется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приемочным числом 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1257</Words>
  <Application>Microsoft Office PowerPoint</Application>
  <PresentationFormat>Экран (4:3)</PresentationFormat>
  <Paragraphs>159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Раздел 3. Методы испытаний </vt:lpstr>
      <vt:lpstr>Классификация испытаний </vt:lpstr>
      <vt:lpstr>Слайд 3</vt:lpstr>
      <vt:lpstr>Классификация испытаний по характеру воздействующей нагрузки</vt:lpstr>
      <vt:lpstr>Исследовательские испытания </vt:lpstr>
      <vt:lpstr>Контрольные испытания </vt:lpstr>
      <vt:lpstr>Выборочный метод контроля</vt:lpstr>
      <vt:lpstr>Основные виды выборки</vt:lpstr>
      <vt:lpstr>Определение размера выборки</vt:lpstr>
      <vt:lpstr>Электрические испытания</vt:lpstr>
      <vt:lpstr>Основные параметры качества диэлектрических пленок</vt:lpstr>
      <vt:lpstr>Основные параметры качества полупроводниковых слоев</vt:lpstr>
      <vt:lpstr>Схема измерения типа проводимости полупроводниковых пластин</vt:lpstr>
      <vt:lpstr>Схема измерения удельного сопротивления полупроводниковых пластин</vt:lpstr>
      <vt:lpstr>Основные методы измерения статистических параметров</vt:lpstr>
      <vt:lpstr>Слайд 16</vt:lpstr>
      <vt:lpstr>Неразрушающие методы контроля</vt:lpstr>
      <vt:lpstr>Оптические методы контроля</vt:lpstr>
      <vt:lpstr>Визуально-оптический метод</vt:lpstr>
      <vt:lpstr>Слайд 20</vt:lpstr>
      <vt:lpstr>Интерференционный метод</vt:lpstr>
      <vt:lpstr>Метод определения толщины пленки SiO2 при помощи микроинтерферометра МИИ-4</vt:lpstr>
      <vt:lpstr>Поляризационный метод</vt:lpstr>
      <vt:lpstr>Рентгеноструктурный анализ</vt:lpstr>
      <vt:lpstr>Тепловые методы контроля</vt:lpstr>
      <vt:lpstr>Контактные и бесконтактные методы</vt:lpstr>
      <vt:lpstr>Слайд 27</vt:lpstr>
      <vt:lpstr>Электронные методы контроля</vt:lpstr>
      <vt:lpstr>Слайд 29</vt:lpstr>
      <vt:lpstr>Слайд 30</vt:lpstr>
      <vt:lpstr>Схематическое изображение взаимодействия пучка электронов</vt:lpstr>
      <vt:lpstr>СЭМ изображение  частиц вольфрама под действием обратно рассеянных электронов </vt:lpstr>
      <vt:lpstr>Слайд 33</vt:lpstr>
      <vt:lpstr>Растровая Оже-электронная спектроскопия </vt:lpstr>
      <vt:lpstr>Сканирующий туннельный микроскоп</vt:lpstr>
      <vt:lpstr>Атомно-силовой микроскоп</vt:lpstr>
    </vt:vector>
  </TitlesOfParts>
  <Company>Nameless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Температура</dc:title>
  <dc:creator>aetu</dc:creator>
  <cp:lastModifiedBy>Admin</cp:lastModifiedBy>
  <cp:revision>127</cp:revision>
  <dcterms:created xsi:type="dcterms:W3CDTF">2006-03-10T03:30:04Z</dcterms:created>
  <dcterms:modified xsi:type="dcterms:W3CDTF">2022-09-15T12:17:30Z</dcterms:modified>
</cp:coreProperties>
</file>