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86862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53107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032621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3299917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48200" y="1600202"/>
            <a:ext cx="4038600" cy="4530725"/>
          </a:xfrm>
        </p:spPr>
        <p:txBody>
          <a:bodyPr/>
          <a:lstStyle/>
          <a:p>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3945636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28766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solidFill>
                  <a:srgbClr val="F2F2F0"/>
                </a:solidFill>
              </a:rPr>
              <a:pPr/>
              <a:t>10/23/2020</a:t>
            </a:fld>
            <a:endParaRPr lang="en-US" dirty="0">
              <a:solidFill>
                <a:srgbClr val="F2F2F0"/>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9026047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532626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047371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160782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03947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15599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10/23/2020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27650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10/23/2020</a:t>
            </a:fld>
            <a:endParaRPr lang="en-US" dirty="0">
              <a:solidFill>
                <a:srgbClr val="432A30"/>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78230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sz="6000" dirty="0" err="1" smtClean="0"/>
              <a:t>Organisational</a:t>
            </a:r>
            <a:r>
              <a:rPr lang="en-US" sz="6000" dirty="0" smtClean="0"/>
              <a:t> development</a:t>
            </a:r>
            <a:endParaRPr lang="ru-RU" sz="6000" dirty="0"/>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val="1414063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Crisis and </a:t>
            </a:r>
            <a:r>
              <a:rPr lang="en-US" dirty="0"/>
              <a:t>organizational crisis from a general point of view</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Crisis </a:t>
            </a:r>
          </a:p>
          <a:p>
            <a:r>
              <a:rPr lang="en-US" dirty="0" smtClean="0"/>
              <a:t>any </a:t>
            </a:r>
            <a:r>
              <a:rPr lang="en-US" dirty="0"/>
              <a:t>event that is going (or is expected) to lead to an unstable and dangerous situation affecting an individual, group, community, or whole society.</a:t>
            </a:r>
          </a:p>
          <a:p>
            <a:r>
              <a:rPr lang="en-US" dirty="0" smtClean="0"/>
              <a:t>the </a:t>
            </a:r>
            <a:r>
              <a:rPr lang="en-US" dirty="0"/>
              <a:t>turning point for better or </a:t>
            </a:r>
            <a:r>
              <a:rPr lang="en-US" dirty="0" smtClean="0"/>
              <a:t>worse</a:t>
            </a:r>
          </a:p>
          <a:p>
            <a:r>
              <a:rPr lang="en-US" dirty="0"/>
              <a:t> a situation that has reached a critical phase</a:t>
            </a:r>
          </a:p>
          <a:p>
            <a:r>
              <a:rPr lang="en-US" dirty="0"/>
              <a:t>organizational </a:t>
            </a:r>
            <a:r>
              <a:rPr lang="en-US" dirty="0" smtClean="0"/>
              <a:t>crisis is </a:t>
            </a:r>
            <a:r>
              <a:rPr lang="en-US" dirty="0"/>
              <a:t>the turning point for better or worse </a:t>
            </a:r>
            <a:r>
              <a:rPr lang="en-US" dirty="0" smtClean="0"/>
              <a:t>organization development according to lifecycle stage</a:t>
            </a:r>
            <a:endParaRPr lang="en-US" dirty="0"/>
          </a:p>
          <a:p>
            <a:pPr marL="0" indent="0">
              <a:buNone/>
            </a:pPr>
            <a:r>
              <a:rPr lang="en-US" dirty="0" smtClean="0"/>
              <a:t>organizational crisis could</a:t>
            </a:r>
            <a:r>
              <a:rPr lang="en-US" dirty="0"/>
              <a:t>:</a:t>
            </a:r>
          </a:p>
          <a:p>
            <a:r>
              <a:rPr lang="en-US" dirty="0"/>
              <a:t>Threaten a major product line, business unit</a:t>
            </a:r>
          </a:p>
          <a:p>
            <a:r>
              <a:rPr lang="en-US" dirty="0"/>
              <a:t>Damage an organization's financial performance</a:t>
            </a:r>
          </a:p>
          <a:p>
            <a:r>
              <a:rPr lang="en-US" dirty="0"/>
              <a:t>Harm the health and well being of consumers, employees, surrounding communities, or the environment</a:t>
            </a:r>
          </a:p>
          <a:p>
            <a:r>
              <a:rPr lang="en-US" dirty="0"/>
              <a:t>Destroy the public's trust in an organization, its reputation and </a:t>
            </a:r>
            <a:r>
              <a:rPr lang="en-US" dirty="0" smtClean="0"/>
              <a:t>image</a:t>
            </a:r>
            <a:endParaRPr lang="ru-RU" dirty="0"/>
          </a:p>
        </p:txBody>
      </p:sp>
    </p:spTree>
    <p:extLst>
      <p:ext uri="{BB962C8B-B14F-4D97-AF65-F5344CB8AC3E}">
        <p14:creationId xmlns:p14="http://schemas.microsoft.com/office/powerpoint/2010/main" val="1845285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Theories of </a:t>
            </a:r>
            <a:r>
              <a:rPr lang="en-US" dirty="0"/>
              <a:t>the </a:t>
            </a:r>
            <a:r>
              <a:rPr lang="en-US" dirty="0" smtClean="0"/>
              <a:t>organizational life </a:t>
            </a:r>
            <a:r>
              <a:rPr lang="en-US" dirty="0"/>
              <a:t>cycle </a:t>
            </a:r>
            <a:endParaRPr lang="ru-RU" dirty="0"/>
          </a:p>
        </p:txBody>
      </p:sp>
      <p:sp>
        <p:nvSpPr>
          <p:cNvPr id="3" name="Объект 2"/>
          <p:cNvSpPr>
            <a:spLocks noGrp="1"/>
          </p:cNvSpPr>
          <p:nvPr>
            <p:ph idx="1"/>
          </p:nvPr>
        </p:nvSpPr>
        <p:spPr/>
        <p:txBody>
          <a:bodyPr/>
          <a:lstStyle/>
          <a:p>
            <a:pPr marL="0" indent="0">
              <a:buNone/>
            </a:pPr>
            <a:r>
              <a:rPr lang="en-US" dirty="0"/>
              <a:t>There are two most elaborated theories of the life cycle of an organization, which focus on specific aspects of its </a:t>
            </a:r>
            <a:r>
              <a:rPr lang="en-US" dirty="0" smtClean="0"/>
              <a:t>development. They named according to author names:</a:t>
            </a:r>
          </a:p>
          <a:p>
            <a:r>
              <a:rPr lang="en-US" dirty="0"/>
              <a:t>Greiner's Growth </a:t>
            </a:r>
            <a:r>
              <a:rPr lang="en-US" dirty="0" smtClean="0"/>
              <a:t>Model</a:t>
            </a:r>
          </a:p>
          <a:p>
            <a:r>
              <a:rPr lang="en-US" dirty="0" err="1" smtClean="0"/>
              <a:t>Adizes</a:t>
            </a:r>
            <a:r>
              <a:rPr lang="en-US" dirty="0" smtClean="0"/>
              <a:t>  Model.</a:t>
            </a:r>
          </a:p>
          <a:p>
            <a:endParaRPr lang="en-US" dirty="0" smtClean="0"/>
          </a:p>
          <a:p>
            <a:endParaRPr lang="en-US" dirty="0" smtClean="0"/>
          </a:p>
          <a:p>
            <a:pPr marL="0" indent="0">
              <a:buNone/>
            </a:pPr>
            <a:endParaRPr lang="ru-RU" dirty="0"/>
          </a:p>
        </p:txBody>
      </p:sp>
    </p:spTree>
    <p:extLst>
      <p:ext uri="{BB962C8B-B14F-4D97-AF65-F5344CB8AC3E}">
        <p14:creationId xmlns:p14="http://schemas.microsoft.com/office/powerpoint/2010/main" val="574469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a:t>Greiner's Growth Model </a:t>
            </a:r>
            <a:endParaRPr lang="ru-RU" dirty="0"/>
          </a:p>
        </p:txBody>
      </p:sp>
      <p:pic>
        <p:nvPicPr>
          <p:cNvPr id="194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159251" y="795867"/>
            <a:ext cx="4921250" cy="52408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Текст 4"/>
          <p:cNvSpPr>
            <a:spLocks noGrp="1"/>
          </p:cNvSpPr>
          <p:nvPr>
            <p:ph type="body" sz="half" idx="2"/>
          </p:nvPr>
        </p:nvSpPr>
        <p:spPr/>
        <p:txBody>
          <a:bodyPr>
            <a:normAutofit fontScale="77500" lnSpcReduction="20000"/>
          </a:bodyPr>
          <a:lstStyle/>
          <a:p>
            <a:r>
              <a:rPr lang="en-US" dirty="0"/>
              <a:t>Greiner's Growth Model describes phases that organizations go through as they grow. ... Each growth phase is made up of a period of relatively stable growth, followed by a "crisis" when major organizational change is needed if the company is to carry on growing</a:t>
            </a:r>
            <a:r>
              <a:rPr lang="en-US" dirty="0" smtClean="0"/>
              <a:t>.</a:t>
            </a:r>
          </a:p>
          <a:p>
            <a:r>
              <a:rPr lang="en-US" dirty="0"/>
              <a:t>Larry E. Greiner originally proposed this model in 1972 with five phases of growth. In 1998, he added a sixth phase in an updated version of his original article. The six growth phases are described below:</a:t>
            </a:r>
            <a:endParaRPr lang="ru-RU" dirty="0"/>
          </a:p>
        </p:txBody>
      </p:sp>
    </p:spTree>
    <p:extLst>
      <p:ext uri="{BB962C8B-B14F-4D97-AF65-F5344CB8AC3E}">
        <p14:creationId xmlns:p14="http://schemas.microsoft.com/office/powerpoint/2010/main" val="2986082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en-US" dirty="0"/>
              <a:t>Greiner's Growth </a:t>
            </a:r>
            <a:r>
              <a:rPr lang="en-US" dirty="0" smtClean="0"/>
              <a:t>Model: stages explanations </a:t>
            </a:r>
            <a:endParaRPr lang="ru-RU" dirty="0"/>
          </a:p>
        </p:txBody>
      </p:sp>
      <p:sp>
        <p:nvSpPr>
          <p:cNvPr id="6" name="Объект 5"/>
          <p:cNvSpPr>
            <a:spLocks noGrp="1"/>
          </p:cNvSpPr>
          <p:nvPr>
            <p:ph idx="1"/>
          </p:nvPr>
        </p:nvSpPr>
        <p:spPr/>
        <p:txBody>
          <a:bodyPr>
            <a:normAutofit fontScale="55000" lnSpcReduction="20000"/>
          </a:bodyPr>
          <a:lstStyle/>
          <a:p>
            <a:pPr marL="0" indent="0">
              <a:buNone/>
            </a:pPr>
            <a:r>
              <a:rPr lang="en-US" dirty="0">
                <a:solidFill>
                  <a:srgbClr val="FF0000"/>
                </a:solidFill>
              </a:rPr>
              <a:t>Phase 1: Growth Through Creativity</a:t>
            </a:r>
          </a:p>
          <a:p>
            <a:pPr marL="0" indent="0">
              <a:buNone/>
            </a:pPr>
            <a:r>
              <a:rPr lang="en-US" dirty="0"/>
              <a:t>Here, the entrepreneurs who founded the firm are busy creating products and opening up markets. There aren't many staff, so informal communication works fine, and rewards for long hours are probably through profit share or stock options. However, as more staff join, production expands and capital is injected, there's a need for more formal communication</a:t>
            </a:r>
            <a:r>
              <a:rPr lang="en-US" dirty="0" smtClean="0"/>
              <a:t>. This </a:t>
            </a:r>
            <a:r>
              <a:rPr lang="en-US" dirty="0"/>
              <a:t>phase </a:t>
            </a:r>
            <a:r>
              <a:rPr lang="en-US" dirty="0">
                <a:solidFill>
                  <a:srgbClr val="FF0000"/>
                </a:solidFill>
              </a:rPr>
              <a:t>ends with a Leadership Crisis</a:t>
            </a:r>
            <a:r>
              <a:rPr lang="en-US" dirty="0"/>
              <a:t>, where professional management is needed. The founders may change their style and take on this role, but often someone new will be brought in.</a:t>
            </a:r>
          </a:p>
          <a:p>
            <a:pPr marL="0" indent="0">
              <a:buNone/>
            </a:pPr>
            <a:r>
              <a:rPr lang="en-US" dirty="0" smtClean="0">
                <a:solidFill>
                  <a:srgbClr val="FF0000"/>
                </a:solidFill>
              </a:rPr>
              <a:t>Phase </a:t>
            </a:r>
            <a:r>
              <a:rPr lang="en-US" dirty="0">
                <a:solidFill>
                  <a:srgbClr val="FF0000"/>
                </a:solidFill>
              </a:rPr>
              <a:t>2: Growth Through </a:t>
            </a:r>
            <a:r>
              <a:rPr lang="en-US" dirty="0" smtClean="0">
                <a:solidFill>
                  <a:srgbClr val="FF0000"/>
                </a:solidFill>
              </a:rPr>
              <a:t>Direction</a:t>
            </a:r>
          </a:p>
          <a:p>
            <a:pPr marL="0" indent="0">
              <a:buNone/>
            </a:pPr>
            <a:r>
              <a:rPr lang="en-US" dirty="0" smtClean="0"/>
              <a:t>Growth </a:t>
            </a:r>
            <a:r>
              <a:rPr lang="en-US" dirty="0"/>
              <a:t>continues in an environment of more formal communications, budgets and focus on separate activities like marketing and production. Incentive schemes replace stock as a financial reward</a:t>
            </a:r>
            <a:r>
              <a:rPr lang="en-US" dirty="0" smtClean="0"/>
              <a:t>. However</a:t>
            </a:r>
            <a:r>
              <a:rPr lang="en-US" dirty="0"/>
              <a:t>, there comes a point when the products and processes become so numerous that there are not enough hours in the day for one person to manage them all, and he or she can't possibly know as much about all these products or services as those lower down the hierarchy</a:t>
            </a:r>
            <a:r>
              <a:rPr lang="en-US" dirty="0" smtClean="0"/>
              <a:t>.  </a:t>
            </a:r>
            <a:r>
              <a:rPr lang="en-US" dirty="0" smtClean="0">
                <a:solidFill>
                  <a:srgbClr val="FF0000"/>
                </a:solidFill>
              </a:rPr>
              <a:t>This </a:t>
            </a:r>
            <a:r>
              <a:rPr lang="en-US" dirty="0">
                <a:solidFill>
                  <a:srgbClr val="FF0000"/>
                </a:solidFill>
              </a:rPr>
              <a:t>phase ends with an Autonomy Crisis</a:t>
            </a:r>
            <a:r>
              <a:rPr lang="en-US" dirty="0"/>
              <a:t>: </a:t>
            </a:r>
            <a:r>
              <a:rPr lang="en-US" dirty="0" smtClean="0"/>
              <a:t>new </a:t>
            </a:r>
            <a:r>
              <a:rPr lang="en-US" dirty="0"/>
              <a:t>structures based on delegation are called for.</a:t>
            </a:r>
          </a:p>
          <a:p>
            <a:pPr marL="0" indent="0">
              <a:buNone/>
            </a:pPr>
            <a:r>
              <a:rPr lang="en-US" dirty="0" smtClean="0">
                <a:solidFill>
                  <a:srgbClr val="FF0000"/>
                </a:solidFill>
              </a:rPr>
              <a:t>Phase </a:t>
            </a:r>
            <a:r>
              <a:rPr lang="en-US" dirty="0">
                <a:solidFill>
                  <a:srgbClr val="FF0000"/>
                </a:solidFill>
              </a:rPr>
              <a:t>3: Growth Through Delegation</a:t>
            </a:r>
          </a:p>
          <a:p>
            <a:pPr marL="0" indent="0">
              <a:buNone/>
            </a:pPr>
            <a:r>
              <a:rPr lang="en-US" dirty="0"/>
              <a:t>With mid-level managers freed up to react fast to opportunities for new products or in new markets, the organization continues to grow, with top management just monitoring and dealing with the big issues (perhaps starting to look at merger or acquisition opportunities). Many businesses flounder at this stage, as the manager whose directive approach solved the problems at the end of Phase 1 finds it hard to let go, yet the mid-level managers struggle with their new roles as leaders</a:t>
            </a:r>
            <a:r>
              <a:rPr lang="en-US" dirty="0" smtClean="0"/>
              <a:t>. </a:t>
            </a:r>
            <a:r>
              <a:rPr lang="en-US" dirty="0" smtClean="0">
                <a:solidFill>
                  <a:srgbClr val="FF0000"/>
                </a:solidFill>
              </a:rPr>
              <a:t>This </a:t>
            </a:r>
            <a:r>
              <a:rPr lang="en-US" dirty="0">
                <a:solidFill>
                  <a:srgbClr val="FF0000"/>
                </a:solidFill>
              </a:rPr>
              <a:t>phase ends with a Control Crisis</a:t>
            </a:r>
            <a:r>
              <a:rPr lang="en-US" dirty="0"/>
              <a:t>: a much more sophisticated head office function is required, and the separate parts of the business need to work together.</a:t>
            </a:r>
            <a:endParaRPr lang="ru-RU" dirty="0"/>
          </a:p>
        </p:txBody>
      </p:sp>
    </p:spTree>
    <p:extLst>
      <p:ext uri="{BB962C8B-B14F-4D97-AF65-F5344CB8AC3E}">
        <p14:creationId xmlns:p14="http://schemas.microsoft.com/office/powerpoint/2010/main" val="701955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Greiner's Growth Model: stages explanations </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solidFill>
                  <a:srgbClr val="FF0000"/>
                </a:solidFill>
              </a:rPr>
              <a:t>Phase 4: Growth Through Coordination and Monitoring</a:t>
            </a:r>
          </a:p>
          <a:p>
            <a:pPr marL="0" indent="0">
              <a:buNone/>
            </a:pPr>
            <a:r>
              <a:rPr lang="en-US" dirty="0"/>
              <a:t>Growth continues with the previously isolated business units re-organized into product groups or service practices. Investment finance is allocated centrally and managed according to Return on Investment (ROI) and not just profits. Incentives are shared through company-wide profit share schemes aligned to corporate goals. Eventually, though, work becomes submerged under increasing amounts of bureaucracy, and growth may become stifled</a:t>
            </a:r>
            <a:r>
              <a:rPr lang="en-US" dirty="0" smtClean="0"/>
              <a:t>.  </a:t>
            </a:r>
            <a:r>
              <a:rPr lang="en-US" dirty="0" smtClean="0">
                <a:solidFill>
                  <a:srgbClr val="FF0000"/>
                </a:solidFill>
              </a:rPr>
              <a:t>This </a:t>
            </a:r>
            <a:r>
              <a:rPr lang="en-US" dirty="0">
                <a:solidFill>
                  <a:srgbClr val="FF0000"/>
                </a:solidFill>
              </a:rPr>
              <a:t>phase ends on a Red-Tape Crisis</a:t>
            </a:r>
            <a:r>
              <a:rPr lang="en-US" dirty="0"/>
              <a:t>: a new culture and structure must be introduced.</a:t>
            </a:r>
          </a:p>
          <a:p>
            <a:pPr marL="0" indent="0">
              <a:buNone/>
            </a:pPr>
            <a:r>
              <a:rPr lang="en-US" dirty="0" smtClean="0">
                <a:solidFill>
                  <a:srgbClr val="FF0000"/>
                </a:solidFill>
              </a:rPr>
              <a:t>Phase </a:t>
            </a:r>
            <a:r>
              <a:rPr lang="en-US" dirty="0">
                <a:solidFill>
                  <a:srgbClr val="FF0000"/>
                </a:solidFill>
              </a:rPr>
              <a:t>5: Growth Through Collaboration</a:t>
            </a:r>
          </a:p>
          <a:p>
            <a:pPr marL="0" indent="0">
              <a:buNone/>
            </a:pPr>
            <a:r>
              <a:rPr lang="en-US" dirty="0"/>
              <a:t>The formal controls of phases 2-4 are replaced by professional good sense as staff group and re-group flexibly in teams to deliver projects in a matrix structure supported by sophisticated information systems and team-based financial rewards</a:t>
            </a:r>
            <a:r>
              <a:rPr lang="en-US" dirty="0" smtClean="0"/>
              <a:t>. </a:t>
            </a:r>
            <a:r>
              <a:rPr lang="en-US" dirty="0" smtClean="0">
                <a:solidFill>
                  <a:srgbClr val="FF0000"/>
                </a:solidFill>
              </a:rPr>
              <a:t>This </a:t>
            </a:r>
            <a:r>
              <a:rPr lang="en-US" dirty="0">
                <a:solidFill>
                  <a:srgbClr val="FF0000"/>
                </a:solidFill>
              </a:rPr>
              <a:t>phase ends with a crisis of Internal Growth</a:t>
            </a:r>
            <a:r>
              <a:rPr lang="en-US" dirty="0"/>
              <a:t>: further growth can only come by developing partnerships with complementary organizations.</a:t>
            </a:r>
          </a:p>
          <a:p>
            <a:pPr marL="0" indent="0">
              <a:buNone/>
            </a:pPr>
            <a:r>
              <a:rPr lang="en-US" dirty="0" smtClean="0">
                <a:solidFill>
                  <a:srgbClr val="FF0000"/>
                </a:solidFill>
              </a:rPr>
              <a:t>Phase </a:t>
            </a:r>
            <a:r>
              <a:rPr lang="en-US" dirty="0">
                <a:solidFill>
                  <a:srgbClr val="FF0000"/>
                </a:solidFill>
              </a:rPr>
              <a:t>6: Growth Through Extra-Organizational Solutions</a:t>
            </a:r>
          </a:p>
          <a:p>
            <a:pPr marL="0" indent="0">
              <a:buNone/>
            </a:pPr>
            <a:r>
              <a:rPr lang="en-US" dirty="0"/>
              <a:t>Greiner's recently added sixth phase suggests that growth may continue through merger, outsourcing, networks and other solutions involving other companies</a:t>
            </a:r>
            <a:r>
              <a:rPr lang="en-US" dirty="0" smtClean="0"/>
              <a:t>. Growth </a:t>
            </a:r>
            <a:r>
              <a:rPr lang="en-US" dirty="0"/>
              <a:t>rates will vary between and even within phases. The duration of each phase depends almost totally on the rate of growth of the market in which the organization operates. The longer a phase lasts, though, the harder it will be to implement a transition.</a:t>
            </a:r>
            <a:endParaRPr lang="ru-RU" dirty="0"/>
          </a:p>
        </p:txBody>
      </p:sp>
    </p:spTree>
    <p:extLst>
      <p:ext uri="{BB962C8B-B14F-4D97-AF65-F5344CB8AC3E}">
        <p14:creationId xmlns:p14="http://schemas.microsoft.com/office/powerpoint/2010/main" val="1758215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err="1" smtClean="0"/>
              <a:t>Adizes</a:t>
            </a:r>
            <a:r>
              <a:rPr lang="en-US" dirty="0" smtClean="0"/>
              <a:t> lifecycle model</a:t>
            </a:r>
            <a:endParaRPr lang="ru-RU" dirty="0"/>
          </a:p>
        </p:txBody>
      </p:sp>
      <p:sp>
        <p:nvSpPr>
          <p:cNvPr id="6" name="Текст 5"/>
          <p:cNvSpPr>
            <a:spLocks noGrp="1"/>
          </p:cNvSpPr>
          <p:nvPr>
            <p:ph type="body" sz="half" idx="2"/>
          </p:nvPr>
        </p:nvSpPr>
        <p:spPr/>
        <p:txBody>
          <a:bodyPr/>
          <a:lstStyle/>
          <a:p>
            <a:r>
              <a:rPr lang="en-US" dirty="0"/>
              <a:t>According to </a:t>
            </a:r>
            <a:r>
              <a:rPr lang="en-US" dirty="0" err="1"/>
              <a:t>Adizes</a:t>
            </a:r>
            <a:r>
              <a:rPr lang="en-US" dirty="0"/>
              <a:t> </a:t>
            </a:r>
            <a:r>
              <a:rPr lang="en-US" dirty="0" smtClean="0"/>
              <a:t>, </a:t>
            </a:r>
            <a:r>
              <a:rPr lang="en-US" dirty="0"/>
              <a:t>companies go through the following stages: Courtship, Infancy, Go-Go, Adolescence, Prime, Stability, Aristocracy, Recrimination (or Early Bureaucracy), Bureaucracy and Death. The following is a brief description of each stage of the life cycle of organizations.</a:t>
            </a:r>
            <a:endParaRPr lang="ru-RU" dirty="0"/>
          </a:p>
        </p:txBody>
      </p:sp>
      <p:pic>
        <p:nvPicPr>
          <p:cNvPr id="2150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92253" y="1446194"/>
            <a:ext cx="3908822" cy="365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29058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47750" y="194733"/>
            <a:ext cx="7200900" cy="1485900"/>
          </a:xfrm>
        </p:spPr>
        <p:txBody>
          <a:bodyPr>
            <a:normAutofit fontScale="90000"/>
          </a:bodyPr>
          <a:lstStyle/>
          <a:p>
            <a:r>
              <a:rPr lang="en-US" dirty="0"/>
              <a:t>The 10 Stages of </a:t>
            </a:r>
            <a:r>
              <a:rPr lang="en-US" dirty="0" smtClean="0"/>
              <a:t>organizational Life </a:t>
            </a:r>
            <a:r>
              <a:rPr lang="en-US" dirty="0"/>
              <a:t>Cycles</a:t>
            </a:r>
            <a:br>
              <a:rPr lang="en-US" dirty="0"/>
            </a:br>
            <a:endParaRPr lang="ru-RU" dirty="0"/>
          </a:p>
        </p:txBody>
      </p:sp>
      <p:sp>
        <p:nvSpPr>
          <p:cNvPr id="6" name="Объект 5"/>
          <p:cNvSpPr>
            <a:spLocks noGrp="1"/>
          </p:cNvSpPr>
          <p:nvPr>
            <p:ph idx="1"/>
          </p:nvPr>
        </p:nvSpPr>
        <p:spPr>
          <a:xfrm>
            <a:off x="768351" y="1219200"/>
            <a:ext cx="7721600" cy="4648200"/>
          </a:xfrm>
        </p:spPr>
        <p:txBody>
          <a:bodyPr>
            <a:noAutofit/>
          </a:bodyPr>
          <a:lstStyle/>
          <a:p>
            <a:pPr marL="0" indent="0">
              <a:buNone/>
            </a:pPr>
            <a:r>
              <a:rPr lang="en-US" sz="1000" dirty="0" smtClean="0">
                <a:solidFill>
                  <a:srgbClr val="00B050"/>
                </a:solidFill>
              </a:rPr>
              <a:t>Courtship</a:t>
            </a:r>
            <a:r>
              <a:rPr lang="en-US" sz="1000" dirty="0"/>
              <a:t>. Would-be founders focus on ideas and future possibilities</a:t>
            </a:r>
            <a:r>
              <a:rPr lang="en-US" sz="1000" dirty="0" smtClean="0"/>
              <a:t>, making </a:t>
            </a:r>
            <a:r>
              <a:rPr lang="en-US" sz="1000" dirty="0"/>
              <a:t>and talking about ambitious plans. Courtship ends and infancy </a:t>
            </a:r>
            <a:r>
              <a:rPr lang="en-US" sz="1000" dirty="0" smtClean="0"/>
              <a:t>begins when </a:t>
            </a:r>
            <a:r>
              <a:rPr lang="en-US" sz="1000" dirty="0"/>
              <a:t>the founders assume risk.</a:t>
            </a:r>
          </a:p>
          <a:p>
            <a:pPr marL="0" indent="0">
              <a:buNone/>
            </a:pPr>
            <a:r>
              <a:rPr lang="en-US" sz="1000" dirty="0" smtClean="0">
                <a:solidFill>
                  <a:srgbClr val="00B050"/>
                </a:solidFill>
              </a:rPr>
              <a:t>Infancy</a:t>
            </a:r>
            <a:r>
              <a:rPr lang="en-US" sz="1000" dirty="0"/>
              <a:t>. The founders' attention shifts from ideas and possibilities </a:t>
            </a:r>
            <a:r>
              <a:rPr lang="en-US" sz="1000" dirty="0" smtClean="0"/>
              <a:t>to results. </a:t>
            </a:r>
            <a:r>
              <a:rPr lang="en-US" sz="1000" dirty="0"/>
              <a:t>The need to make sales drives this action-oriented, </a:t>
            </a:r>
            <a:r>
              <a:rPr lang="en-US" sz="1000" dirty="0" smtClean="0"/>
              <a:t>opportunity-driven stage</a:t>
            </a:r>
            <a:r>
              <a:rPr lang="en-US" sz="1000" dirty="0"/>
              <a:t>. Nobody pays much attention to paperwork, controls, systems, </a:t>
            </a:r>
            <a:r>
              <a:rPr lang="en-US" sz="1000" dirty="0" smtClean="0"/>
              <a:t>or procedures. </a:t>
            </a:r>
            <a:r>
              <a:rPr lang="en-US" sz="1000" dirty="0"/>
              <a:t>Founders work 16-hour days, six to seven days a week, trying to </a:t>
            </a:r>
            <a:r>
              <a:rPr lang="en-US" sz="1000" dirty="0" smtClean="0"/>
              <a:t>do everything </a:t>
            </a:r>
            <a:r>
              <a:rPr lang="en-US" sz="1000" dirty="0"/>
              <a:t>by themselves.</a:t>
            </a:r>
          </a:p>
          <a:p>
            <a:pPr marL="0" indent="0">
              <a:buNone/>
            </a:pPr>
            <a:r>
              <a:rPr lang="en-US" sz="1000" dirty="0" smtClean="0">
                <a:solidFill>
                  <a:srgbClr val="00B050"/>
                </a:solidFill>
              </a:rPr>
              <a:t>Go-Go</a:t>
            </a:r>
            <a:r>
              <a:rPr lang="en-US" sz="1000" dirty="0"/>
              <a:t>. This is a rapid-growth stage. Sales are still king. The </a:t>
            </a:r>
            <a:r>
              <a:rPr lang="en-US" sz="1000" dirty="0" smtClean="0"/>
              <a:t>founders believe </a:t>
            </a:r>
            <a:r>
              <a:rPr lang="en-US" sz="1000" dirty="0"/>
              <a:t>they can do no wrong. Because they see everything as an </a:t>
            </a:r>
            <a:r>
              <a:rPr lang="en-US" sz="1000" dirty="0" smtClean="0"/>
              <a:t>opportunity, t heir </a:t>
            </a:r>
            <a:r>
              <a:rPr lang="en-US" sz="1000" dirty="0"/>
              <a:t>arrogance leaves their businesses vulnerable to flagrant mistakes. </a:t>
            </a:r>
            <a:r>
              <a:rPr lang="en-US" sz="1000" dirty="0" smtClean="0"/>
              <a:t>They organize </a:t>
            </a:r>
            <a:r>
              <a:rPr lang="en-US" sz="1000" dirty="0"/>
              <a:t>their companies around people rather than functions; capable </a:t>
            </a:r>
            <a:r>
              <a:rPr lang="en-US" sz="1000" dirty="0" smtClean="0"/>
              <a:t>employees can-</a:t>
            </a:r>
            <a:r>
              <a:rPr lang="en-US" sz="1000" dirty="0"/>
              <a:t>-and do--wear many hats, but to their staff's consternation, the </a:t>
            </a:r>
            <a:r>
              <a:rPr lang="en-US" sz="1000" dirty="0" smtClean="0"/>
              <a:t>founders continue </a:t>
            </a:r>
            <a:r>
              <a:rPr lang="en-US" sz="1000" dirty="0"/>
              <a:t>to make every decision.</a:t>
            </a:r>
          </a:p>
          <a:p>
            <a:pPr marL="0" indent="0">
              <a:buNone/>
            </a:pPr>
            <a:r>
              <a:rPr lang="en-US" sz="1000" dirty="0" smtClean="0">
                <a:solidFill>
                  <a:srgbClr val="00B050"/>
                </a:solidFill>
              </a:rPr>
              <a:t>Adolescence</a:t>
            </a:r>
            <a:r>
              <a:rPr lang="en-US" sz="1000" dirty="0"/>
              <a:t>. During this stage, companies take a new form. The </a:t>
            </a:r>
            <a:r>
              <a:rPr lang="en-US" sz="1000" dirty="0" smtClean="0"/>
              <a:t>founder shire </a:t>
            </a:r>
            <a:r>
              <a:rPr lang="en-US" sz="1000" dirty="0"/>
              <a:t>chief operating officers but find it difficult to hand over the reins. </a:t>
            </a:r>
            <a:r>
              <a:rPr lang="en-US" sz="1000" dirty="0" smtClean="0"/>
              <a:t>An attitude </a:t>
            </a:r>
            <a:r>
              <a:rPr lang="en-US" sz="1000" dirty="0"/>
              <a:t>of us (the old-timers) versus them (the COO and his or her supporters)hampers operations. There are so many internal conflicts, people have </a:t>
            </a:r>
            <a:r>
              <a:rPr lang="en-US" sz="1000" dirty="0" smtClean="0"/>
              <a:t>little time </a:t>
            </a:r>
            <a:r>
              <a:rPr lang="en-US" sz="1000" dirty="0"/>
              <a:t>left to serve customers. Companies suffer a temporary loss of vision.</a:t>
            </a:r>
          </a:p>
          <a:p>
            <a:pPr marL="0" indent="0">
              <a:buNone/>
            </a:pPr>
            <a:r>
              <a:rPr lang="en-US" sz="1000" dirty="0" smtClean="0">
                <a:solidFill>
                  <a:srgbClr val="00B050"/>
                </a:solidFill>
              </a:rPr>
              <a:t>Prime</a:t>
            </a:r>
            <a:r>
              <a:rPr lang="en-US" sz="1000" dirty="0"/>
              <a:t>. With a renewed clarity of vision, companies establish an </a:t>
            </a:r>
            <a:r>
              <a:rPr lang="en-US" sz="1000" dirty="0" smtClean="0"/>
              <a:t>even balance </a:t>
            </a:r>
            <a:r>
              <a:rPr lang="en-US" sz="1000" dirty="0"/>
              <a:t>between control and flexibility. Everything comes together. </a:t>
            </a:r>
            <a:r>
              <a:rPr lang="en-US" sz="1000" dirty="0" smtClean="0"/>
              <a:t>Disciplined yet </a:t>
            </a:r>
            <a:r>
              <a:rPr lang="en-US" sz="1000" dirty="0"/>
              <a:t>innovative, companies consistently meet their customers' needs. </a:t>
            </a:r>
            <a:r>
              <a:rPr lang="en-US" sz="1000" dirty="0" smtClean="0"/>
              <a:t>New businesses </a:t>
            </a:r>
            <a:r>
              <a:rPr lang="en-US" sz="1000" dirty="0"/>
              <a:t>sprout up within the organization, and they are decentralized </a:t>
            </a:r>
            <a:r>
              <a:rPr lang="en-US" sz="1000" dirty="0" smtClean="0"/>
              <a:t>to provide </a:t>
            </a:r>
            <a:r>
              <a:rPr lang="en-US" sz="1000" dirty="0"/>
              <a:t>new life-cycle opportunities.</a:t>
            </a:r>
          </a:p>
          <a:p>
            <a:pPr marL="0" indent="0">
              <a:buNone/>
            </a:pPr>
            <a:r>
              <a:rPr lang="en-US" sz="1000" dirty="0" smtClean="0">
                <a:solidFill>
                  <a:srgbClr val="00B050"/>
                </a:solidFill>
              </a:rPr>
              <a:t>Stability</a:t>
            </a:r>
            <a:r>
              <a:rPr lang="en-US" sz="1000" dirty="0"/>
              <a:t>. Companies are still strong, but without the eagerness </a:t>
            </a:r>
            <a:r>
              <a:rPr lang="en-US" sz="1000" dirty="0" smtClean="0"/>
              <a:t>of their </a:t>
            </a:r>
            <a:r>
              <a:rPr lang="en-US" sz="1000" dirty="0"/>
              <a:t>earlier stages. They welcome new ideas but with less excitement than </a:t>
            </a:r>
            <a:r>
              <a:rPr lang="en-US" sz="1000" dirty="0" smtClean="0"/>
              <a:t>they did </a:t>
            </a:r>
            <a:r>
              <a:rPr lang="en-US" sz="1000" dirty="0"/>
              <a:t>during the growing stages. The financial people begin to impose </a:t>
            </a:r>
            <a:r>
              <a:rPr lang="en-US" sz="1000" dirty="0" smtClean="0"/>
              <a:t>controls for </a:t>
            </a:r>
            <a:r>
              <a:rPr lang="en-US" sz="1000" dirty="0"/>
              <a:t>short-term results in ways that curtail long-term innovation. The </a:t>
            </a:r>
            <a:r>
              <a:rPr lang="en-US" sz="1000" dirty="0" smtClean="0"/>
              <a:t>emphasis on </a:t>
            </a:r>
            <a:r>
              <a:rPr lang="en-US" sz="1000" dirty="0"/>
              <a:t>marketing and research and development wanes.</a:t>
            </a:r>
          </a:p>
          <a:p>
            <a:pPr marL="0" indent="0">
              <a:buNone/>
            </a:pPr>
            <a:r>
              <a:rPr lang="en-US" sz="1000" dirty="0" smtClean="0">
                <a:solidFill>
                  <a:srgbClr val="FF0000"/>
                </a:solidFill>
              </a:rPr>
              <a:t>Aristocracy</a:t>
            </a:r>
            <a:r>
              <a:rPr lang="en-US" sz="1000" dirty="0"/>
              <a:t>. Not making waves becomes a way of life. Outward signs </a:t>
            </a:r>
            <a:r>
              <a:rPr lang="en-US" sz="1000" dirty="0" smtClean="0"/>
              <a:t>of respectability-</a:t>
            </a:r>
            <a:r>
              <a:rPr lang="en-US" sz="1000" dirty="0"/>
              <a:t>-dress, office decor, and titles--take on enormous </a:t>
            </a:r>
            <a:r>
              <a:rPr lang="en-US" sz="1000" dirty="0" smtClean="0"/>
              <a:t>importance. Companies </a:t>
            </a:r>
            <a:r>
              <a:rPr lang="en-US" sz="1000" dirty="0"/>
              <a:t>acquire businesses rather than incubate start-ups. Their </a:t>
            </a:r>
            <a:r>
              <a:rPr lang="en-US" sz="1000" dirty="0" smtClean="0"/>
              <a:t>culture emphasizes </a:t>
            </a:r>
            <a:r>
              <a:rPr lang="en-US" sz="1000" dirty="0"/>
              <a:t>how things are done over what's being done and why people are </a:t>
            </a:r>
            <a:r>
              <a:rPr lang="en-US" sz="1000" dirty="0" smtClean="0"/>
              <a:t>doing it. </a:t>
            </a:r>
            <a:r>
              <a:rPr lang="en-US" sz="1000" dirty="0"/>
              <a:t>Company leaders rely on the past to carry them into the future.</a:t>
            </a:r>
          </a:p>
          <a:p>
            <a:pPr marL="0" indent="0">
              <a:buNone/>
            </a:pPr>
            <a:r>
              <a:rPr lang="en-US" sz="1000" dirty="0" smtClean="0">
                <a:solidFill>
                  <a:srgbClr val="FF0000"/>
                </a:solidFill>
              </a:rPr>
              <a:t>Recrimination</a:t>
            </a:r>
            <a:r>
              <a:rPr lang="en-US" sz="1000" dirty="0"/>
              <a:t>. In this stage of decay, companies conduct witch-hunts </a:t>
            </a:r>
            <a:r>
              <a:rPr lang="en-US" sz="1000" dirty="0" smtClean="0"/>
              <a:t>to find </a:t>
            </a:r>
            <a:r>
              <a:rPr lang="en-US" sz="1000" dirty="0"/>
              <a:t>out who did wrong rather than try to discover what went wrong and how </a:t>
            </a:r>
            <a:r>
              <a:rPr lang="en-US" sz="1000" dirty="0" smtClean="0"/>
              <a:t>to fix </a:t>
            </a:r>
            <a:r>
              <a:rPr lang="en-US" sz="1000" dirty="0"/>
              <a:t>it. Cost reductions take precedence over efforts that could </a:t>
            </a:r>
            <a:r>
              <a:rPr lang="en-US" sz="1000" dirty="0" smtClean="0"/>
              <a:t>increase revenues. </a:t>
            </a:r>
            <a:r>
              <a:rPr lang="en-US" sz="1000" dirty="0"/>
              <a:t>Backstabbing and corporate infighting rule. Executives fight </a:t>
            </a:r>
            <a:r>
              <a:rPr lang="en-US" sz="1000" dirty="0" smtClean="0"/>
              <a:t>to protect </a:t>
            </a:r>
            <a:r>
              <a:rPr lang="en-US" sz="1000" dirty="0"/>
              <a:t>their turf, isolating themselves from their fellow executives. </a:t>
            </a:r>
            <a:r>
              <a:rPr lang="en-US" sz="1000" dirty="0" smtClean="0"/>
              <a:t>Petty jealousies </a:t>
            </a:r>
            <a:r>
              <a:rPr lang="en-US" sz="1000" dirty="0"/>
              <a:t>reign supreme.</a:t>
            </a:r>
          </a:p>
          <a:p>
            <a:pPr marL="0" indent="0">
              <a:buNone/>
            </a:pPr>
            <a:r>
              <a:rPr lang="en-US" sz="1000" dirty="0" smtClean="0">
                <a:solidFill>
                  <a:srgbClr val="FF0000"/>
                </a:solidFill>
              </a:rPr>
              <a:t>Bureaucracy</a:t>
            </a:r>
            <a:r>
              <a:rPr lang="en-US" sz="1000" dirty="0"/>
              <a:t>. If companies do not die in the previous stage--maybe </a:t>
            </a:r>
            <a:r>
              <a:rPr lang="en-US" sz="1000" dirty="0" smtClean="0"/>
              <a:t>they are </a:t>
            </a:r>
            <a:r>
              <a:rPr lang="en-US" sz="1000" dirty="0"/>
              <a:t>in a regulated environment where the critical factor for success is not </a:t>
            </a:r>
            <a:r>
              <a:rPr lang="en-US" sz="1000" dirty="0" smtClean="0"/>
              <a:t>how they </a:t>
            </a:r>
            <a:r>
              <a:rPr lang="en-US" sz="1000" dirty="0"/>
              <a:t>satisfy customers but whether they are politically an asset or </a:t>
            </a:r>
            <a:r>
              <a:rPr lang="en-US" sz="1000" dirty="0" smtClean="0"/>
              <a:t>amiability-</a:t>
            </a:r>
            <a:r>
              <a:rPr lang="en-US" sz="1000" dirty="0"/>
              <a:t>-they become bureaucratic. Procedure manuals thicken, </a:t>
            </a:r>
            <a:r>
              <a:rPr lang="en-US" sz="1000" dirty="0" smtClean="0"/>
              <a:t>paperwork abounds, </a:t>
            </a:r>
            <a:r>
              <a:rPr lang="en-US" sz="1000" dirty="0"/>
              <a:t>and rules and policies choke innovation and creativity. </a:t>
            </a:r>
            <a:r>
              <a:rPr lang="en-US" sz="1000" dirty="0" smtClean="0"/>
              <a:t>Even customers-</a:t>
            </a:r>
            <a:r>
              <a:rPr lang="en-US" sz="1000" dirty="0"/>
              <a:t>-forsaken and forgotten--find they need to devise </a:t>
            </a:r>
            <a:r>
              <a:rPr lang="en-US" sz="1000" dirty="0" smtClean="0"/>
              <a:t>elaborate strategies </a:t>
            </a:r>
            <a:r>
              <a:rPr lang="en-US" sz="1000" dirty="0"/>
              <a:t>to get anybody's attention.</a:t>
            </a:r>
          </a:p>
          <a:p>
            <a:pPr marL="0" indent="0">
              <a:buNone/>
            </a:pPr>
            <a:r>
              <a:rPr lang="en-US" sz="1000" dirty="0" smtClean="0">
                <a:solidFill>
                  <a:srgbClr val="FF0000"/>
                </a:solidFill>
              </a:rPr>
              <a:t>Death</a:t>
            </a:r>
            <a:r>
              <a:rPr lang="en-US" sz="1000" dirty="0"/>
              <a:t>. This final stage may creep up over several years, or it </a:t>
            </a:r>
            <a:r>
              <a:rPr lang="en-US" sz="1000" dirty="0" smtClean="0"/>
              <a:t>may arrive </a:t>
            </a:r>
            <a:r>
              <a:rPr lang="en-US" sz="1000" dirty="0"/>
              <a:t>suddenly, with one massive blow. Companies crumble when they </a:t>
            </a:r>
            <a:r>
              <a:rPr lang="en-US" sz="1000" dirty="0" smtClean="0"/>
              <a:t>cannot generate </a:t>
            </a:r>
            <a:r>
              <a:rPr lang="en-US" sz="1000" dirty="0"/>
              <a:t>the cash they need; the outflow finally exhausts any inflow.</a:t>
            </a:r>
            <a:endParaRPr lang="ru-RU" sz="800" dirty="0"/>
          </a:p>
        </p:txBody>
      </p:sp>
    </p:spTree>
    <p:extLst>
      <p:ext uri="{BB962C8B-B14F-4D97-AF65-F5344CB8AC3E}">
        <p14:creationId xmlns:p14="http://schemas.microsoft.com/office/powerpoint/2010/main" val="2136681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IT-startup </a:t>
            </a:r>
            <a:r>
              <a:rPr lang="en-US" dirty="0"/>
              <a:t>The lifecycle of startups</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smtClean="0"/>
              <a:t>However</a:t>
            </a:r>
            <a:r>
              <a:rPr lang="en-US" dirty="0"/>
              <a:t>, startups are diversified and complex in nature, these entities have </a:t>
            </a:r>
            <a:r>
              <a:rPr lang="en-US" dirty="0" smtClean="0"/>
              <a:t>their  lifecycle</a:t>
            </a:r>
            <a:r>
              <a:rPr lang="en-US" dirty="0"/>
              <a:t>. Hopefully, research on startups’ lifecycle is well-developed in last few </a:t>
            </a:r>
            <a:r>
              <a:rPr lang="en-US" dirty="0" smtClean="0"/>
              <a:t>years </a:t>
            </a:r>
            <a:r>
              <a:rPr lang="en-US" dirty="0"/>
              <a:t>(see </a:t>
            </a:r>
            <a:r>
              <a:rPr lang="en-US" dirty="0" err="1"/>
              <a:t>Salamzadeh</a:t>
            </a:r>
            <a:r>
              <a:rPr lang="en-US" dirty="0"/>
              <a:t>, 2015a,b). Since the sequence of activities and stages </a:t>
            </a:r>
            <a:r>
              <a:rPr lang="en-US" dirty="0" smtClean="0"/>
              <a:t>might vary </a:t>
            </a:r>
            <a:r>
              <a:rPr lang="en-US" dirty="0"/>
              <a:t>among different startups, a holistic perspective is presented in this paper </a:t>
            </a:r>
            <a:r>
              <a:rPr lang="en-US" dirty="0" smtClean="0"/>
              <a:t>to offer </a:t>
            </a:r>
            <a:r>
              <a:rPr lang="en-US" dirty="0"/>
              <a:t>a better </a:t>
            </a:r>
            <a:r>
              <a:rPr lang="en-US" dirty="0" smtClean="0"/>
              <a:t>understanding </a:t>
            </a:r>
            <a:r>
              <a:rPr lang="en-US" dirty="0"/>
              <a:t>of the lifecycle of startups. The stages are as </a:t>
            </a:r>
            <a:r>
              <a:rPr lang="en-US" dirty="0" smtClean="0"/>
              <a:t>follows (</a:t>
            </a:r>
            <a:r>
              <a:rPr lang="en-US" dirty="0"/>
              <a:t>Figure 1):</a:t>
            </a:r>
          </a:p>
          <a:p>
            <a:pPr marL="0" indent="0">
              <a:buNone/>
            </a:pPr>
            <a:r>
              <a:rPr lang="en-US" dirty="0" smtClean="0"/>
              <a:t>(</a:t>
            </a:r>
            <a:r>
              <a:rPr lang="en-US" dirty="0" err="1"/>
              <a:t>i</a:t>
            </a:r>
            <a:r>
              <a:rPr lang="en-US" dirty="0"/>
              <a:t>) Bootstrapping stage:</a:t>
            </a:r>
          </a:p>
          <a:p>
            <a:pPr marL="0" indent="0">
              <a:buNone/>
            </a:pPr>
            <a:r>
              <a:rPr lang="en-US" dirty="0"/>
              <a:t>In this very early stage, the entrepreneur himself/herself initiates a set of </a:t>
            </a:r>
            <a:r>
              <a:rPr lang="en-US" dirty="0" smtClean="0"/>
              <a:t>activities to </a:t>
            </a:r>
            <a:r>
              <a:rPr lang="en-US" dirty="0"/>
              <a:t>turn his/her idea into a profitable business. However, he/she considers a </a:t>
            </a:r>
            <a:r>
              <a:rPr lang="en-US" dirty="0" smtClean="0"/>
              <a:t>higher risk </a:t>
            </a:r>
            <a:r>
              <a:rPr lang="en-US" dirty="0"/>
              <a:t>or even uncertainty level, continues working on the new venture idea, makes </a:t>
            </a:r>
            <a:r>
              <a:rPr lang="en-US" dirty="0" smtClean="0"/>
              <a:t>a team</a:t>
            </a:r>
            <a:r>
              <a:rPr lang="en-US" dirty="0"/>
              <a:t>, uses personal funds, and asks family members and friends for </a:t>
            </a:r>
            <a:r>
              <a:rPr lang="en-US" dirty="0" smtClean="0"/>
              <a:t>their investment </a:t>
            </a:r>
            <a:r>
              <a:rPr lang="en-US" dirty="0"/>
              <a:t>in the idea. Bootstrapping, which is sometimes defined as </a:t>
            </a:r>
            <a:r>
              <a:rPr lang="en-US" dirty="0" smtClean="0"/>
              <a:t>highly creative </a:t>
            </a:r>
            <a:r>
              <a:rPr lang="en-US" dirty="0"/>
              <a:t>ways of acquiring the use of resources without borrowing (</a:t>
            </a:r>
            <a:r>
              <a:rPr lang="en-US" dirty="0" err="1"/>
              <a:t>Freear</a:t>
            </a:r>
            <a:r>
              <a:rPr lang="en-US" dirty="0"/>
              <a:t> et al</a:t>
            </a:r>
            <a:r>
              <a:rPr lang="en-US" dirty="0" smtClean="0"/>
              <a:t>., 2002</a:t>
            </a:r>
            <a:r>
              <a:rPr lang="en-US" dirty="0"/>
              <a:t>), is considered to be one of the areas of entrepreneurship research that </a:t>
            </a:r>
            <a:r>
              <a:rPr lang="en-US" dirty="0" smtClean="0"/>
              <a:t>most need </a:t>
            </a:r>
            <a:r>
              <a:rPr lang="en-US" dirty="0"/>
              <a:t>to be addressed (</a:t>
            </a:r>
            <a:r>
              <a:rPr lang="en-US" dirty="0" err="1"/>
              <a:t>Ebben</a:t>
            </a:r>
            <a:r>
              <a:rPr lang="en-US" dirty="0"/>
              <a:t>&amp; Johnson, 2006). The </a:t>
            </a:r>
            <a:r>
              <a:rPr lang="en-US" dirty="0" err="1" smtClean="0"/>
              <a:t>purposeo</a:t>
            </a:r>
            <a:r>
              <a:rPr lang="en-US" dirty="0" smtClean="0"/>
              <a:t> f </a:t>
            </a:r>
            <a:r>
              <a:rPr lang="en-US" dirty="0"/>
              <a:t>this </a:t>
            </a:r>
            <a:r>
              <a:rPr lang="en-US" dirty="0" smtClean="0"/>
              <a:t>stage </a:t>
            </a:r>
            <a:r>
              <a:rPr lang="en-US" dirty="0"/>
              <a:t>is </a:t>
            </a:r>
            <a:r>
              <a:rPr lang="en-US" dirty="0" smtClean="0"/>
              <a:t>to position </a:t>
            </a:r>
            <a:r>
              <a:rPr lang="en-US" dirty="0"/>
              <a:t>the venture for growth by demonstrating product feasibility</a:t>
            </a:r>
            <a:r>
              <a:rPr lang="en-US" dirty="0" smtClean="0"/>
              <a:t>, </a:t>
            </a:r>
            <a:r>
              <a:rPr lang="en-US" dirty="0" err="1" smtClean="0"/>
              <a:t>cashmanagement</a:t>
            </a:r>
            <a:r>
              <a:rPr lang="en-US" dirty="0" smtClean="0"/>
              <a:t> </a:t>
            </a:r>
            <a:r>
              <a:rPr lang="en-US" dirty="0"/>
              <a:t>capability, team building and management, and </a:t>
            </a:r>
            <a:r>
              <a:rPr lang="en-US" dirty="0" smtClean="0"/>
              <a:t>customer acceptance </a:t>
            </a:r>
            <a:r>
              <a:rPr lang="en-US" dirty="0"/>
              <a:t>(Brush et. al., 2006). Moreover, angel investors are more likely </a:t>
            </a:r>
            <a:r>
              <a:rPr lang="en-US" dirty="0" smtClean="0"/>
              <a:t>to invest </a:t>
            </a:r>
            <a:r>
              <a:rPr lang="en-US" dirty="0"/>
              <a:t>in this stage. In sum, as Harrison et al. (2004) argue: “bootstrapping is a </a:t>
            </a:r>
            <a:r>
              <a:rPr lang="en-US" dirty="0" smtClean="0"/>
              <a:t>way of </a:t>
            </a:r>
            <a:r>
              <a:rPr lang="en-US" dirty="0"/>
              <a:t>life in entrepreneurial companies”. This argument reveals the reason why </a:t>
            </a:r>
            <a:r>
              <a:rPr lang="en-US" dirty="0" smtClean="0"/>
              <a:t>most of </a:t>
            </a:r>
            <a:r>
              <a:rPr lang="en-US" dirty="0"/>
              <a:t>the theories of startups are borrowed from entrepreneurship theories (see</a:t>
            </a:r>
            <a:r>
              <a:rPr lang="en-US" dirty="0" smtClean="0"/>
              <a:t>, Entrepreneurship </a:t>
            </a:r>
            <a:r>
              <a:rPr lang="en-US" dirty="0"/>
              <a:t>theories focusing on startups). </a:t>
            </a:r>
            <a:endParaRPr lang="ru-RU" dirty="0"/>
          </a:p>
        </p:txBody>
      </p:sp>
    </p:spTree>
    <p:extLst>
      <p:ext uri="{BB962C8B-B14F-4D97-AF65-F5344CB8AC3E}">
        <p14:creationId xmlns:p14="http://schemas.microsoft.com/office/powerpoint/2010/main" val="493980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IT-startup The lifecycle of startups</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(ii) Seed stage:</a:t>
            </a:r>
          </a:p>
          <a:p>
            <a:pPr marL="0" indent="0">
              <a:buNone/>
            </a:pPr>
            <a:r>
              <a:rPr lang="en-US" dirty="0" smtClean="0"/>
              <a:t>After </a:t>
            </a:r>
            <a:r>
              <a:rPr lang="en-US" dirty="0"/>
              <a:t>the bootstrapping stage, the founder enters into a new stage, which is </a:t>
            </a:r>
            <a:r>
              <a:rPr lang="en-US" dirty="0" smtClean="0"/>
              <a:t>the seed stage.  </a:t>
            </a:r>
            <a:r>
              <a:rPr lang="en-US" dirty="0"/>
              <a:t>This stage is characterized by team work, prototype development</a:t>
            </a:r>
            <a:r>
              <a:rPr lang="en-US" dirty="0" smtClean="0"/>
              <a:t>, entry </a:t>
            </a:r>
            <a:r>
              <a:rPr lang="en-US" dirty="0"/>
              <a:t>into market, valuation of the venture, seeking for support mechanisms </a:t>
            </a:r>
            <a:r>
              <a:rPr lang="en-US" dirty="0" smtClean="0"/>
              <a:t>such as </a:t>
            </a:r>
            <a:r>
              <a:rPr lang="en-US" dirty="0"/>
              <a:t>accelerators and incubators, and average investments to grow the startup</a:t>
            </a:r>
            <a:r>
              <a:rPr lang="en-US" dirty="0" smtClean="0"/>
              <a:t>. Frankly </a:t>
            </a:r>
            <a:r>
              <a:rPr lang="en-US" dirty="0"/>
              <a:t>speaking, for most startups the seed stage is a mess and is construed </a:t>
            </a:r>
            <a:r>
              <a:rPr lang="en-US" dirty="0" smtClean="0"/>
              <a:t>as highly </a:t>
            </a:r>
            <a:r>
              <a:rPr lang="en-US" dirty="0"/>
              <a:t>uncertain (</a:t>
            </a:r>
            <a:r>
              <a:rPr lang="en-US" dirty="0" err="1"/>
              <a:t>Salamzadeh</a:t>
            </a:r>
            <a:r>
              <a:rPr lang="en-US" dirty="0"/>
              <a:t>, 2015 a). The seed stage is characterized by </a:t>
            </a:r>
            <a:r>
              <a:rPr lang="en-US" dirty="0" smtClean="0"/>
              <a:t>the initial </a:t>
            </a:r>
            <a:r>
              <a:rPr lang="en-US" dirty="0"/>
              <a:t>capital that is used to do product and/or service (</a:t>
            </a:r>
            <a:r>
              <a:rPr lang="en-US" dirty="0" err="1"/>
              <a:t>Manchanda</a:t>
            </a:r>
            <a:r>
              <a:rPr lang="en-US" dirty="0"/>
              <a:t> </a:t>
            </a:r>
            <a:r>
              <a:rPr lang="en-US" dirty="0" smtClean="0"/>
              <a:t>&amp; </a:t>
            </a:r>
            <a:r>
              <a:rPr lang="en-US" dirty="0" err="1" smtClean="0"/>
              <a:t>Muralidharan</a:t>
            </a:r>
            <a:r>
              <a:rPr lang="en-US" dirty="0"/>
              <a:t>, 2014). Thus, founder seeks for support mechanisms such </a:t>
            </a:r>
            <a:r>
              <a:rPr lang="en-US" dirty="0" smtClean="0"/>
              <a:t>as accelerators</a:t>
            </a:r>
            <a:r>
              <a:rPr lang="en-US" dirty="0"/>
              <a:t>, incubators, small business development centers, and hatcheries </a:t>
            </a:r>
            <a:r>
              <a:rPr lang="en-US" dirty="0" smtClean="0"/>
              <a:t>to accelerate </a:t>
            </a:r>
            <a:r>
              <a:rPr lang="en-US" dirty="0"/>
              <a:t>the process. A great number of startups fail in this stage. Since </a:t>
            </a:r>
            <a:r>
              <a:rPr lang="en-US" dirty="0" smtClean="0"/>
              <a:t>they could </a:t>
            </a:r>
            <a:r>
              <a:rPr lang="en-US" dirty="0"/>
              <a:t>not find support mechanisms and in best case they would turn to a low </a:t>
            </a:r>
            <a:r>
              <a:rPr lang="en-US" dirty="0" smtClean="0"/>
              <a:t>profit company </a:t>
            </a:r>
            <a:r>
              <a:rPr lang="en-US" dirty="0"/>
              <a:t>with a low rate of success. On the other hand, those who succeed </a:t>
            </a:r>
            <a:r>
              <a:rPr lang="en-US" dirty="0" smtClean="0"/>
              <a:t>in receiving </a:t>
            </a:r>
            <a:r>
              <a:rPr lang="en-US" dirty="0"/>
              <a:t>support would have a higher chance of becoming profitable companies</a:t>
            </a:r>
            <a:r>
              <a:rPr lang="en-US" dirty="0" smtClean="0"/>
              <a:t>. It </a:t>
            </a:r>
            <a:r>
              <a:rPr lang="en-US" dirty="0"/>
              <a:t>goes without saying that valuation is normally done at the end of this stage. </a:t>
            </a:r>
            <a:endParaRPr lang="ru-RU" dirty="0"/>
          </a:p>
        </p:txBody>
      </p:sp>
    </p:spTree>
    <p:extLst>
      <p:ext uri="{BB962C8B-B14F-4D97-AF65-F5344CB8AC3E}">
        <p14:creationId xmlns:p14="http://schemas.microsoft.com/office/powerpoint/2010/main" val="1521001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IT-startup The lifecycle of startups</a:t>
            </a:r>
            <a:br>
              <a:rPr lang="en-US" dirty="0"/>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(iii) Creation stage:</a:t>
            </a:r>
          </a:p>
          <a:p>
            <a:pPr marL="0" indent="0">
              <a:buNone/>
            </a:pPr>
            <a:r>
              <a:rPr lang="en-US" dirty="0"/>
              <a:t>Creation stage occurs when the company sells its products, enters into market, </a:t>
            </a:r>
            <a:r>
              <a:rPr lang="en-US" dirty="0" smtClean="0"/>
              <a:t>and hires </a:t>
            </a:r>
            <a:r>
              <a:rPr lang="en-US" dirty="0"/>
              <a:t>first employees (</a:t>
            </a:r>
            <a:r>
              <a:rPr lang="en-US" dirty="0" err="1"/>
              <a:t>Salamzadeh</a:t>
            </a:r>
            <a:r>
              <a:rPr lang="en-US" dirty="0"/>
              <a:t>, 2015). Some scholars believe </a:t>
            </a:r>
            <a:r>
              <a:rPr lang="en-US" dirty="0" smtClean="0"/>
              <a:t>that </a:t>
            </a:r>
            <a:r>
              <a:rPr lang="en-US" dirty="0" err="1" smtClean="0"/>
              <a:t>entrepreneurshipstops</a:t>
            </a:r>
            <a:r>
              <a:rPr lang="en-US" dirty="0" smtClean="0"/>
              <a:t> </a:t>
            </a:r>
            <a:r>
              <a:rPr lang="en-US" dirty="0"/>
              <a:t>when the creation stage is ended (</a:t>
            </a:r>
            <a:r>
              <a:rPr lang="en-US" dirty="0" err="1"/>
              <a:t>Ogorelc</a:t>
            </a:r>
            <a:r>
              <a:rPr lang="en-US" dirty="0"/>
              <a:t>, 1999). </a:t>
            </a:r>
            <a:r>
              <a:rPr lang="en-US" dirty="0" smtClean="0"/>
              <a:t>This supports </a:t>
            </a:r>
            <a:r>
              <a:rPr lang="en-US" dirty="0"/>
              <a:t>the argument that most of the theories which cover startups are </a:t>
            </a:r>
            <a:r>
              <a:rPr lang="en-US" dirty="0" smtClean="0"/>
              <a:t>borrowed from </a:t>
            </a:r>
            <a:r>
              <a:rPr lang="en-US" dirty="0"/>
              <a:t>entrepreneurship theories and not management and organization theories (</a:t>
            </a:r>
            <a:r>
              <a:rPr lang="en-US" dirty="0" smtClean="0"/>
              <a:t>see Entrepreneurship </a:t>
            </a:r>
            <a:r>
              <a:rPr lang="en-US" dirty="0"/>
              <a:t>theories focusing on startups). At the end of this stage</a:t>
            </a:r>
            <a:r>
              <a:rPr lang="en-US" dirty="0" smtClean="0"/>
              <a:t>, organization/firm </a:t>
            </a:r>
            <a:r>
              <a:rPr lang="en-US" dirty="0"/>
              <a:t>is formed and corporate finance is considered as the main </a:t>
            </a:r>
            <a:r>
              <a:rPr lang="en-US" dirty="0" smtClean="0"/>
              <a:t>choice for </a:t>
            </a:r>
            <a:r>
              <a:rPr lang="en-US" dirty="0"/>
              <a:t>financing the firm. Venture capitals could facilitate the creation stage, </a:t>
            </a:r>
            <a:r>
              <a:rPr lang="en-US" dirty="0" smtClean="0"/>
              <a:t>by funding </a:t>
            </a:r>
            <a:r>
              <a:rPr lang="en-US" dirty="0"/>
              <a:t>the venture. </a:t>
            </a:r>
            <a:endParaRPr lang="ru-RU" dirty="0"/>
          </a:p>
        </p:txBody>
      </p:sp>
    </p:spTree>
    <p:extLst>
      <p:ext uri="{BB962C8B-B14F-4D97-AF65-F5344CB8AC3E}">
        <p14:creationId xmlns:p14="http://schemas.microsoft.com/office/powerpoint/2010/main" val="246913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8640"/>
            <a:ext cx="7200900" cy="1485900"/>
          </a:xfrm>
        </p:spPr>
        <p:txBody>
          <a:bodyPr/>
          <a:lstStyle/>
          <a:p>
            <a:r>
              <a:rPr lang="en-US" dirty="0" smtClean="0"/>
              <a:t>Organizational development definition</a:t>
            </a:r>
            <a:endParaRPr lang="ru-RU" dirty="0"/>
          </a:p>
        </p:txBody>
      </p:sp>
      <p:sp>
        <p:nvSpPr>
          <p:cNvPr id="3" name="Объект 2"/>
          <p:cNvSpPr>
            <a:spLocks noGrp="1"/>
          </p:cNvSpPr>
          <p:nvPr>
            <p:ph idx="1"/>
          </p:nvPr>
        </p:nvSpPr>
        <p:spPr>
          <a:xfrm>
            <a:off x="971600" y="2492896"/>
            <a:ext cx="7200900" cy="4284133"/>
          </a:xfrm>
        </p:spPr>
        <p:txBody>
          <a:bodyPr>
            <a:normAutofit fontScale="70000" lnSpcReduction="20000"/>
          </a:bodyPr>
          <a:lstStyle/>
          <a:p>
            <a:r>
              <a:rPr lang="en-US" dirty="0"/>
              <a:t>Organizational development is a critical and science-based process that helps organizations build their capacity to change and achieve greater effectiveness by developing, improving, and reinforcing strategies, structures, and processes</a:t>
            </a:r>
            <a:r>
              <a:rPr lang="en-US" dirty="0" smtClean="0"/>
              <a:t>.</a:t>
            </a:r>
          </a:p>
          <a:p>
            <a:r>
              <a:rPr lang="en-US" dirty="0"/>
              <a:t>Organization development (OD) is the study of successful organizational change and performance. OD emerged from human relations studies in the 1930s, during which psychologists realized that organizational structures and processes influence worker behavior and motivation. More recently, work on OD has expanded to focus on aligning organizations with their rapidly changing and complex environments through organizational learning, knowledge management and transformation of organizational norms and values. Key concepts of OD theory include: organizational climate (the mood or unique “personality” of an organization, which includes attitudes and beliefs that influence members’ collective behavior), organizational culture (the deeply-seated norms, values and behaviors that members share) and organizational strategies (how an organization identifies problems, plans action, negotiates change and evaluates progress</a:t>
            </a:r>
            <a:r>
              <a:rPr lang="en-US" dirty="0" smtClean="0"/>
              <a:t>).</a:t>
            </a:r>
          </a:p>
          <a:p>
            <a:r>
              <a:rPr lang="en-US" dirty="0"/>
              <a:t>Organizational development can be defined as an objective-based methodology used to initiate a change of systems in an entity. Organizational development is achieved through a shift in communication processes or their supporting structure. Studying the behavior of employees enables professionals to examine and observe the work environment and anticipate change, which is then effected to accomplish sound organizational development.</a:t>
            </a:r>
            <a:endParaRPr lang="ru-RU" dirty="0"/>
          </a:p>
        </p:txBody>
      </p:sp>
    </p:spTree>
    <p:extLst>
      <p:ext uri="{BB962C8B-B14F-4D97-AF65-F5344CB8AC3E}">
        <p14:creationId xmlns:p14="http://schemas.microsoft.com/office/powerpoint/2010/main" val="1947494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Startup Funding </a:t>
            </a:r>
            <a:r>
              <a:rPr lang="en-US" dirty="0" smtClean="0"/>
              <a:t>Stages</a:t>
            </a:r>
            <a:r>
              <a:rPr lang="en-US" dirty="0"/>
              <a:t/>
            </a:r>
            <a:br>
              <a:rPr lang="en-US" dirty="0"/>
            </a:br>
            <a:endParaRPr lang="ru-RU" dirty="0"/>
          </a:p>
        </p:txBody>
      </p:sp>
      <p:sp>
        <p:nvSpPr>
          <p:cNvPr id="3" name="Объект 2"/>
          <p:cNvSpPr>
            <a:spLocks noGrp="1"/>
          </p:cNvSpPr>
          <p:nvPr>
            <p:ph idx="1"/>
          </p:nvPr>
        </p:nvSpPr>
        <p:spPr/>
        <p:txBody>
          <a:bodyPr/>
          <a:lstStyle/>
          <a:p>
            <a:r>
              <a:rPr lang="en-US" dirty="0" smtClean="0"/>
              <a:t>Pre-Seed </a:t>
            </a:r>
            <a:r>
              <a:rPr lang="en-US" dirty="0"/>
              <a:t>Funding: The bootstrapping stage</a:t>
            </a:r>
          </a:p>
          <a:p>
            <a:r>
              <a:rPr lang="en-US" dirty="0"/>
              <a:t>Seed Funding: Product development stage</a:t>
            </a:r>
          </a:p>
          <a:p>
            <a:r>
              <a:rPr lang="en-US" dirty="0"/>
              <a:t>Series A Funding: First round of VC</a:t>
            </a:r>
          </a:p>
          <a:p>
            <a:r>
              <a:rPr lang="en-US" dirty="0"/>
              <a:t>Series B Funding: Second round of VC</a:t>
            </a:r>
          </a:p>
          <a:p>
            <a:r>
              <a:rPr lang="en-US" dirty="0"/>
              <a:t>Series C Funding: Third round of VC</a:t>
            </a:r>
          </a:p>
          <a:p>
            <a:r>
              <a:rPr lang="en-US" dirty="0"/>
              <a:t>Series D Funding: Special round of funding</a:t>
            </a:r>
          </a:p>
          <a:p>
            <a:r>
              <a:rPr lang="en-US" dirty="0"/>
              <a:t>IPO: Stock market launch</a:t>
            </a:r>
            <a:endParaRPr lang="ru-RU" dirty="0"/>
          </a:p>
        </p:txBody>
      </p:sp>
    </p:spTree>
    <p:extLst>
      <p:ext uri="{BB962C8B-B14F-4D97-AF65-F5344CB8AC3E}">
        <p14:creationId xmlns:p14="http://schemas.microsoft.com/office/powerpoint/2010/main" val="3605394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60648"/>
            <a:ext cx="7200900" cy="1485900"/>
          </a:xfrm>
        </p:spPr>
        <p:txBody>
          <a:bodyPr/>
          <a:lstStyle/>
          <a:p>
            <a:r>
              <a:rPr lang="en-US" dirty="0"/>
              <a:t>1. The Pre-seed Funding Stage</a:t>
            </a:r>
            <a:endParaRPr lang="ru-RU" dirty="0"/>
          </a:p>
        </p:txBody>
      </p:sp>
      <p:sp>
        <p:nvSpPr>
          <p:cNvPr id="3" name="Объект 2"/>
          <p:cNvSpPr>
            <a:spLocks noGrp="1"/>
          </p:cNvSpPr>
          <p:nvPr>
            <p:ph idx="1"/>
          </p:nvPr>
        </p:nvSpPr>
        <p:spPr>
          <a:xfrm>
            <a:off x="1043608" y="1988840"/>
            <a:ext cx="7200900" cy="4394200"/>
          </a:xfrm>
        </p:spPr>
        <p:txBody>
          <a:bodyPr>
            <a:normAutofit fontScale="55000" lnSpcReduction="20000"/>
          </a:bodyPr>
          <a:lstStyle/>
          <a:p>
            <a:pPr marL="0" indent="0">
              <a:buNone/>
            </a:pPr>
            <a:r>
              <a:rPr lang="en-US" dirty="0"/>
              <a:t>This prime stage of seed funding falls so early that it’s not even considered as a startup funding. The pre-seed funding stage generally refers to the time period in which a startup is getting their operations off the ground.</a:t>
            </a:r>
          </a:p>
          <a:p>
            <a:pPr marL="0" indent="0">
              <a:buNone/>
            </a:pPr>
            <a:r>
              <a:rPr lang="en-US" dirty="0" smtClean="0"/>
              <a:t>It’s </a:t>
            </a:r>
            <a:r>
              <a:rPr lang="en-US" dirty="0"/>
              <a:t>likely that investors won’t make an investment in exchange for equity in the startup during the pre-series stage. This stage can last for a long time or you can get pre-series funding in quick time. It depends on the nature of your startup and the initial costs that you must consider while developing the business model.</a:t>
            </a:r>
          </a:p>
          <a:p>
            <a:pPr marL="0" indent="0">
              <a:buNone/>
            </a:pPr>
            <a:r>
              <a:rPr lang="en-US" dirty="0" smtClean="0"/>
              <a:t>The </a:t>
            </a:r>
            <a:r>
              <a:rPr lang="en-US" dirty="0"/>
              <a:t>pre-seed funding stage is commonly known as bootstrapping. In simple terms, it means using your own existing resources in order to scale your startup. Startup owners invest from their own pocket and try to grow themselves in the most resourceful manner.</a:t>
            </a:r>
          </a:p>
          <a:p>
            <a:pPr marL="0" indent="0">
              <a:buNone/>
            </a:pPr>
            <a:r>
              <a:rPr lang="en-US" dirty="0" smtClean="0"/>
              <a:t>During </a:t>
            </a:r>
            <a:r>
              <a:rPr lang="en-US" dirty="0"/>
              <a:t>the development stage of the startup, entrepreneurs may have to work overtime or get a second job so that they can invest their additional income into their new startup</a:t>
            </a:r>
            <a:r>
              <a:rPr lang="en-US" dirty="0" smtClean="0"/>
              <a:t>.</a:t>
            </a:r>
          </a:p>
          <a:p>
            <a:pPr marL="0" indent="0">
              <a:buNone/>
            </a:pPr>
            <a:r>
              <a:rPr lang="en-US" dirty="0"/>
              <a:t>Adding to what Jonathan said, the pre-seed funding stage allows a budding startup to build and distribute their product(s) or service(s) effectively. In the research or development phase, the entrepreneurs tend to assess the viability of their idea. They might have a working prototype of their product and are in search of appropriate funding that allows them to scale their startup full-time.</a:t>
            </a:r>
          </a:p>
          <a:p>
            <a:pPr marL="0" indent="0">
              <a:buNone/>
            </a:pPr>
            <a:r>
              <a:rPr lang="en-US" dirty="0" smtClean="0"/>
              <a:t>During </a:t>
            </a:r>
            <a:r>
              <a:rPr lang="en-US" dirty="0"/>
              <a:t>this stage, many entrepreneurs also seek guidance from founders who have been there and have gone through a similar experience as them. It allows them to determine the incurring costs of their idea or project, develop a winning business model, and garner ideas on how to grow their plan into an operating business.</a:t>
            </a:r>
          </a:p>
          <a:p>
            <a:pPr marL="0" indent="0">
              <a:buNone/>
            </a:pPr>
            <a:r>
              <a:rPr lang="en-US" dirty="0" smtClean="0"/>
              <a:t>Entrepreneurs </a:t>
            </a:r>
            <a:r>
              <a:rPr lang="en-US" dirty="0"/>
              <a:t>should also work out any necessary partnership agreements, copyrights, or other legal issues during the pre-series stage as similar issues are best resolved during this stage. Later on, they might become expensive and even insurmountable. Also, no investor will provide funds to a startup having legal issues prior to their launch.</a:t>
            </a:r>
            <a:endParaRPr lang="ru-RU" dirty="0"/>
          </a:p>
        </p:txBody>
      </p:sp>
    </p:spTree>
    <p:extLst>
      <p:ext uri="{BB962C8B-B14F-4D97-AF65-F5344CB8AC3E}">
        <p14:creationId xmlns:p14="http://schemas.microsoft.com/office/powerpoint/2010/main" val="910179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1. The Pre-seed Funding Stage</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Potential Investors of Pre-Seed </a:t>
            </a:r>
            <a:r>
              <a:rPr lang="en-US" dirty="0" smtClean="0"/>
              <a:t>Stage. The </a:t>
            </a:r>
            <a:r>
              <a:rPr lang="en-US" dirty="0"/>
              <a:t>most common pre-series investors are:</a:t>
            </a:r>
          </a:p>
          <a:p>
            <a:r>
              <a:rPr lang="en-US" dirty="0" smtClean="0"/>
              <a:t>Startup </a:t>
            </a:r>
            <a:r>
              <a:rPr lang="en-US" dirty="0"/>
              <a:t>Owners</a:t>
            </a:r>
          </a:p>
          <a:p>
            <a:r>
              <a:rPr lang="en-US" dirty="0"/>
              <a:t>Friends and Family</a:t>
            </a:r>
          </a:p>
          <a:p>
            <a:r>
              <a:rPr lang="en-US" dirty="0"/>
              <a:t>Early Stage Venture Funds (Micro VCs)</a:t>
            </a:r>
          </a:p>
          <a:p>
            <a:pPr marL="0" indent="0">
              <a:buNone/>
            </a:pPr>
            <a:r>
              <a:rPr lang="en-US" dirty="0"/>
              <a:t>“Ask people who know you already. Friends, past co-workers, family, etc. That is your best and almost only chance. Failing that ask people who are from the industry and have a lot of money. They might be able to recognize something at the pre-seed stage.” said Kamal Hassan, Partner at Loyal VC.</a:t>
            </a:r>
          </a:p>
          <a:p>
            <a:pPr marL="0" indent="0">
              <a:buNone/>
            </a:pPr>
            <a:r>
              <a:rPr lang="en-US" dirty="0" smtClean="0"/>
              <a:t>Startup </a:t>
            </a:r>
            <a:r>
              <a:rPr lang="en-US" dirty="0"/>
              <a:t>Valuation in Pre-Seed Stage</a:t>
            </a:r>
          </a:p>
          <a:p>
            <a:pPr marL="0" indent="0">
              <a:buNone/>
            </a:pPr>
            <a:r>
              <a:rPr lang="en-US" dirty="0"/>
              <a:t>During the pre-seed funding stage, startups value anywhere between $10,000 to $100,000.</a:t>
            </a:r>
          </a:p>
          <a:p>
            <a:pPr marL="0" indent="0">
              <a:buNone/>
            </a:pPr>
            <a:r>
              <a:rPr lang="en-US" dirty="0" smtClean="0"/>
              <a:t>Active </a:t>
            </a:r>
            <a:r>
              <a:rPr lang="en-US" dirty="0"/>
              <a:t>Pre-Seed Stage Funds</a:t>
            </a:r>
          </a:p>
          <a:p>
            <a:pPr marL="0" indent="0">
              <a:buNone/>
            </a:pPr>
            <a:r>
              <a:rPr lang="en-US" dirty="0" err="1"/>
              <a:t>Seedcamp</a:t>
            </a:r>
            <a:endParaRPr lang="en-US" dirty="0"/>
          </a:p>
          <a:p>
            <a:pPr marL="0" indent="0">
              <a:buNone/>
            </a:pPr>
            <a:r>
              <a:rPr lang="en-US" dirty="0"/>
              <a:t>K9 Ventures</a:t>
            </a:r>
          </a:p>
          <a:p>
            <a:pPr marL="0" indent="0">
              <a:buNone/>
            </a:pPr>
            <a:r>
              <a:rPr lang="en-US" dirty="0"/>
              <a:t>First Round</a:t>
            </a:r>
            <a:endParaRPr lang="ru-RU" dirty="0"/>
          </a:p>
        </p:txBody>
      </p:sp>
    </p:spTree>
    <p:extLst>
      <p:ext uri="{BB962C8B-B14F-4D97-AF65-F5344CB8AC3E}">
        <p14:creationId xmlns:p14="http://schemas.microsoft.com/office/powerpoint/2010/main" val="582272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2. Seed Funding Stage</a:t>
            </a:r>
            <a:br>
              <a:rPr lang="en-US" dirty="0"/>
            </a:br>
            <a:endParaRPr lang="ru-RU" dirty="0"/>
          </a:p>
        </p:txBody>
      </p:sp>
      <p:sp>
        <p:nvSpPr>
          <p:cNvPr id="3" name="Объект 2"/>
          <p:cNvSpPr>
            <a:spLocks noGrp="1"/>
          </p:cNvSpPr>
          <p:nvPr>
            <p:ph idx="1"/>
          </p:nvPr>
        </p:nvSpPr>
        <p:spPr>
          <a:xfrm>
            <a:off x="1028700" y="1628800"/>
            <a:ext cx="7200900" cy="4238600"/>
          </a:xfrm>
        </p:spPr>
        <p:txBody>
          <a:bodyPr>
            <a:normAutofit fontScale="70000" lnSpcReduction="20000"/>
          </a:bodyPr>
          <a:lstStyle/>
          <a:p>
            <a:pPr marL="0" indent="0">
              <a:buNone/>
            </a:pPr>
            <a:r>
              <a:rPr lang="en-US" dirty="0" smtClean="0"/>
              <a:t>After </a:t>
            </a:r>
            <a:r>
              <a:rPr lang="en-US" dirty="0"/>
              <a:t>the pre-seeding stage, it’s time to actually plant the seed. The first in the startup funding stages is “Seed funding”. Almost 29 percent of startups fail because they run out of capital while bootstrapping, which makes seed capital critical to get a business up and running</a:t>
            </a:r>
            <a:r>
              <a:rPr lang="en-US" dirty="0" smtClean="0"/>
              <a:t>. You </a:t>
            </a:r>
            <a:r>
              <a:rPr lang="en-US" dirty="0"/>
              <a:t>can consider the seed funding stage as an analogy of planting a tree. Ideally, the initial funding is the “seed” which allows any startup to flourish. When you provide appropriate water i.e. a successful business strategy, alongside the dedication of the entrepreneur, the startup will eventually grow into a “tree</a:t>
            </a:r>
            <a:r>
              <a:rPr lang="en-US" dirty="0" smtClean="0"/>
              <a:t>”. Because </a:t>
            </a:r>
            <a:r>
              <a:rPr lang="en-US" dirty="0"/>
              <a:t>the investors are taking a huge risk by investing in the business, startups must provide them equity against seed </a:t>
            </a:r>
            <a:r>
              <a:rPr lang="en-US" dirty="0" err="1"/>
              <a:t>fundings</a:t>
            </a:r>
            <a:r>
              <a:rPr lang="en-US" dirty="0"/>
              <a:t>. The stakes are even higher because, at this stage, startups cannot guarantee a successful business model</a:t>
            </a:r>
            <a:r>
              <a:rPr lang="en-US" dirty="0" smtClean="0"/>
              <a:t>. Seed </a:t>
            </a:r>
            <a:r>
              <a:rPr lang="en-US" dirty="0"/>
              <a:t>funding allows a startup to fund costs of product launch, get early traction through marketing, initiate important hiring and further market research for developing product-market-fit</a:t>
            </a:r>
            <a:r>
              <a:rPr lang="en-US" dirty="0" smtClean="0"/>
              <a:t>. Many </a:t>
            </a:r>
            <a:r>
              <a:rPr lang="en-US" dirty="0"/>
              <a:t>startups consider the seed funding round is all that is necessary to successfully get their startup off the ground.</a:t>
            </a:r>
          </a:p>
          <a:p>
            <a:pPr marL="0" indent="0">
              <a:buNone/>
            </a:pPr>
            <a:r>
              <a:rPr lang="en-US" dirty="0" smtClean="0"/>
              <a:t>Potential </a:t>
            </a:r>
            <a:r>
              <a:rPr lang="en-US" dirty="0"/>
              <a:t>Investors of Seed Stage</a:t>
            </a:r>
          </a:p>
          <a:p>
            <a:r>
              <a:rPr lang="en-US" dirty="0"/>
              <a:t>The common types of investors who participate in seed funding are:</a:t>
            </a:r>
          </a:p>
          <a:p>
            <a:r>
              <a:rPr lang="en-US" dirty="0" smtClean="0"/>
              <a:t>Friends </a:t>
            </a:r>
            <a:r>
              <a:rPr lang="en-US" dirty="0"/>
              <a:t>and Family</a:t>
            </a:r>
          </a:p>
          <a:p>
            <a:r>
              <a:rPr lang="en-US" dirty="0"/>
              <a:t>Angel Investors</a:t>
            </a:r>
          </a:p>
          <a:p>
            <a:r>
              <a:rPr lang="en-US" dirty="0"/>
              <a:t>Early Stage Venture Funds (Micro VCs)</a:t>
            </a:r>
          </a:p>
          <a:p>
            <a:r>
              <a:rPr lang="en-US" dirty="0" smtClean="0"/>
              <a:t>Crowdfunding</a:t>
            </a:r>
            <a:endParaRPr lang="en-US" dirty="0"/>
          </a:p>
        </p:txBody>
      </p:sp>
    </p:spTree>
    <p:extLst>
      <p:ext uri="{BB962C8B-B14F-4D97-AF65-F5344CB8AC3E}">
        <p14:creationId xmlns:p14="http://schemas.microsoft.com/office/powerpoint/2010/main" val="51417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2. Seed Funding Stage</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Startup Valuation &amp; Fundraising in Seed Stage</a:t>
            </a:r>
          </a:p>
          <a:p>
            <a:pPr marL="0" indent="0">
              <a:buNone/>
            </a:pPr>
            <a:r>
              <a:rPr lang="en-US" dirty="0"/>
              <a:t>Startups that are eligible for seed funding have a business that values anywhere between $3 million to $6 million. The seed funding stage will facilitate funding from $50,000 up to $3 million for a promising startup.</a:t>
            </a:r>
          </a:p>
          <a:p>
            <a:pPr marL="0" indent="0">
              <a:buNone/>
            </a:pPr>
            <a:r>
              <a:rPr lang="en-US" dirty="0"/>
              <a:t>Active Seed Stage Funds</a:t>
            </a:r>
          </a:p>
          <a:p>
            <a:r>
              <a:rPr lang="en-US" dirty="0"/>
              <a:t>500 Startups</a:t>
            </a:r>
          </a:p>
          <a:p>
            <a:r>
              <a:rPr lang="en-US" dirty="0"/>
              <a:t>Y </a:t>
            </a:r>
            <a:r>
              <a:rPr lang="en-US" dirty="0" err="1"/>
              <a:t>Combinator</a:t>
            </a:r>
            <a:endParaRPr lang="en-US" dirty="0"/>
          </a:p>
          <a:p>
            <a:r>
              <a:rPr lang="en-US" dirty="0" err="1"/>
              <a:t>AngelPad</a:t>
            </a:r>
            <a:endParaRPr lang="en-US" dirty="0"/>
          </a:p>
          <a:p>
            <a:r>
              <a:rPr lang="en-US" dirty="0" err="1"/>
              <a:t>Techstars</a:t>
            </a:r>
            <a:endParaRPr lang="en-US" dirty="0"/>
          </a:p>
          <a:p>
            <a:r>
              <a:rPr lang="en-US" dirty="0" err="1"/>
              <a:t>Speedinvest</a:t>
            </a:r>
            <a:endParaRPr lang="en-US" dirty="0"/>
          </a:p>
        </p:txBody>
      </p:sp>
    </p:spTree>
    <p:extLst>
      <p:ext uri="{BB962C8B-B14F-4D97-AF65-F5344CB8AC3E}">
        <p14:creationId xmlns:p14="http://schemas.microsoft.com/office/powerpoint/2010/main" val="14969808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3. Series A Funding </a:t>
            </a:r>
            <a:r>
              <a:rPr lang="en-US" dirty="0" smtClean="0"/>
              <a:t>Stage</a:t>
            </a:r>
            <a:endParaRPr lang="ru-RU" dirty="0"/>
          </a:p>
        </p:txBody>
      </p:sp>
      <p:sp>
        <p:nvSpPr>
          <p:cNvPr id="3" name="Объект 2"/>
          <p:cNvSpPr>
            <a:spLocks noGrp="1"/>
          </p:cNvSpPr>
          <p:nvPr>
            <p:ph idx="1"/>
          </p:nvPr>
        </p:nvSpPr>
        <p:spPr>
          <a:xfrm>
            <a:off x="1028700" y="1820336"/>
            <a:ext cx="7200900" cy="4047067"/>
          </a:xfrm>
        </p:spPr>
        <p:txBody>
          <a:bodyPr>
            <a:normAutofit fontScale="55000" lnSpcReduction="20000"/>
          </a:bodyPr>
          <a:lstStyle/>
          <a:p>
            <a:pPr marL="0" indent="0">
              <a:buNone/>
            </a:pPr>
            <a:r>
              <a:rPr lang="en-US" dirty="0" smtClean="0"/>
              <a:t>Series </a:t>
            </a:r>
            <a:r>
              <a:rPr lang="en-US" dirty="0"/>
              <a:t>A stage is the first round of venture capital financing. </a:t>
            </a:r>
          </a:p>
          <a:p>
            <a:pPr marL="0" indent="0">
              <a:buNone/>
            </a:pPr>
            <a:r>
              <a:rPr lang="en-US" dirty="0" smtClean="0"/>
              <a:t>By </a:t>
            </a:r>
            <a:r>
              <a:rPr lang="en-US" dirty="0"/>
              <a:t>now, the startup must have a developed product and a customer base with consistent revenue flow. Now it’s time for them to opt for series A funding and optimize their value offerings. This is an ideal opportunity that allows startups to scale themselves across different markets.</a:t>
            </a:r>
          </a:p>
          <a:p>
            <a:pPr marL="0" indent="0">
              <a:buNone/>
            </a:pPr>
            <a:r>
              <a:rPr lang="en-US" dirty="0" smtClean="0"/>
              <a:t>In </a:t>
            </a:r>
            <a:r>
              <a:rPr lang="en-US" dirty="0"/>
              <a:t>the Series A funding round, it’s significant to have a plan that will generate long-term profits. Many times, startups come up with great ideas that can generate a substantial amount of enthusiastic users, however, they do not know how to monetize it in the long run.</a:t>
            </a:r>
          </a:p>
          <a:p>
            <a:pPr marL="0" indent="0">
              <a:buNone/>
            </a:pPr>
            <a:r>
              <a:rPr lang="en-US" dirty="0" smtClean="0"/>
              <a:t>This </a:t>
            </a:r>
            <a:r>
              <a:rPr lang="en-US" dirty="0"/>
              <a:t>is the stage where you must start learning how fundraising works and start making early connections with angel investors and VCs. Following the 30-10-2 rule, you must identify investors who would want to invest in your startup. According to this rule, you must find 30 investors who are willing to invest in your business. 10 out of those 30 investors might show interest in your proposal, 2 of which will really pass on funds to you.</a:t>
            </a:r>
          </a:p>
          <a:p>
            <a:pPr marL="0" indent="0">
              <a:buNone/>
            </a:pPr>
            <a:r>
              <a:rPr lang="en-US" dirty="0" smtClean="0"/>
              <a:t>Mark </a:t>
            </a:r>
            <a:r>
              <a:rPr lang="en-US" dirty="0" err="1"/>
              <a:t>Suster</a:t>
            </a:r>
            <a:r>
              <a:rPr lang="en-US" dirty="0"/>
              <a:t> said, “Meet your potential investors early. Tell them you’re not raising money yet but that you will be in the next 6 months or so. Tell them you really like them so you want them to have an early view (which is what all investors want).”</a:t>
            </a:r>
          </a:p>
          <a:p>
            <a:pPr marL="0" indent="0">
              <a:buNone/>
            </a:pPr>
            <a:r>
              <a:rPr lang="en-US" dirty="0" smtClean="0"/>
              <a:t>Series </a:t>
            </a:r>
            <a:r>
              <a:rPr lang="en-US" dirty="0"/>
              <a:t>A funding mostly comes from angel investors and traditional venture capital firms. They are not looking for  “great ideas”, instead, they are looking for startups with a solid business strategy that can turn their great idea into a successful, money-making organization, allowing the investors to reap the benefits of their investment.</a:t>
            </a:r>
          </a:p>
          <a:p>
            <a:pPr marL="0" indent="0">
              <a:buNone/>
            </a:pPr>
            <a:r>
              <a:rPr lang="en-US" dirty="0" smtClean="0"/>
              <a:t>A </a:t>
            </a:r>
            <a:r>
              <a:rPr lang="en-US" dirty="0"/>
              <a:t>single investor may serve as an “anchor” but once a startup has secured its first investor, it’s easier to attract additional investors. Although angel investors prefer to invest during this stage, they tend to have much less influence than VC firms in this stage.</a:t>
            </a:r>
            <a:endParaRPr lang="ru-RU" dirty="0"/>
          </a:p>
        </p:txBody>
      </p:sp>
    </p:spTree>
    <p:extLst>
      <p:ext uri="{BB962C8B-B14F-4D97-AF65-F5344CB8AC3E}">
        <p14:creationId xmlns:p14="http://schemas.microsoft.com/office/powerpoint/2010/main" val="2281367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3. Series A Funding Stage</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t>Potential Investors for Series A</a:t>
            </a:r>
          </a:p>
          <a:p>
            <a:r>
              <a:rPr lang="en-US" dirty="0"/>
              <a:t>Accelerators</a:t>
            </a:r>
          </a:p>
          <a:p>
            <a:r>
              <a:rPr lang="en-US" dirty="0"/>
              <a:t>Super Angel Investors</a:t>
            </a:r>
          </a:p>
          <a:p>
            <a:r>
              <a:rPr lang="en-US" dirty="0"/>
              <a:t>Venture Capitalists</a:t>
            </a:r>
          </a:p>
          <a:p>
            <a:pPr marL="0" indent="0">
              <a:buNone/>
            </a:pPr>
            <a:r>
              <a:rPr lang="en-US" dirty="0"/>
              <a:t>Company Valuation &amp; Fundraising in Series A</a:t>
            </a:r>
          </a:p>
          <a:p>
            <a:pPr marL="0" indent="0">
              <a:buNone/>
            </a:pPr>
            <a:r>
              <a:rPr lang="en-US" dirty="0"/>
              <a:t>Startups with a good business plan valuing up to $10 million to $30 million are able to raise approximately $15 million during the Series A funding stage.</a:t>
            </a:r>
          </a:p>
          <a:p>
            <a:pPr marL="0" indent="0">
              <a:buNone/>
            </a:pPr>
            <a:r>
              <a:rPr lang="en-US" dirty="0" smtClean="0"/>
              <a:t>Active </a:t>
            </a:r>
            <a:r>
              <a:rPr lang="en-US" dirty="0"/>
              <a:t>Series A Investors</a:t>
            </a:r>
          </a:p>
          <a:p>
            <a:r>
              <a:rPr lang="en-US" dirty="0"/>
              <a:t>IDG Capital</a:t>
            </a:r>
          </a:p>
          <a:p>
            <a:r>
              <a:rPr lang="en-US" dirty="0"/>
              <a:t>New Enterprise Associates</a:t>
            </a:r>
          </a:p>
          <a:p>
            <a:r>
              <a:rPr lang="en-US" dirty="0"/>
              <a:t>Plug and Play</a:t>
            </a:r>
          </a:p>
          <a:p>
            <a:r>
              <a:rPr lang="en-US" dirty="0"/>
              <a:t>SOSV</a:t>
            </a:r>
            <a:endParaRPr lang="ru-RU" dirty="0"/>
          </a:p>
        </p:txBody>
      </p:sp>
    </p:spTree>
    <p:extLst>
      <p:ext uri="{BB962C8B-B14F-4D97-AF65-F5344CB8AC3E}">
        <p14:creationId xmlns:p14="http://schemas.microsoft.com/office/powerpoint/2010/main" val="3553435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Series </a:t>
            </a:r>
            <a:r>
              <a:rPr lang="en-US" dirty="0" smtClean="0"/>
              <a:t>B </a:t>
            </a:r>
            <a:r>
              <a:rPr lang="en-US" dirty="0"/>
              <a:t>Funding Stage</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smtClean="0"/>
              <a:t>Startups </a:t>
            </a:r>
            <a:r>
              <a:rPr lang="en-US" dirty="0"/>
              <a:t>that go through the previous startup funding stages (seed funding and Series A) have already developed a substantial user base alongside a steady stream of revenue. They have proven themselves in front of their investors that they are can achieve success at a larger scale.</a:t>
            </a:r>
          </a:p>
          <a:p>
            <a:pPr marL="0" indent="0">
              <a:buNone/>
            </a:pPr>
            <a:r>
              <a:rPr lang="en-US" dirty="0" smtClean="0"/>
              <a:t>Investors </a:t>
            </a:r>
            <a:r>
              <a:rPr lang="en-US" dirty="0"/>
              <a:t>assist startups to expand their horizons by funding their market reach activities, increasing their market share, form operational teams such as marketing, business development, and customer success. The series B funding stage allows startups to grow so that they can meet the various demands of their customers and also compete in tight markets in terms of competition.</a:t>
            </a:r>
          </a:p>
          <a:p>
            <a:pPr marL="0" indent="0">
              <a:buNone/>
            </a:pPr>
            <a:r>
              <a:rPr lang="en-US" dirty="0" smtClean="0"/>
              <a:t>Series </a:t>
            </a:r>
            <a:r>
              <a:rPr lang="en-US" dirty="0"/>
              <a:t>B funding stage may appear to be similar to the former funding stage in terms of processes and key players, however, series B funding is often led by same characters, including a key anchor investor that helps you to attract other investors. The major difference is the addition of a new wave of VCs that specialize in investing in well-established startups so that they can further exceed expectations.</a:t>
            </a:r>
          </a:p>
          <a:p>
            <a:pPr marL="0" indent="0">
              <a:buNone/>
            </a:pPr>
            <a:r>
              <a:rPr lang="en-US" dirty="0" smtClean="0"/>
              <a:t>“</a:t>
            </a:r>
            <a:r>
              <a:rPr lang="en-US" dirty="0"/>
              <a:t>The dilemma is that while your Series A investors were extremely important to you during that round, they may not be the investors you need going forward. If you are in a position where going public is a real possibility, then you need the crossover investors who will be there for you today and when you go public,” suggests Praveen </a:t>
            </a:r>
            <a:r>
              <a:rPr lang="en-US" dirty="0" err="1"/>
              <a:t>Tipirneni</a:t>
            </a:r>
            <a:r>
              <a:rPr lang="en-US" dirty="0"/>
              <a:t>, MD &amp; CEO of </a:t>
            </a:r>
            <a:r>
              <a:rPr lang="en-US" dirty="0" err="1"/>
              <a:t>Morphic</a:t>
            </a:r>
            <a:r>
              <a:rPr lang="en-US" dirty="0"/>
              <a:t> Therapeutic Inc.</a:t>
            </a:r>
            <a:endParaRPr lang="ru-RU" dirty="0"/>
          </a:p>
        </p:txBody>
      </p:sp>
    </p:spTree>
    <p:extLst>
      <p:ext uri="{BB962C8B-B14F-4D97-AF65-F5344CB8AC3E}">
        <p14:creationId xmlns:p14="http://schemas.microsoft.com/office/powerpoint/2010/main" val="964565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Series B Funding Stage</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Potential Investors for Series B</a:t>
            </a:r>
          </a:p>
          <a:p>
            <a:r>
              <a:rPr lang="en-US" dirty="0"/>
              <a:t>Venture Capitalists</a:t>
            </a:r>
          </a:p>
          <a:p>
            <a:r>
              <a:rPr lang="en-US" dirty="0"/>
              <a:t>Late stage VCs</a:t>
            </a:r>
          </a:p>
          <a:p>
            <a:pPr marL="0" indent="0">
              <a:buNone/>
            </a:pPr>
            <a:r>
              <a:rPr lang="en-US" dirty="0"/>
              <a:t>Company Valuation &amp; Fundraising in Series B</a:t>
            </a:r>
          </a:p>
          <a:p>
            <a:pPr marL="0" indent="0">
              <a:buNone/>
            </a:pPr>
            <a:r>
              <a:rPr lang="en-US" dirty="0"/>
              <a:t>Startups with a revenue-generating model, valuing up to $30 million to $60 million are able to raise approximately $30 million during the Series B funding stage.</a:t>
            </a:r>
          </a:p>
          <a:p>
            <a:r>
              <a:rPr lang="en-US" dirty="0" smtClean="0"/>
              <a:t>Active </a:t>
            </a:r>
            <a:r>
              <a:rPr lang="en-US" dirty="0"/>
              <a:t>Series B Investors</a:t>
            </a:r>
          </a:p>
          <a:p>
            <a:r>
              <a:rPr lang="en-US" dirty="0"/>
              <a:t>Khosla Ventures</a:t>
            </a:r>
          </a:p>
          <a:p>
            <a:r>
              <a:rPr lang="en-US" dirty="0"/>
              <a:t>GV</a:t>
            </a:r>
          </a:p>
          <a:p>
            <a:r>
              <a:rPr lang="en-US" dirty="0" err="1"/>
              <a:t>StartX</a:t>
            </a:r>
            <a:r>
              <a:rPr lang="en-US" dirty="0"/>
              <a:t> (Stanford-</a:t>
            </a:r>
            <a:r>
              <a:rPr lang="en-US" dirty="0" err="1"/>
              <a:t>StartX</a:t>
            </a:r>
            <a:r>
              <a:rPr lang="en-US" dirty="0"/>
              <a:t> Fund)</a:t>
            </a:r>
            <a:endParaRPr lang="ru-RU" dirty="0"/>
          </a:p>
        </p:txBody>
      </p:sp>
    </p:spTree>
    <p:extLst>
      <p:ext uri="{BB962C8B-B14F-4D97-AF65-F5344CB8AC3E}">
        <p14:creationId xmlns:p14="http://schemas.microsoft.com/office/powerpoint/2010/main" val="7399233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Series C Funding Stage</a:t>
            </a:r>
            <a:br>
              <a:rPr lang="en-US" dirty="0"/>
            </a:br>
            <a:endParaRPr lang="ru-RU" dirty="0"/>
          </a:p>
        </p:txBody>
      </p:sp>
      <p:sp>
        <p:nvSpPr>
          <p:cNvPr id="3" name="Объект 2"/>
          <p:cNvSpPr>
            <a:spLocks noGrp="1"/>
          </p:cNvSpPr>
          <p:nvPr>
            <p:ph idx="1"/>
          </p:nvPr>
        </p:nvSpPr>
        <p:spPr>
          <a:xfrm>
            <a:off x="1028700" y="1844824"/>
            <a:ext cx="7200900" cy="4464496"/>
          </a:xfrm>
        </p:spPr>
        <p:txBody>
          <a:bodyPr>
            <a:normAutofit fontScale="70000" lnSpcReduction="20000"/>
          </a:bodyPr>
          <a:lstStyle/>
          <a:p>
            <a:pPr marL="0" indent="0">
              <a:buNone/>
            </a:pPr>
            <a:r>
              <a:rPr lang="en-US" dirty="0" smtClean="0"/>
              <a:t>Startups </a:t>
            </a:r>
            <a:r>
              <a:rPr lang="en-US" dirty="0"/>
              <a:t>that make it to the series C funding stage should be on their growth path. These startups search for more funding that could help them build new products, reach new markets, even acquire other under-performing startups of the similar industry.</a:t>
            </a:r>
          </a:p>
          <a:p>
            <a:pPr marL="0" indent="0">
              <a:buNone/>
            </a:pPr>
            <a:r>
              <a:rPr lang="en-US" dirty="0" smtClean="0"/>
              <a:t>In </a:t>
            </a:r>
            <a:r>
              <a:rPr lang="en-US" dirty="0"/>
              <a:t>the series C funding stage, investors happily fund successful startups. They are hopeful to receive a profit that is more than the money they invest. The Series C funding stage focuses on scaling the startup as rapidly as possible.</a:t>
            </a:r>
          </a:p>
          <a:p>
            <a:pPr marL="0" indent="0">
              <a:buNone/>
            </a:pPr>
            <a:r>
              <a:rPr lang="en-US" dirty="0" smtClean="0"/>
              <a:t>To </a:t>
            </a:r>
            <a:r>
              <a:rPr lang="en-US" dirty="0"/>
              <a:t>scale your startup significantly, you can acquire different startups with the Series C funding. By now, your startup operations have become less risky whereas more investors are coming in to play. Many hedge funds, investment banks, private equity firms etc. will happily invest in your startup during the Series C stage.</a:t>
            </a:r>
          </a:p>
          <a:p>
            <a:pPr marL="0" indent="0">
              <a:buNone/>
            </a:pPr>
            <a:r>
              <a:rPr lang="en-US" dirty="0" smtClean="0"/>
              <a:t>The </a:t>
            </a:r>
            <a:r>
              <a:rPr lang="en-US" dirty="0"/>
              <a:t>reason behind this is that the startup has already proven itself to be an operating success. New investors join the game by investing a significant amount of money into thriving startups to secure their own position as leading investors.</a:t>
            </a:r>
          </a:p>
          <a:p>
            <a:pPr marL="0" indent="0">
              <a:buNone/>
            </a:pPr>
            <a:r>
              <a:rPr lang="en-US" dirty="0" smtClean="0"/>
              <a:t>Do </a:t>
            </a:r>
            <a:r>
              <a:rPr lang="en-US" dirty="0"/>
              <a:t>remember that startups that engage in Series C Funding are well-established, hold a strong customer base, have procured stable revenue streams alongside proven histories of their growth, and want to expand their operations on a global scale. If you haven’t accomplished any of the above, then you’re not ready for the Series C funding yet.</a:t>
            </a:r>
          </a:p>
          <a:p>
            <a:pPr marL="0" indent="0">
              <a:buNone/>
            </a:pPr>
            <a:r>
              <a:rPr lang="en-US" dirty="0" smtClean="0"/>
              <a:t>“</a:t>
            </a:r>
            <a:r>
              <a:rPr lang="en-US" dirty="0"/>
              <a:t>Now is a better time than ever for emerging businesses to apply for the funding they need to accelerate their growth,” said </a:t>
            </a:r>
            <a:r>
              <a:rPr lang="en-US" dirty="0" err="1"/>
              <a:t>Marz</a:t>
            </a:r>
            <a:r>
              <a:rPr lang="en-US" dirty="0"/>
              <a:t> </a:t>
            </a:r>
            <a:r>
              <a:rPr lang="en-US" dirty="0" err="1"/>
              <a:t>Ayyad</a:t>
            </a:r>
            <a:r>
              <a:rPr lang="en-US" dirty="0"/>
              <a:t>, EMEA Lead at NetSuite PE &amp; VC Practice.</a:t>
            </a:r>
            <a:endParaRPr lang="ru-RU" dirty="0"/>
          </a:p>
        </p:txBody>
      </p:sp>
    </p:spTree>
    <p:extLst>
      <p:ext uri="{BB962C8B-B14F-4D97-AF65-F5344CB8AC3E}">
        <p14:creationId xmlns:p14="http://schemas.microsoft.com/office/powerpoint/2010/main" val="1986739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60648"/>
            <a:ext cx="7200900" cy="1485900"/>
          </a:xfrm>
        </p:spPr>
        <p:txBody>
          <a:bodyPr>
            <a:normAutofit fontScale="90000"/>
          </a:bodyPr>
          <a:lstStyle/>
          <a:p>
            <a:r>
              <a:rPr lang="en-US" dirty="0"/>
              <a:t>Benefits of Organizational Development</a:t>
            </a:r>
            <a:br>
              <a:rPr lang="en-US" dirty="0"/>
            </a:br>
            <a:endParaRPr lang="ru-RU" dirty="0"/>
          </a:p>
        </p:txBody>
      </p:sp>
      <p:sp>
        <p:nvSpPr>
          <p:cNvPr id="3" name="Объект 2"/>
          <p:cNvSpPr>
            <a:spLocks noGrp="1"/>
          </p:cNvSpPr>
          <p:nvPr>
            <p:ph idx="1"/>
          </p:nvPr>
        </p:nvSpPr>
        <p:spPr>
          <a:xfrm>
            <a:off x="1043608" y="1844824"/>
            <a:ext cx="7200900" cy="4343400"/>
          </a:xfrm>
        </p:spPr>
        <p:txBody>
          <a:bodyPr>
            <a:normAutofit fontScale="70000" lnSpcReduction="20000"/>
          </a:bodyPr>
          <a:lstStyle/>
          <a:p>
            <a:pPr marL="0" indent="0">
              <a:buNone/>
            </a:pPr>
            <a:r>
              <a:rPr lang="en-US" dirty="0" smtClean="0"/>
              <a:t>Increasing </a:t>
            </a:r>
            <a:r>
              <a:rPr lang="en-US" dirty="0"/>
              <a:t>productivity and efficiency comes with many benefits. One of the best ways to encourage positive results in these metrics is by using a well-thought-out organizational development structure. Organizational development is used to equip an organization with the right tools so that it can adapt and respond positively (profitably!) to changes in the market. The benefits of organizational development include the following</a:t>
            </a:r>
            <a:r>
              <a:rPr lang="en-US" dirty="0" smtClean="0"/>
              <a:t>:</a:t>
            </a:r>
          </a:p>
          <a:p>
            <a:pPr marL="0" indent="0">
              <a:buNone/>
            </a:pPr>
            <a:r>
              <a:rPr lang="en-US" dirty="0">
                <a:solidFill>
                  <a:srgbClr val="FF0000"/>
                </a:solidFill>
              </a:rPr>
              <a:t>1. Continuous development</a:t>
            </a:r>
          </a:p>
          <a:p>
            <a:pPr marL="0" indent="0">
              <a:buNone/>
            </a:pPr>
            <a:r>
              <a:rPr lang="en-US" dirty="0"/>
              <a:t>Entities that participate in organizational development continually develop their business models. Organizational development creates a constant pattern of improvement in which strategies are developed, evaluated, implemented, and assessed for results and quality</a:t>
            </a:r>
            <a:r>
              <a:rPr lang="en-US" dirty="0" smtClean="0"/>
              <a:t>. In </a:t>
            </a:r>
            <a:r>
              <a:rPr lang="en-US" dirty="0"/>
              <a:t>essence, the process builds a favorable environment in which a company can embrace change, both internally and externally. The change is leveraged to encourage periodic renewal</a:t>
            </a:r>
            <a:r>
              <a:rPr lang="en-US" dirty="0" smtClean="0"/>
              <a:t>.</a:t>
            </a:r>
            <a:endParaRPr lang="en-US" dirty="0"/>
          </a:p>
          <a:p>
            <a:pPr marL="0" indent="0">
              <a:buNone/>
            </a:pPr>
            <a:r>
              <a:rPr lang="en-US" dirty="0" smtClean="0">
                <a:solidFill>
                  <a:srgbClr val="FF0000"/>
                </a:solidFill>
              </a:rPr>
              <a:t>2</a:t>
            </a:r>
            <a:r>
              <a:rPr lang="en-US" dirty="0">
                <a:solidFill>
                  <a:srgbClr val="FF0000"/>
                </a:solidFill>
              </a:rPr>
              <a:t>. Increased horizontal and vertical communication</a:t>
            </a:r>
          </a:p>
          <a:p>
            <a:pPr marL="0" indent="0">
              <a:buNone/>
            </a:pPr>
            <a:r>
              <a:rPr lang="en-US" dirty="0"/>
              <a:t>Of considerable merit to organizational development is effective communication, interaction, and feedback in an organization. An efficient communication system aligns employees with the company’s goals, values, and </a:t>
            </a:r>
            <a:r>
              <a:rPr lang="en-US" dirty="0" smtClean="0"/>
              <a:t>objectives. An </a:t>
            </a:r>
            <a:r>
              <a:rPr lang="en-US" dirty="0"/>
              <a:t>open communication system enables employees to understand the importance of change in an organization. Active organizational development increases communication in an organization, with feedback shared continuously to encourage improvement.</a:t>
            </a:r>
            <a:endParaRPr lang="ru-RU" dirty="0"/>
          </a:p>
        </p:txBody>
      </p:sp>
    </p:spTree>
    <p:extLst>
      <p:ext uri="{BB962C8B-B14F-4D97-AF65-F5344CB8AC3E}">
        <p14:creationId xmlns:p14="http://schemas.microsoft.com/office/powerpoint/2010/main" val="23839814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Series B Funding Stage</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Potential Investors for Series C</a:t>
            </a:r>
          </a:p>
          <a:p>
            <a:r>
              <a:rPr lang="en-US" dirty="0"/>
              <a:t>Late stage VCs</a:t>
            </a:r>
          </a:p>
          <a:p>
            <a:r>
              <a:rPr lang="en-US" dirty="0"/>
              <a:t>Private Equity Firms</a:t>
            </a:r>
          </a:p>
          <a:p>
            <a:r>
              <a:rPr lang="en-US" dirty="0"/>
              <a:t>Hedge Funds</a:t>
            </a:r>
          </a:p>
          <a:p>
            <a:r>
              <a:rPr lang="en-US" dirty="0"/>
              <a:t>Banks</a:t>
            </a:r>
          </a:p>
          <a:p>
            <a:pPr marL="0" indent="0">
              <a:buNone/>
            </a:pPr>
            <a:r>
              <a:rPr lang="en-US" dirty="0"/>
              <a:t>Company Valuation &amp; Fundraising in Series C</a:t>
            </a:r>
          </a:p>
          <a:p>
            <a:pPr marL="0" indent="0">
              <a:buNone/>
            </a:pPr>
            <a:r>
              <a:rPr lang="en-US" dirty="0"/>
              <a:t>Startups with a good business growth valuing up to $100 million to $120 million are able to raise approximately $50 million during the Series C funding stage.</a:t>
            </a:r>
            <a:endParaRPr lang="ru-RU" dirty="0"/>
          </a:p>
        </p:txBody>
      </p:sp>
    </p:spTree>
    <p:extLst>
      <p:ext uri="{BB962C8B-B14F-4D97-AF65-F5344CB8AC3E}">
        <p14:creationId xmlns:p14="http://schemas.microsoft.com/office/powerpoint/2010/main" val="9527734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Series D Funding Stage and Beyond</a:t>
            </a:r>
            <a:br>
              <a:rPr lang="en-US" dirty="0"/>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smtClean="0"/>
              <a:t>Not </a:t>
            </a:r>
            <a:r>
              <a:rPr lang="en-US" dirty="0"/>
              <a:t>many startups find a need to go to this stage. The Series D funding stage allows entrepreneurs to raise funds for a special situation. For instance, a merger and also if it has not yet hit its growth goal.</a:t>
            </a:r>
          </a:p>
          <a:p>
            <a:pPr marL="0" indent="0">
              <a:buNone/>
            </a:pPr>
            <a:r>
              <a:rPr lang="en-US" dirty="0" smtClean="0"/>
              <a:t>A </a:t>
            </a:r>
            <a:r>
              <a:rPr lang="en-US" dirty="0"/>
              <a:t>startup may consider series D funding if it hasn’t gone public yet, but is contemplating a merger with a competitor on agreeable terms. The Series D funding offers startups the most viable solutions allowing them to negotiate issues head-on by acquiring another startup as a merger.</a:t>
            </a:r>
          </a:p>
          <a:p>
            <a:pPr marL="0" indent="0">
              <a:buNone/>
            </a:pPr>
            <a:r>
              <a:rPr lang="en-US" dirty="0" smtClean="0"/>
              <a:t>Also</a:t>
            </a:r>
            <a:r>
              <a:rPr lang="en-US" dirty="0"/>
              <a:t>, If a startup was unable to achieve its growth landmark with series C funds, then it will find a need to get more funds through series D funding to keep afloat.</a:t>
            </a:r>
            <a:endParaRPr lang="ru-RU" dirty="0"/>
          </a:p>
        </p:txBody>
      </p:sp>
    </p:spTree>
    <p:extLst>
      <p:ext uri="{BB962C8B-B14F-4D97-AF65-F5344CB8AC3E}">
        <p14:creationId xmlns:p14="http://schemas.microsoft.com/office/powerpoint/2010/main" val="1692491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Series D Funding Stage and Beyond</a:t>
            </a: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en-US" dirty="0"/>
              <a:t>Potential Investors for Series D</a:t>
            </a:r>
          </a:p>
          <a:p>
            <a:r>
              <a:rPr lang="en-US" dirty="0"/>
              <a:t>Late stage VCs</a:t>
            </a:r>
          </a:p>
          <a:p>
            <a:r>
              <a:rPr lang="en-US" dirty="0"/>
              <a:t>Private Equity Firms</a:t>
            </a:r>
          </a:p>
          <a:p>
            <a:r>
              <a:rPr lang="en-US" dirty="0"/>
              <a:t>Hedge Funds</a:t>
            </a:r>
          </a:p>
          <a:p>
            <a:r>
              <a:rPr lang="en-US" dirty="0"/>
              <a:t>Banks</a:t>
            </a:r>
          </a:p>
          <a:p>
            <a:pPr marL="0" indent="0">
              <a:buNone/>
            </a:pPr>
            <a:r>
              <a:rPr lang="en-US" dirty="0"/>
              <a:t>Company Valuation &amp; Fundraising in Series D</a:t>
            </a:r>
          </a:p>
          <a:p>
            <a:pPr marL="0" indent="0">
              <a:buNone/>
            </a:pPr>
            <a:r>
              <a:rPr lang="en-US" dirty="0"/>
              <a:t>Startups in this stage may value around $150 million to $300 million are able to raise approximately $100 million during this startup funding stage.</a:t>
            </a:r>
          </a:p>
          <a:p>
            <a:pPr marL="0" indent="0">
              <a:buNone/>
            </a:pPr>
            <a:r>
              <a:rPr lang="en-US" dirty="0" smtClean="0"/>
              <a:t>Active </a:t>
            </a:r>
            <a:r>
              <a:rPr lang="en-US" dirty="0"/>
              <a:t>Series C &amp; D Investors</a:t>
            </a:r>
          </a:p>
          <a:p>
            <a:r>
              <a:rPr lang="en-US" dirty="0" err="1"/>
              <a:t>Accel</a:t>
            </a:r>
            <a:endParaRPr lang="en-US" dirty="0"/>
          </a:p>
          <a:p>
            <a:r>
              <a:rPr lang="en-US" dirty="0"/>
              <a:t>Sequoia Capital</a:t>
            </a:r>
          </a:p>
          <a:p>
            <a:r>
              <a:rPr lang="en-US" dirty="0"/>
              <a:t>Founders Fund</a:t>
            </a:r>
          </a:p>
          <a:p>
            <a:r>
              <a:rPr lang="en-US" dirty="0" err="1"/>
              <a:t>Lightspeed</a:t>
            </a:r>
            <a:r>
              <a:rPr lang="en-US" dirty="0"/>
              <a:t> Venture Partners</a:t>
            </a:r>
            <a:endParaRPr lang="ru-RU" dirty="0"/>
          </a:p>
        </p:txBody>
      </p:sp>
    </p:spTree>
    <p:extLst>
      <p:ext uri="{BB962C8B-B14F-4D97-AF65-F5344CB8AC3E}">
        <p14:creationId xmlns:p14="http://schemas.microsoft.com/office/powerpoint/2010/main" val="4734785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Initial Public Offering (IPO)</a:t>
            </a:r>
            <a:br>
              <a:rPr lang="en-US" dirty="0"/>
            </a:br>
            <a:endParaRPr lang="ru-RU" dirty="0"/>
          </a:p>
        </p:txBody>
      </p:sp>
      <p:sp>
        <p:nvSpPr>
          <p:cNvPr id="3" name="Объект 2"/>
          <p:cNvSpPr>
            <a:spLocks noGrp="1"/>
          </p:cNvSpPr>
          <p:nvPr>
            <p:ph idx="1"/>
          </p:nvPr>
        </p:nvSpPr>
        <p:spPr>
          <a:xfrm>
            <a:off x="1028700" y="1845733"/>
            <a:ext cx="7200900" cy="4021667"/>
          </a:xfrm>
        </p:spPr>
        <p:txBody>
          <a:bodyPr>
            <a:normAutofit fontScale="55000" lnSpcReduction="20000"/>
          </a:bodyPr>
          <a:lstStyle/>
          <a:p>
            <a:pPr marL="0" indent="0">
              <a:buNone/>
            </a:pPr>
            <a:r>
              <a:rPr lang="en-US" dirty="0" smtClean="0"/>
              <a:t>IPO </a:t>
            </a:r>
            <a:r>
              <a:rPr lang="en-US" dirty="0"/>
              <a:t>is the process of offering corporate shares to the general public for the first time</a:t>
            </a:r>
            <a:r>
              <a:rPr lang="en-US" dirty="0" smtClean="0"/>
              <a:t>. Growing </a:t>
            </a:r>
            <a:r>
              <a:rPr lang="en-US" dirty="0"/>
              <a:t>startups that need funding often use this process to generate funds, whereas established organizations use it to allow startup owners to exit some or all of their ownership by selling the shares to the general public</a:t>
            </a:r>
            <a:r>
              <a:rPr lang="en-US" dirty="0" smtClean="0"/>
              <a:t>. When </a:t>
            </a:r>
            <a:r>
              <a:rPr lang="en-US" dirty="0"/>
              <a:t>a startup decides to go public, a specific set of events occur during the IPO process. They include:</a:t>
            </a:r>
          </a:p>
          <a:p>
            <a:r>
              <a:rPr lang="en-US" dirty="0" smtClean="0"/>
              <a:t>Formation </a:t>
            </a:r>
            <a:r>
              <a:rPr lang="en-US" dirty="0"/>
              <a:t>of an external public offering team comprising of underwriters, lawyers, certified public accountants, and SEC experts.</a:t>
            </a:r>
          </a:p>
          <a:p>
            <a:r>
              <a:rPr lang="en-US" dirty="0"/>
              <a:t>Compilation of the startup’s Information including its financial performance as well as its expected future operations.</a:t>
            </a:r>
          </a:p>
          <a:p>
            <a:r>
              <a:rPr lang="en-US" dirty="0"/>
              <a:t>Audit of the startup’s financial statements takes place which generates an opinion about its public offering.</a:t>
            </a:r>
          </a:p>
          <a:p>
            <a:r>
              <a:rPr lang="en-US" dirty="0"/>
              <a:t>The startup files its prospectus with the SEC and determines a specific date for going public</a:t>
            </a:r>
            <a:r>
              <a:rPr lang="en-US" dirty="0" smtClean="0"/>
              <a:t>.</a:t>
            </a:r>
          </a:p>
          <a:p>
            <a:pPr marL="0" indent="0">
              <a:buNone/>
            </a:pPr>
            <a:r>
              <a:rPr lang="en-US" dirty="0"/>
              <a:t>Benefits of IPO</a:t>
            </a:r>
          </a:p>
          <a:p>
            <a:pPr marL="0" indent="0">
              <a:buNone/>
            </a:pPr>
            <a:r>
              <a:rPr lang="en-US" dirty="0"/>
              <a:t>Raising funds for the startup is not the only benefit that entrepreneurs enjoy in case of a public offering. Some other advantages are:</a:t>
            </a:r>
          </a:p>
          <a:p>
            <a:r>
              <a:rPr lang="en-US" dirty="0" smtClean="0"/>
              <a:t>A </a:t>
            </a:r>
            <a:r>
              <a:rPr lang="en-US" dirty="0"/>
              <a:t>public organization is able to generate additional funds through secondary offerings as it already has access to public markets.</a:t>
            </a:r>
          </a:p>
          <a:p>
            <a:r>
              <a:rPr lang="en-US" dirty="0"/>
              <a:t>Many public organizations compensate executives through stock. The stocks of a public organization are more attractive to employees as the stocks can be sold easily. Also, being public allows an organization to recruit better talent as well.</a:t>
            </a:r>
          </a:p>
          <a:p>
            <a:r>
              <a:rPr lang="en-US" dirty="0"/>
              <a:t>Mergers are easier for a public organization as it can utilize its public shares to acquire another startup.</a:t>
            </a:r>
            <a:endParaRPr lang="ru-RU" dirty="0"/>
          </a:p>
        </p:txBody>
      </p:sp>
    </p:spTree>
    <p:extLst>
      <p:ext uri="{BB962C8B-B14F-4D97-AF65-F5344CB8AC3E}">
        <p14:creationId xmlns:p14="http://schemas.microsoft.com/office/powerpoint/2010/main" val="1318083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8700" y="1532470"/>
            <a:ext cx="7200900" cy="4334933"/>
          </a:xfrm>
        </p:spPr>
        <p:txBody>
          <a:bodyPr>
            <a:normAutofit fontScale="70000" lnSpcReduction="20000"/>
          </a:bodyPr>
          <a:lstStyle/>
          <a:p>
            <a:pPr marL="0" indent="0">
              <a:buNone/>
            </a:pPr>
            <a:r>
              <a:rPr lang="en-US" dirty="0">
                <a:solidFill>
                  <a:srgbClr val="FF0000"/>
                </a:solidFill>
              </a:rPr>
              <a:t>3. Employee growth</a:t>
            </a:r>
          </a:p>
          <a:p>
            <a:pPr marL="0" indent="0">
              <a:buNone/>
            </a:pPr>
            <a:r>
              <a:rPr lang="en-US" dirty="0"/>
              <a:t>Organizational development places significant emphasis on effective communication, which is used to encourage employees to effect necessary changes. Many industry changes require employee development programs. As a result, many organizations are working toward improving the skills of their employees to equip them with more market-relevant skills.</a:t>
            </a:r>
          </a:p>
          <a:p>
            <a:pPr marL="0" indent="0">
              <a:buNone/>
            </a:pPr>
            <a:r>
              <a:rPr lang="en-US" dirty="0" smtClean="0">
                <a:solidFill>
                  <a:srgbClr val="FF0000"/>
                </a:solidFill>
              </a:rPr>
              <a:t>4</a:t>
            </a:r>
            <a:r>
              <a:rPr lang="en-US" dirty="0">
                <a:solidFill>
                  <a:srgbClr val="FF0000"/>
                </a:solidFill>
              </a:rPr>
              <a:t>. Enhancement of products and services</a:t>
            </a:r>
          </a:p>
          <a:p>
            <a:pPr marL="0" indent="0">
              <a:buNone/>
            </a:pPr>
            <a:r>
              <a:rPr lang="en-US" dirty="0" smtClean="0"/>
              <a:t>Innovation </a:t>
            </a:r>
            <a:r>
              <a:rPr lang="en-US" dirty="0"/>
              <a:t>is one of the main benefits of organizational development and is a key contributing factor to the improvement of products and services. One approach to change is employee development – a critical focal point is a reward for motivation and success</a:t>
            </a:r>
            <a:r>
              <a:rPr lang="en-US" dirty="0" smtClean="0"/>
              <a:t>. Successful </a:t>
            </a:r>
            <a:r>
              <a:rPr lang="en-US" dirty="0"/>
              <a:t>engagement of employees leads to increased innovation and productivity. Through competitive analysis, consumer expectations, and market research, organizational development promotes change.</a:t>
            </a:r>
          </a:p>
          <a:p>
            <a:pPr marL="0" indent="0">
              <a:buNone/>
            </a:pPr>
            <a:r>
              <a:rPr lang="en-US" dirty="0" smtClean="0">
                <a:solidFill>
                  <a:srgbClr val="FF0000"/>
                </a:solidFill>
              </a:rPr>
              <a:t>5</a:t>
            </a:r>
            <a:r>
              <a:rPr lang="en-US" dirty="0">
                <a:solidFill>
                  <a:srgbClr val="FF0000"/>
                </a:solidFill>
              </a:rPr>
              <a:t>. Increased profit margins</a:t>
            </a:r>
          </a:p>
          <a:p>
            <a:pPr marL="0" indent="0">
              <a:buNone/>
            </a:pPr>
            <a:r>
              <a:rPr lang="en-US" dirty="0"/>
              <a:t>Organizational development influences the bottom line in many different ways. As a result of increased productivity and innovation, profits and efficiency increase. Costs come down because the organization can better manage employee turnover and absenteeism. After the alignment of an entity’s objectives, it can focus entirely on development and product and service quality, leading to improvements in customer satisfaction.</a:t>
            </a:r>
            <a:endParaRPr lang="ru-RU" dirty="0"/>
          </a:p>
        </p:txBody>
      </p:sp>
      <p:sp>
        <p:nvSpPr>
          <p:cNvPr id="5" name="Заголовок 1"/>
          <p:cNvSpPr>
            <a:spLocks noGrp="1"/>
          </p:cNvSpPr>
          <p:nvPr>
            <p:ph type="title"/>
          </p:nvPr>
        </p:nvSpPr>
        <p:spPr>
          <a:xfrm>
            <a:off x="996950" y="262466"/>
            <a:ext cx="7200900" cy="1485900"/>
          </a:xfrm>
        </p:spPr>
        <p:txBody>
          <a:bodyPr>
            <a:normAutofit fontScale="90000"/>
          </a:bodyPr>
          <a:lstStyle/>
          <a:p>
            <a:r>
              <a:rPr lang="en-US" dirty="0"/>
              <a:t>Benefits of Organizational Development</a:t>
            </a:r>
            <a:br>
              <a:rPr lang="en-US" dirty="0"/>
            </a:br>
            <a:endParaRPr lang="ru-RU" dirty="0"/>
          </a:p>
        </p:txBody>
      </p:sp>
    </p:spTree>
    <p:extLst>
      <p:ext uri="{BB962C8B-B14F-4D97-AF65-F5344CB8AC3E}">
        <p14:creationId xmlns:p14="http://schemas.microsoft.com/office/powerpoint/2010/main" val="233181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Organizational Development Process</a:t>
            </a:r>
            <a:br>
              <a:rPr lang="en-US" dirty="0"/>
            </a:br>
            <a:endParaRPr lang="ru-RU" dirty="0"/>
          </a:p>
        </p:txBody>
      </p:sp>
      <p:sp>
        <p:nvSpPr>
          <p:cNvPr id="3" name="Объект 2"/>
          <p:cNvSpPr>
            <a:spLocks noGrp="1"/>
          </p:cNvSpPr>
          <p:nvPr>
            <p:ph idx="1"/>
          </p:nvPr>
        </p:nvSpPr>
        <p:spPr/>
        <p:txBody>
          <a:bodyPr/>
          <a:lstStyle/>
          <a:p>
            <a:pPr marL="0" indent="0">
              <a:buNone/>
            </a:pPr>
            <a:r>
              <a:rPr lang="en-US" dirty="0" smtClean="0"/>
              <a:t>A </a:t>
            </a:r>
            <a:r>
              <a:rPr lang="en-US" dirty="0"/>
              <a:t>conventional approach in the organizational development process is the action research model. This model is used by many organizations to guide the OD process. It entails what its name describes – research and action</a:t>
            </a:r>
            <a:r>
              <a:rPr lang="en-US" dirty="0" smtClean="0"/>
              <a:t>. However</a:t>
            </a:r>
            <a:r>
              <a:rPr lang="en-US" dirty="0"/>
              <a:t>, there is much more to the OD process than just research and development. There are multiple loops used to transmit feedback, which makes an organization more responsive to change.</a:t>
            </a:r>
            <a:endParaRPr lang="ru-RU" dirty="0"/>
          </a:p>
        </p:txBody>
      </p:sp>
    </p:spTree>
    <p:extLst>
      <p:ext uri="{BB962C8B-B14F-4D97-AF65-F5344CB8AC3E}">
        <p14:creationId xmlns:p14="http://schemas.microsoft.com/office/powerpoint/2010/main" val="2840520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Components of the Action Research Model</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The action research model comprises six key components:</a:t>
            </a:r>
          </a:p>
          <a:p>
            <a:pPr marL="0" indent="0">
              <a:buNone/>
            </a:pPr>
            <a:r>
              <a:rPr lang="en-US" dirty="0" smtClean="0">
                <a:solidFill>
                  <a:srgbClr val="FF0000"/>
                </a:solidFill>
              </a:rPr>
              <a:t>1</a:t>
            </a:r>
            <a:r>
              <a:rPr lang="en-US" dirty="0">
                <a:solidFill>
                  <a:srgbClr val="FF0000"/>
                </a:solidFill>
              </a:rPr>
              <a:t>. Problem diagnosis</a:t>
            </a:r>
          </a:p>
          <a:p>
            <a:pPr marL="0" indent="0">
              <a:buNone/>
            </a:pPr>
            <a:r>
              <a:rPr lang="en-US" dirty="0"/>
              <a:t>The organization development process begins by recognizing problems. The method of diagnosis usually takes the form of data gathering, assessment of cause, as well as an initial investigation to ascertain options.</a:t>
            </a:r>
          </a:p>
          <a:p>
            <a:pPr marL="0" indent="0">
              <a:buNone/>
            </a:pPr>
            <a:r>
              <a:rPr lang="en-US" dirty="0" smtClean="0">
                <a:solidFill>
                  <a:srgbClr val="FF0000"/>
                </a:solidFill>
              </a:rPr>
              <a:t>2</a:t>
            </a:r>
            <a:r>
              <a:rPr lang="en-US" dirty="0">
                <a:solidFill>
                  <a:srgbClr val="FF0000"/>
                </a:solidFill>
              </a:rPr>
              <a:t>. Feedback and assessment</a:t>
            </a:r>
          </a:p>
          <a:p>
            <a:pPr marL="0" indent="0">
              <a:buNone/>
            </a:pPr>
            <a:r>
              <a:rPr lang="en-US" dirty="0"/>
              <a:t>The feedback and assessment step often involves proper investigation of identified problems so that there is a deep understanding of the challenge at hand. This can include an appraisal of documents, focus groups, customer or employee surveys, hiring consultants, and interviewing current employees. Information gathered is used to re-evaluate the challenges in the first step.</a:t>
            </a:r>
          </a:p>
          <a:p>
            <a:pPr marL="0" indent="0">
              <a:buNone/>
            </a:pPr>
            <a:r>
              <a:rPr lang="en-US" dirty="0" smtClean="0">
                <a:solidFill>
                  <a:srgbClr val="FF0000"/>
                </a:solidFill>
              </a:rPr>
              <a:t>3</a:t>
            </a:r>
            <a:r>
              <a:rPr lang="en-US" dirty="0">
                <a:solidFill>
                  <a:srgbClr val="FF0000"/>
                </a:solidFill>
              </a:rPr>
              <a:t>. Planning</a:t>
            </a:r>
          </a:p>
          <a:p>
            <a:pPr marL="0" indent="0">
              <a:buNone/>
            </a:pPr>
            <a:r>
              <a:rPr lang="en-US" dirty="0"/>
              <a:t>Once an organization defines and understands its challenge, an action plan is put together. The plan lays down all the intervention measures that are considered appropriate for the problem at hand. Usually, the measures include such things as training seminars, workshops, team building, and changing the makeup or structure of teams. Additionally, measurable objectives, which define the expected results, form an integral part of the overall plan.</a:t>
            </a:r>
            <a:endParaRPr lang="ru-RU" dirty="0"/>
          </a:p>
        </p:txBody>
      </p:sp>
    </p:spTree>
    <p:extLst>
      <p:ext uri="{BB962C8B-B14F-4D97-AF65-F5344CB8AC3E}">
        <p14:creationId xmlns:p14="http://schemas.microsoft.com/office/powerpoint/2010/main" val="944008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Components of the Action Research Model</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solidFill>
                  <a:srgbClr val="FF0000"/>
                </a:solidFill>
              </a:rPr>
              <a:t>4. Intervention and implementation</a:t>
            </a:r>
          </a:p>
          <a:p>
            <a:pPr marL="0" indent="0">
              <a:buNone/>
            </a:pPr>
            <a:r>
              <a:rPr lang="en-US" dirty="0"/>
              <a:t>Once a plan is in place, the intervention phase commences. Since the organizational development process is complicated, implementation processes are a key element of the model. As an example, if training classes are preferred over other methods, test results will form the basis upon which the training process is evaluated. The objective at this point is to ensure the required changes take place. If that is not the case, feedback is assessed and used to bring about the required change.</a:t>
            </a:r>
          </a:p>
          <a:p>
            <a:pPr marL="0" indent="0">
              <a:buNone/>
            </a:pPr>
            <a:r>
              <a:rPr lang="en-US" dirty="0" smtClean="0">
                <a:solidFill>
                  <a:srgbClr val="FF0000"/>
                </a:solidFill>
              </a:rPr>
              <a:t>5</a:t>
            </a:r>
            <a:r>
              <a:rPr lang="en-US" dirty="0"/>
              <a:t>. </a:t>
            </a:r>
            <a:r>
              <a:rPr lang="en-US" dirty="0">
                <a:solidFill>
                  <a:srgbClr val="FF0000"/>
                </a:solidFill>
              </a:rPr>
              <a:t>Evaluation</a:t>
            </a:r>
          </a:p>
          <a:p>
            <a:pPr marL="0" indent="0">
              <a:buNone/>
            </a:pPr>
            <a:r>
              <a:rPr lang="en-US" dirty="0"/>
              <a:t>As soon as the intervention plan is complete, the outcome of the change in the organization is assessed. If the required change does not take place, the organization looks for the cause. Adjustments are made to ensure the obstacle is eliminated.</a:t>
            </a:r>
          </a:p>
          <a:p>
            <a:pPr marL="0" indent="0">
              <a:buNone/>
            </a:pPr>
            <a:r>
              <a:rPr lang="en-US" dirty="0" smtClean="0">
                <a:solidFill>
                  <a:srgbClr val="FF0000"/>
                </a:solidFill>
              </a:rPr>
              <a:t>6</a:t>
            </a:r>
            <a:r>
              <a:rPr lang="en-US" dirty="0">
                <a:solidFill>
                  <a:srgbClr val="FF0000"/>
                </a:solidFill>
              </a:rPr>
              <a:t>. Success</a:t>
            </a:r>
          </a:p>
          <a:p>
            <a:pPr marL="0" indent="0">
              <a:buNone/>
            </a:pPr>
            <a:r>
              <a:rPr lang="en-US" dirty="0"/>
              <a:t>Success denotes that the desired change took place. A proper plan and efficiency standards are put in place to ensure that the new switch is sustainable. Ongoing monitoring is needed to ensure that implemented changes last. Furthermore, as markets and organizations change, new problems can arise, leading to the push for further development. Great organizations evolve continuously.</a:t>
            </a:r>
            <a:endParaRPr lang="ru-RU" dirty="0"/>
          </a:p>
        </p:txBody>
      </p:sp>
    </p:spTree>
    <p:extLst>
      <p:ext uri="{BB962C8B-B14F-4D97-AF65-F5344CB8AC3E}">
        <p14:creationId xmlns:p14="http://schemas.microsoft.com/office/powerpoint/2010/main" val="3182501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Organizational development </a:t>
            </a:r>
            <a:r>
              <a:rPr lang="en-US" dirty="0" smtClean="0"/>
              <a:t>patterns</a:t>
            </a:r>
            <a:endParaRPr lang="ru-RU" dirty="0"/>
          </a:p>
        </p:txBody>
      </p:sp>
      <p:sp>
        <p:nvSpPr>
          <p:cNvPr id="3" name="Объект 2"/>
          <p:cNvSpPr>
            <a:spLocks noGrp="1"/>
          </p:cNvSpPr>
          <p:nvPr>
            <p:ph idx="1"/>
          </p:nvPr>
        </p:nvSpPr>
        <p:spPr>
          <a:xfrm>
            <a:off x="1028700" y="1879600"/>
            <a:ext cx="7200900" cy="3987800"/>
          </a:xfrm>
        </p:spPr>
        <p:txBody>
          <a:bodyPr>
            <a:normAutofit fontScale="85000" lnSpcReduction="10000"/>
          </a:bodyPr>
          <a:lstStyle/>
          <a:p>
            <a:pPr marL="0" indent="0">
              <a:buNone/>
            </a:pPr>
            <a:r>
              <a:rPr lang="en-US" dirty="0" smtClean="0"/>
              <a:t>Organizational development </a:t>
            </a:r>
            <a:r>
              <a:rPr lang="en-US" dirty="0"/>
              <a:t>is based on some patterns described by the concept of the organization's life </a:t>
            </a:r>
            <a:r>
              <a:rPr lang="en-US" dirty="0" smtClean="0"/>
              <a:t>cycle</a:t>
            </a:r>
            <a:r>
              <a:rPr lang="en-US" dirty="0"/>
              <a:t>. </a:t>
            </a:r>
            <a:endParaRPr lang="en-US" dirty="0" smtClean="0"/>
          </a:p>
          <a:p>
            <a:pPr marL="0" indent="0">
              <a:buNone/>
            </a:pPr>
            <a:r>
              <a:rPr lang="en-US" dirty="0"/>
              <a:t>A life cycle is defined as the developmental stages that occur during an </a:t>
            </a:r>
            <a:r>
              <a:rPr lang="en-US" dirty="0" smtClean="0"/>
              <a:t>system </a:t>
            </a:r>
            <a:r>
              <a:rPr lang="en-US" dirty="0"/>
              <a:t>lifetime. </a:t>
            </a:r>
            <a:endParaRPr lang="en-US" dirty="0" smtClean="0"/>
          </a:p>
          <a:p>
            <a:pPr marL="0" indent="0">
              <a:buNone/>
            </a:pPr>
            <a:r>
              <a:rPr lang="en-US" dirty="0"/>
              <a:t>The organizational life cycle is the life cycle of an organization from its creation to its termination</a:t>
            </a:r>
            <a:r>
              <a:rPr lang="en-US" dirty="0" smtClean="0"/>
              <a:t>. </a:t>
            </a:r>
            <a:r>
              <a:rPr lang="en-US" dirty="0"/>
              <a:t>It also refers to the expected sequence of advancements experienced by an organization, as opposed to a randomized occurrence of </a:t>
            </a:r>
            <a:r>
              <a:rPr lang="en-US" dirty="0" smtClean="0"/>
              <a:t>events. The </a:t>
            </a:r>
            <a:r>
              <a:rPr lang="en-US" dirty="0"/>
              <a:t>relevance of a biological life cycle relating to the growth of an organization, was discovered by organizational researchers many years </a:t>
            </a:r>
            <a:r>
              <a:rPr lang="en-US" dirty="0" smtClean="0"/>
              <a:t>ago. This </a:t>
            </a:r>
            <a:r>
              <a:rPr lang="en-US" dirty="0"/>
              <a:t>was apparent as organizations had a distinct conception, periods of </a:t>
            </a:r>
            <a:r>
              <a:rPr lang="en-US" dirty="0" smtClean="0"/>
              <a:t>expansion and </a:t>
            </a:r>
            <a:r>
              <a:rPr lang="en-US" dirty="0"/>
              <a:t>eventually, termination</a:t>
            </a:r>
            <a:r>
              <a:rPr lang="en-US" dirty="0" smtClean="0"/>
              <a:t>.</a:t>
            </a:r>
          </a:p>
          <a:p>
            <a:pPr marL="0" indent="0">
              <a:buNone/>
            </a:pPr>
            <a:r>
              <a:rPr lang="en-US" dirty="0" smtClean="0"/>
              <a:t>Most </a:t>
            </a:r>
            <a:r>
              <a:rPr lang="en-US" dirty="0"/>
              <a:t>models, however, hold to a view that the organizational life cycle is comprised of four or five stages that can be summarized simply as startup, growth, maturity, decline, and death (or revival</a:t>
            </a:r>
            <a:r>
              <a:rPr lang="en-US" dirty="0" smtClean="0"/>
              <a:t>).</a:t>
            </a:r>
          </a:p>
          <a:p>
            <a:pPr marL="0" indent="0">
              <a:buNone/>
            </a:pPr>
            <a:r>
              <a:rPr lang="en-US" dirty="0" smtClean="0"/>
              <a:t>There </a:t>
            </a:r>
            <a:r>
              <a:rPr lang="en-US" dirty="0"/>
              <a:t>are several approaches to describing the life </a:t>
            </a:r>
            <a:r>
              <a:rPr lang="en-US" dirty="0" smtClean="0"/>
              <a:t>cycle:</a:t>
            </a:r>
            <a:endParaRPr lang="ru-RU" dirty="0"/>
          </a:p>
        </p:txBody>
      </p:sp>
    </p:spTree>
    <p:extLst>
      <p:ext uri="{BB962C8B-B14F-4D97-AF65-F5344CB8AC3E}">
        <p14:creationId xmlns:p14="http://schemas.microsoft.com/office/powerpoint/2010/main" val="2921926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Generally, there are </a:t>
            </a:r>
            <a:r>
              <a:rPr lang="en-US" dirty="0" smtClean="0"/>
              <a:t>several stages </a:t>
            </a:r>
            <a:r>
              <a:rPr lang="en-US" dirty="0"/>
              <a:t>to an organization's life </a:t>
            </a:r>
            <a:r>
              <a:rPr lang="en-US" dirty="0" smtClean="0"/>
              <a:t>cycle</a:t>
            </a:r>
            <a:r>
              <a:rPr lang="en-US" dirty="0"/>
              <a:t/>
            </a:r>
            <a:br>
              <a:rPr lang="en-US" dirty="0"/>
            </a:br>
            <a:endParaRPr lang="ru-RU" dirty="0"/>
          </a:p>
        </p:txBody>
      </p:sp>
      <p:sp>
        <p:nvSpPr>
          <p:cNvPr id="3" name="Объект 2"/>
          <p:cNvSpPr>
            <a:spLocks noGrp="1"/>
          </p:cNvSpPr>
          <p:nvPr>
            <p:ph idx="1"/>
          </p:nvPr>
        </p:nvSpPr>
        <p:spPr/>
        <p:txBody>
          <a:bodyPr>
            <a:normAutofit fontScale="40000" lnSpcReduction="20000"/>
          </a:bodyPr>
          <a:lstStyle/>
          <a:p>
            <a:pPr marL="0" indent="0">
              <a:buNone/>
            </a:pPr>
            <a:endParaRPr lang="en-US" dirty="0"/>
          </a:p>
          <a:p>
            <a:pPr marL="0" indent="0">
              <a:buNone/>
            </a:pPr>
            <a:r>
              <a:rPr lang="en-US" sz="2500" dirty="0">
                <a:solidFill>
                  <a:srgbClr val="FF0000"/>
                </a:solidFill>
              </a:rPr>
              <a:t>Stage 1</a:t>
            </a:r>
            <a:r>
              <a:rPr lang="en-US" sz="2500" dirty="0" smtClean="0">
                <a:solidFill>
                  <a:srgbClr val="FF0000"/>
                </a:solidFill>
              </a:rPr>
              <a:t>: </a:t>
            </a:r>
            <a:r>
              <a:rPr lang="en-US" sz="2500" dirty="0" smtClean="0">
                <a:solidFill>
                  <a:schemeClr val="tx1"/>
                </a:solidFill>
              </a:rPr>
              <a:t>Idea</a:t>
            </a:r>
          </a:p>
          <a:p>
            <a:pPr marL="0" indent="0">
              <a:buNone/>
            </a:pPr>
            <a:r>
              <a:rPr lang="en-US" sz="2500" dirty="0" smtClean="0">
                <a:solidFill>
                  <a:srgbClr val="FF0000"/>
                </a:solidFill>
              </a:rPr>
              <a:t>Stage </a:t>
            </a:r>
            <a:r>
              <a:rPr lang="en-US" sz="2500" dirty="0">
                <a:solidFill>
                  <a:srgbClr val="FF0000"/>
                </a:solidFill>
              </a:rPr>
              <a:t>1: </a:t>
            </a:r>
            <a:r>
              <a:rPr lang="en-US" sz="2500" dirty="0" smtClean="0"/>
              <a:t>Existence </a:t>
            </a:r>
            <a:r>
              <a:rPr lang="en-US" sz="2500" dirty="0"/>
              <a:t>: Commonly known as the </a:t>
            </a:r>
            <a:r>
              <a:rPr lang="en-US" sz="2500" dirty="0" smtClean="0"/>
              <a:t>birth or </a:t>
            </a:r>
            <a:r>
              <a:rPr lang="en-US" sz="2500" dirty="0"/>
              <a:t>entrepreneurial stage</a:t>
            </a:r>
            <a:r>
              <a:rPr lang="en-US" sz="2500" dirty="0" smtClean="0"/>
              <a:t>, </a:t>
            </a:r>
            <a:r>
              <a:rPr lang="en-US" sz="2500" dirty="0"/>
              <a:t>“existence” signifies the start of an organization's expansion. The main importance is centered around the acknowledgement of having an adequate number of customers to keep the organization or business active</a:t>
            </a:r>
            <a:r>
              <a:rPr lang="en-US" sz="2500" dirty="0" smtClean="0"/>
              <a:t>.</a:t>
            </a:r>
            <a:endParaRPr lang="en-US" sz="2500" dirty="0"/>
          </a:p>
          <a:p>
            <a:pPr marL="0" indent="0">
              <a:buNone/>
            </a:pPr>
            <a:r>
              <a:rPr lang="en-US" sz="2500" dirty="0">
                <a:solidFill>
                  <a:srgbClr val="FF0000"/>
                </a:solidFill>
              </a:rPr>
              <a:t>Stage 2: </a:t>
            </a:r>
            <a:r>
              <a:rPr lang="en-US" sz="2500" dirty="0"/>
              <a:t>Survival : At this stage, organizations look to pursue </a:t>
            </a:r>
            <a:r>
              <a:rPr lang="en-US" sz="2500" dirty="0" smtClean="0"/>
              <a:t>growth, establish </a:t>
            </a:r>
            <a:r>
              <a:rPr lang="en-US" sz="2500" dirty="0"/>
              <a:t>a framework and develop their </a:t>
            </a:r>
            <a:r>
              <a:rPr lang="en-US" sz="2500" dirty="0" smtClean="0"/>
              <a:t>capabilities. There </a:t>
            </a:r>
            <a:r>
              <a:rPr lang="en-US" sz="2500" dirty="0"/>
              <a:t>is a focus on regularly setting targets for the organization, with the main aim being to generate sufficient revenue for survival and </a:t>
            </a:r>
            <a:r>
              <a:rPr lang="en-US" sz="2500" dirty="0" smtClean="0"/>
              <a:t>expansion. Some </a:t>
            </a:r>
            <a:r>
              <a:rPr lang="en-US" sz="2500" dirty="0"/>
              <a:t>organizations enjoy adequate growth to be able to enter the next stage, whilst others are unsuccessful in achieving this and consequently fail to survive</a:t>
            </a:r>
            <a:r>
              <a:rPr lang="en-US" sz="2500" dirty="0" smtClean="0"/>
              <a:t>.</a:t>
            </a:r>
            <a:endParaRPr lang="en-US" sz="2500" dirty="0"/>
          </a:p>
          <a:p>
            <a:pPr marL="0" indent="0">
              <a:buNone/>
            </a:pPr>
            <a:r>
              <a:rPr lang="en-US" sz="2500" dirty="0">
                <a:solidFill>
                  <a:srgbClr val="FF0000"/>
                </a:solidFill>
              </a:rPr>
              <a:t>Stage 3: </a:t>
            </a:r>
            <a:r>
              <a:rPr lang="en-US" sz="2500" dirty="0"/>
              <a:t>Maturity : This stage signifies the organization entering a more formal hierarchy of management (hierarchical organization</a:t>
            </a:r>
            <a:r>
              <a:rPr lang="en-US" sz="2500" dirty="0" smtClean="0"/>
              <a:t>). A </a:t>
            </a:r>
            <a:r>
              <a:rPr lang="en-US" sz="2500" dirty="0"/>
              <a:t>frequent problem encountered at this stage would be those associated with “Red Tape</a:t>
            </a:r>
            <a:r>
              <a:rPr lang="en-US" sz="2500" dirty="0" smtClean="0"/>
              <a:t>”. Organizations </a:t>
            </a:r>
            <a:r>
              <a:rPr lang="en-US" sz="2500" dirty="0"/>
              <a:t>look to safeguard their growth as opposed to focusing on expansion. Top and middle-level management specialize in different tasks, such as planning and routine work respectively</a:t>
            </a:r>
            <a:r>
              <a:rPr lang="en-US" sz="2500" dirty="0" smtClean="0"/>
              <a:t>.</a:t>
            </a:r>
            <a:endParaRPr lang="en-US" sz="2500" dirty="0"/>
          </a:p>
          <a:p>
            <a:pPr marL="0" indent="0">
              <a:buNone/>
            </a:pPr>
            <a:r>
              <a:rPr lang="en-US" sz="2500" dirty="0">
                <a:solidFill>
                  <a:srgbClr val="FF0000"/>
                </a:solidFill>
              </a:rPr>
              <a:t>Stage 4: </a:t>
            </a:r>
            <a:r>
              <a:rPr lang="en-US" sz="2500" dirty="0"/>
              <a:t>Renewal : Organizations experience a renewal in their structure of management, from a hierarchical to a matrix style, which encourages creativity and flexibility</a:t>
            </a:r>
            <a:r>
              <a:rPr lang="en-US" sz="2500" dirty="0" smtClean="0"/>
              <a:t>.</a:t>
            </a:r>
            <a:endParaRPr lang="en-US" sz="2500" dirty="0"/>
          </a:p>
          <a:p>
            <a:pPr marL="0" indent="0">
              <a:buNone/>
            </a:pPr>
            <a:r>
              <a:rPr lang="en-US" sz="2500" dirty="0">
                <a:solidFill>
                  <a:srgbClr val="FF0000"/>
                </a:solidFill>
              </a:rPr>
              <a:t>Stage 5: </a:t>
            </a:r>
            <a:r>
              <a:rPr lang="en-US" sz="2500" dirty="0"/>
              <a:t>Decline : This stage initiates the death of an organization. The decline is identified by the focus on political agenda and authority within an </a:t>
            </a:r>
            <a:r>
              <a:rPr lang="en-US" sz="2500" dirty="0" smtClean="0"/>
              <a:t>organization, whereby </a:t>
            </a:r>
            <a:r>
              <a:rPr lang="en-US" sz="2500" dirty="0"/>
              <a:t>individuals start to become preoccupied with personal objectives, instead of focusing on the objectives of the organization itself. This slowly destroys the functionality and feasibility of the entire organization</a:t>
            </a:r>
            <a:r>
              <a:rPr lang="en-US" sz="2500" dirty="0" smtClean="0"/>
              <a:t>.</a:t>
            </a:r>
          </a:p>
          <a:p>
            <a:pPr marL="0" indent="0">
              <a:buNone/>
            </a:pPr>
            <a:r>
              <a:rPr lang="en-US" sz="2500" dirty="0" smtClean="0">
                <a:solidFill>
                  <a:srgbClr val="FF0000"/>
                </a:solidFill>
              </a:rPr>
              <a:t>Stage</a:t>
            </a:r>
            <a:r>
              <a:rPr lang="ru-RU" sz="2500" dirty="0" smtClean="0"/>
              <a:t>: </a:t>
            </a:r>
            <a:r>
              <a:rPr lang="en-US" sz="2500" dirty="0" smtClean="0"/>
              <a:t>Crisis</a:t>
            </a:r>
            <a:endParaRPr lang="ru-RU" sz="2500" dirty="0"/>
          </a:p>
        </p:txBody>
      </p:sp>
    </p:spTree>
    <p:extLst>
      <p:ext uri="{BB962C8B-B14F-4D97-AF65-F5344CB8AC3E}">
        <p14:creationId xmlns:p14="http://schemas.microsoft.com/office/powerpoint/2010/main" val="278900879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51</TotalTime>
  <Words>6212</Words>
  <Application>Microsoft Office PowerPoint</Application>
  <PresentationFormat>Экран (4:3)</PresentationFormat>
  <Paragraphs>229</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Crop</vt:lpstr>
      <vt:lpstr>Organisational development</vt:lpstr>
      <vt:lpstr>Organizational development definition</vt:lpstr>
      <vt:lpstr>Benefits of Organizational Development </vt:lpstr>
      <vt:lpstr>Benefits of Organizational Development </vt:lpstr>
      <vt:lpstr>Organizational Development Process </vt:lpstr>
      <vt:lpstr>Components of the Action Research Model</vt:lpstr>
      <vt:lpstr>Components of the Action Research Model</vt:lpstr>
      <vt:lpstr>Organizational development patterns</vt:lpstr>
      <vt:lpstr>Generally, there are several stages to an organization's life cycle </vt:lpstr>
      <vt:lpstr>Crisis and organizational crisis from a general point of view</vt:lpstr>
      <vt:lpstr>Theories of the organizational life cycle </vt:lpstr>
      <vt:lpstr>Greiner's Growth Model </vt:lpstr>
      <vt:lpstr>Greiner's Growth Model: stages explanations </vt:lpstr>
      <vt:lpstr>Greiner's Growth Model: stages explanations </vt:lpstr>
      <vt:lpstr>Adizes lifecycle model</vt:lpstr>
      <vt:lpstr>The 10 Stages of organizational Life Cycles </vt:lpstr>
      <vt:lpstr>IT-startup The lifecycle of startups </vt:lpstr>
      <vt:lpstr>IT-startup The lifecycle of startups </vt:lpstr>
      <vt:lpstr>IT-startup The lifecycle of startups </vt:lpstr>
      <vt:lpstr>Startup Funding Stages </vt:lpstr>
      <vt:lpstr>1. The Pre-seed Funding Stage</vt:lpstr>
      <vt:lpstr>1. The Pre-seed Funding Stage</vt:lpstr>
      <vt:lpstr>2. Seed Funding Stage </vt:lpstr>
      <vt:lpstr>2. Seed Funding Stage</vt:lpstr>
      <vt:lpstr>3. Series A Funding Stage</vt:lpstr>
      <vt:lpstr>3. Series A Funding Stage</vt:lpstr>
      <vt:lpstr>Series B Funding Stage </vt:lpstr>
      <vt:lpstr>Series B Funding Stage</vt:lpstr>
      <vt:lpstr>Series C Funding Stage </vt:lpstr>
      <vt:lpstr>Series B Funding Stage</vt:lpstr>
      <vt:lpstr>Series D Funding Stage and Beyond </vt:lpstr>
      <vt:lpstr>Series D Funding Stage and Beyond</vt:lpstr>
      <vt:lpstr>Initial Public Offering (IPO)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zkm</dc:creator>
  <cp:lastModifiedBy>zkm</cp:lastModifiedBy>
  <cp:revision>4</cp:revision>
  <dcterms:created xsi:type="dcterms:W3CDTF">2020-10-14T14:02:16Z</dcterms:created>
  <dcterms:modified xsi:type="dcterms:W3CDTF">2020-10-23T17:56:28Z</dcterms:modified>
</cp:coreProperties>
</file>