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08" r:id="rId4"/>
    <p:sldId id="294" r:id="rId5"/>
    <p:sldId id="295" r:id="rId6"/>
    <p:sldId id="296" r:id="rId7"/>
    <p:sldId id="297" r:id="rId8"/>
    <p:sldId id="299" r:id="rId9"/>
    <p:sldId id="300" r:id="rId10"/>
    <p:sldId id="311" r:id="rId11"/>
    <p:sldId id="312" r:id="rId12"/>
    <p:sldId id="303" r:id="rId13"/>
    <p:sldId id="307" r:id="rId14"/>
    <p:sldId id="304" r:id="rId15"/>
    <p:sldId id="305" r:id="rId16"/>
    <p:sldId id="291" r:id="rId17"/>
    <p:sldId id="288" r:id="rId18"/>
    <p:sldId id="292" r:id="rId19"/>
    <p:sldId id="293" r:id="rId2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1530-DD02-42FC-96AB-F08AC354F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081E-68DC-4DB3-A578-19A83E564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24A7B-38A6-4403-89E7-21AC930B0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72E-AAA4-48E1-A0E6-D4BDBAD87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19CE-A7AF-422F-B1B1-88B24D4F2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3642-FB89-40C3-8452-F38AA1F4B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44DD-7088-4901-82D5-567985B9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EBCC-FCFF-427E-827E-E83456170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79E6-80C1-4046-82EF-C82B6A12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8804-7772-4079-AFF2-D9DD7D732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81A1-28EA-4CB9-8E94-EA8A8951F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91CF89B-860F-4A40-B9C2-CDC19AE06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5"/>
          </a:solidFill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Лекция №</a:t>
            </a:r>
            <a:r>
              <a:rPr lang="en-US" sz="3200" dirty="0" smtClean="0">
                <a:latin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</a:rPr>
              <a:t>Тема 21. Перспективные методы субмикронной и </a:t>
            </a:r>
            <a:r>
              <a:rPr lang="ru-RU" sz="3600" b="1" dirty="0" err="1" smtClean="0">
                <a:solidFill>
                  <a:srgbClr val="FF00FF"/>
                </a:solidFill>
                <a:latin typeface="Times New Roman" pitchFamily="18" charset="0"/>
              </a:rPr>
              <a:t>нанолитографии</a:t>
            </a:r>
            <a:endParaRPr lang="ru-RU" sz="3600" b="1" dirty="0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EUVL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Extreme ultraviolet lithography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Фотолитография в глубоком ультрафиолете</a:t>
            </a:r>
            <a:endParaRPr lang="ru-RU" sz="2800" dirty="0" smtClean="0">
              <a:latin typeface="Times New Roman" pitchFamily="18" charset="0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ru-RU" dirty="0" smtClean="0">
                <a:latin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Маска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SCALPEL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3.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Импринт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литография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4.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Наноперьевая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литография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LIGA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Наноимпринтинг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Photo Roll Lithography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Наноперьевая</a:t>
            </a:r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литография </a:t>
            </a:r>
            <a:endParaRPr lang="ru-RU" sz="3200" b="1" dirty="0" smtClean="0">
              <a:solidFill>
                <a:srgbClr val="FF00FF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способ построения произвольных структур на поверхности, в точности аналогичный написанию на бумаге чернильной линии с помощью перьевой ручки. Чтобы сделать такие линии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наномасштабе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необходимо создать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наноручку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наноручки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качестве пера использовали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зонды атомного силового микроскопа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таком методе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нанолитографии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резервуар чернил-атомов хранится на кончике сканирующего зонда, который передвигается по поверхности, оставляя за собой линии атомных размеров. Серьезным недостатком метода является большая длительность процесса создания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наноструктур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333375"/>
            <a:ext cx="8229600" cy="669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Нанолитография</a:t>
            </a:r>
            <a:endParaRPr lang="ru-RU" sz="32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620713"/>
            <a:ext cx="7772400" cy="7921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LIGA</a:t>
            </a:r>
            <a:r>
              <a:rPr lang="ru-RU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процесс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268760"/>
            <a:ext cx="8280400" cy="503996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Расшифровка названия 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LIGA:</a:t>
            </a: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Lithographic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литография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Galvanoformung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-гальваника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Abformung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-заполнение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 LIGA представляет собой последовательное   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   глубокой    рентгеновской    литографии, гальванопластики  и  </a:t>
            </a:r>
            <a:r>
              <a:rPr lang="ru-RU" sz="20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прессформовки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 создания  </a:t>
            </a:r>
            <a:r>
              <a:rPr lang="ru-RU" sz="20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высокоаспектных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микроструктур.</a:t>
            </a:r>
            <a:endParaRPr lang="en-US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Синхротронное излучение с </a:t>
            </a:r>
            <a:r>
              <a:rPr lang="ru-RU" sz="20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~2 Ǻ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Синхротронное излучение (или магнитно-тормозное излучение) возникает вследствие ускорения заряженной частицы, испытываемой ею при движении в магнитном поле.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Большая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проникающая способность и меньшая дифракционная расходимость. </a:t>
            </a:r>
            <a:endParaRPr lang="en-US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Этапы процесса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LIGA</a:t>
            </a:r>
            <a:endParaRPr lang="ru-RU" sz="3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Рисунок  шаблона  переносится  в  толстый  слой (десятки  –  тысячи  микрометров)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рентгенорезиста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посредством  теневой  печати  с применением  синхротронного  излучения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2.Участки  проводящей  подложки,  вскрывшиеся после  удаления  облученного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могут  быть  металлизированы  посредством </a:t>
            </a:r>
          </a:p>
          <a:p>
            <a:r>
              <a:rPr lang="ru-RU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электроформовки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 гальванического  осаждением  слоя  металла  из  электролита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Оставшийся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удаляется,  оставляя  металлические  структуры  с  рисунком соответствующим  шаблону  в  качестве  ко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Микроструктура  из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резиста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является  вторичной  маской  для  создания  микроструктуры  из металла,  например,  никеля,  меди  и  золота,  или  сплавов,  таких  как  кобальта-никеля  и железа-никеля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нечного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продукта.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Отличие от общепринятой литографии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Очень толстый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2800" kern="0" dirty="0" err="1" smtClean="0">
                <a:latin typeface="Times New Roman" pitchFamily="18" charset="0"/>
                <a:cs typeface="Times New Roman" pitchFamily="18" charset="0"/>
              </a:rPr>
              <a:t>резиста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требует: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большую мощность излучения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отсутствие расходимости излучения (дивергенции) на большой глубине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152400"/>
            <a:ext cx="7824788" cy="5159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3200" b="1" dirty="0">
                <a:solidFill>
                  <a:srgbClr val="FF00FF"/>
                </a:solidFill>
              </a:rPr>
              <a:t>UV-LIGA </a:t>
            </a:r>
            <a:r>
              <a:rPr lang="ru-RU" sz="3200" b="1" dirty="0">
                <a:solidFill>
                  <a:srgbClr val="FF00FF"/>
                </a:solidFill>
              </a:rPr>
              <a:t>процесс</a:t>
            </a:r>
            <a:endParaRPr lang="en-US" sz="3200" b="1" dirty="0">
              <a:solidFill>
                <a:srgbClr val="FF00FF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4938" y="838200"/>
            <a:ext cx="3903662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UV-LIGA </a:t>
            </a:r>
          </a:p>
          <a:p>
            <a:pPr marL="742950" lvl="1" indent="-285750">
              <a:lnSpc>
                <a:spcPts val="1800"/>
              </a:lnSpc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подобная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LIGA </a:t>
            </a:r>
          </a:p>
          <a:p>
            <a:pPr marL="742950" lvl="1" indent="-285750">
              <a:lnSpc>
                <a:spcPts val="1800"/>
              </a:lnSpc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УФ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ts val="1800"/>
              </a:lnSpc>
              <a:spcBef>
                <a:spcPct val="20000"/>
              </a:spcBef>
              <a:buFontTx/>
              <a:buChar char="–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Резист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полиимид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толстый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фоторезист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 в качестве заготовки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электроосаждения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ts val="18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</a:t>
            </a: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Низкое  аспектное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(&lt; 1:1)</a:t>
            </a: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толщина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мкм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lvl="1" indent="-285750">
              <a:lnSpc>
                <a:spcPts val="180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Полиимид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Низкое  аспектное отношение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(&lt;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3:1)</a:t>
            </a: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толщина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мкм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lvl="1" indent="-285750">
              <a:lnSpc>
                <a:spcPts val="18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Su-8 epoxy</a:t>
            </a: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Высокое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аспектное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(~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10:1)</a:t>
            </a:r>
          </a:p>
          <a:p>
            <a:pPr marL="1143000" lvl="2" indent="-22860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толщина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мкм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4580" name="Picture 4" descr="LETT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838200"/>
            <a:ext cx="2514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400umSU850wG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141663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400umSU850wG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90805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400umSU850wG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13100"/>
            <a:ext cx="2514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Наноимпринтинг</a:t>
            </a:r>
            <a:endParaRPr lang="ru-RU" sz="3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907704" y="1340768"/>
          <a:ext cx="5126012" cy="4838105"/>
        </p:xfrm>
        <a:graphic>
          <a:graphicData uri="http://schemas.openxmlformats.org/presentationml/2006/ole">
            <p:oleObj spid="_x0000_s4097" name="Visio" r:id="rId3" imgW="6652299" imgH="6219804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599" y="548680"/>
            <a:ext cx="5864493" cy="53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60350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0" hangingPunct="0">
              <a:defRPr/>
            </a:pPr>
            <a:r>
              <a:rPr lang="ru-RU" altLang="zh-TW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Экспонирование </a:t>
            </a:r>
            <a:r>
              <a:rPr lang="ru-RU" altLang="zh-TW" sz="3200" b="1" kern="0" dirty="0" err="1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степпером</a:t>
            </a:r>
            <a:endParaRPr lang="en-US" altLang="zh-TW" sz="3200" b="1" kern="0" dirty="0">
              <a:solidFill>
                <a:srgbClr val="FF00FF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611188" y="1052513"/>
            <a:ext cx="8108950" cy="5407025"/>
            <a:chOff x="482" y="612"/>
            <a:chExt cx="5109" cy="3406"/>
          </a:xfrm>
        </p:grpSpPr>
        <p:grpSp>
          <p:nvGrpSpPr>
            <p:cNvPr id="1032" name="Group 4"/>
            <p:cNvGrpSpPr>
              <a:grpSpLocks/>
            </p:cNvGrpSpPr>
            <p:nvPr/>
          </p:nvGrpSpPr>
          <p:grpSpPr bwMode="auto">
            <a:xfrm>
              <a:off x="1193" y="612"/>
              <a:ext cx="2505" cy="3378"/>
              <a:chOff x="1193" y="612"/>
              <a:chExt cx="2505" cy="3378"/>
            </a:xfrm>
          </p:grpSpPr>
          <p:sp>
            <p:nvSpPr>
              <p:cNvPr id="1040" name="Freeform 5"/>
              <p:cNvSpPr>
                <a:spLocks/>
              </p:cNvSpPr>
              <p:nvPr/>
            </p:nvSpPr>
            <p:spPr bwMode="auto">
              <a:xfrm>
                <a:off x="2128" y="2218"/>
                <a:ext cx="1228" cy="796"/>
              </a:xfrm>
              <a:custGeom>
                <a:avLst/>
                <a:gdLst>
                  <a:gd name="T0" fmla="*/ 670 w 1228"/>
                  <a:gd name="T1" fmla="*/ 392 h 796"/>
                  <a:gd name="T2" fmla="*/ 0 w 1228"/>
                  <a:gd name="T3" fmla="*/ 0 h 796"/>
                  <a:gd name="T4" fmla="*/ 558 w 1228"/>
                  <a:gd name="T5" fmla="*/ 796 h 796"/>
                  <a:gd name="T6" fmla="*/ 1228 w 1228"/>
                  <a:gd name="T7" fmla="*/ 84 h 796"/>
                  <a:gd name="T8" fmla="*/ 670 w 1228"/>
                  <a:gd name="T9" fmla="*/ 392 h 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8"/>
                  <a:gd name="T16" fmla="*/ 0 h 796"/>
                  <a:gd name="T17" fmla="*/ 1228 w 1228"/>
                  <a:gd name="T18" fmla="*/ 796 h 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8" h="796">
                    <a:moveTo>
                      <a:pt x="670" y="392"/>
                    </a:moveTo>
                    <a:lnTo>
                      <a:pt x="0" y="0"/>
                    </a:lnTo>
                    <a:lnTo>
                      <a:pt x="558" y="796"/>
                    </a:lnTo>
                    <a:lnTo>
                      <a:pt x="1228" y="84"/>
                    </a:lnTo>
                    <a:lnTo>
                      <a:pt x="670" y="392"/>
                    </a:lnTo>
                    <a:close/>
                  </a:path>
                </a:pathLst>
              </a:cu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41" name="Group 6"/>
              <p:cNvGrpSpPr>
                <a:grpSpLocks/>
              </p:cNvGrpSpPr>
              <p:nvPr/>
            </p:nvGrpSpPr>
            <p:grpSpPr bwMode="auto">
              <a:xfrm>
                <a:off x="1424" y="2813"/>
                <a:ext cx="2038" cy="1177"/>
                <a:chOff x="1778" y="1819"/>
                <a:chExt cx="2038" cy="1177"/>
              </a:xfrm>
            </p:grpSpPr>
            <p:graphicFrame>
              <p:nvGraphicFramePr>
                <p:cNvPr id="1027" name="Object 3"/>
                <p:cNvGraphicFramePr>
                  <a:graphicFrameLocks noChangeAspect="1"/>
                </p:cNvGraphicFramePr>
                <p:nvPr/>
              </p:nvGraphicFramePr>
              <p:xfrm>
                <a:off x="1862" y="1855"/>
                <a:ext cx="1860" cy="1074"/>
              </p:xfrm>
              <a:graphic>
                <a:graphicData uri="http://schemas.openxmlformats.org/presentationml/2006/ole">
                  <p:oleObj spid="_x0000_s1027" name="Autosketch Drawing" r:id="rId3" imgW="5897880" imgH="3404880" progId="">
                    <p:embed/>
                  </p:oleObj>
                </a:graphicData>
              </a:graphic>
            </p:graphicFrame>
            <p:graphicFrame>
              <p:nvGraphicFramePr>
                <p:cNvPr id="1028" name="Object 4"/>
                <p:cNvGraphicFramePr>
                  <a:graphicFrameLocks noChangeAspect="1"/>
                </p:cNvGraphicFramePr>
                <p:nvPr/>
              </p:nvGraphicFramePr>
              <p:xfrm>
                <a:off x="1778" y="1819"/>
                <a:ext cx="2038" cy="1177"/>
              </p:xfrm>
              <a:graphic>
                <a:graphicData uri="http://schemas.openxmlformats.org/presentationml/2006/ole">
                  <p:oleObj spid="_x0000_s1028" name="Autosketch Drawing" r:id="rId4" imgW="5897880" imgH="3404880" progId="">
                    <p:embed/>
                  </p:oleObj>
                </a:graphicData>
              </a:graphic>
            </p:graphicFrame>
          </p:grpSp>
          <p:sp>
            <p:nvSpPr>
              <p:cNvPr id="1042" name="Line 9"/>
              <p:cNvSpPr>
                <a:spLocks noChangeShapeType="1"/>
              </p:cNvSpPr>
              <p:nvPr/>
            </p:nvSpPr>
            <p:spPr bwMode="auto">
              <a:xfrm flipV="1">
                <a:off x="2686" y="1926"/>
                <a:ext cx="16" cy="1092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Line 10"/>
              <p:cNvSpPr>
                <a:spLocks noChangeShapeType="1"/>
              </p:cNvSpPr>
              <p:nvPr/>
            </p:nvSpPr>
            <p:spPr bwMode="auto">
              <a:xfrm flipH="1">
                <a:off x="2682" y="2616"/>
                <a:ext cx="112" cy="39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44" name="Group 11"/>
              <p:cNvGrpSpPr>
                <a:grpSpLocks/>
              </p:cNvGrpSpPr>
              <p:nvPr/>
            </p:nvGrpSpPr>
            <p:grpSpPr bwMode="auto">
              <a:xfrm>
                <a:off x="2448" y="3014"/>
                <a:ext cx="434" cy="374"/>
                <a:chOff x="2448" y="3014"/>
                <a:chExt cx="434" cy="374"/>
              </a:xfrm>
            </p:grpSpPr>
            <p:grpSp>
              <p:nvGrpSpPr>
                <p:cNvPr id="1071" name="Group 12"/>
                <p:cNvGrpSpPr>
                  <a:grpSpLocks/>
                </p:cNvGrpSpPr>
                <p:nvPr/>
              </p:nvGrpSpPr>
              <p:grpSpPr bwMode="auto">
                <a:xfrm>
                  <a:off x="2454" y="3014"/>
                  <a:ext cx="426" cy="248"/>
                  <a:chOff x="2454" y="3014"/>
                  <a:chExt cx="426" cy="248"/>
                </a:xfrm>
              </p:grpSpPr>
              <p:sp>
                <p:nvSpPr>
                  <p:cNvPr id="1074" name="Freeform 13"/>
                  <p:cNvSpPr>
                    <a:spLocks/>
                  </p:cNvSpPr>
                  <p:nvPr/>
                </p:nvSpPr>
                <p:spPr bwMode="auto">
                  <a:xfrm>
                    <a:off x="2454" y="3136"/>
                    <a:ext cx="426" cy="126"/>
                  </a:xfrm>
                  <a:custGeom>
                    <a:avLst/>
                    <a:gdLst>
                      <a:gd name="T0" fmla="*/ 0 w 426"/>
                      <a:gd name="T1" fmla="*/ 124 h 126"/>
                      <a:gd name="T2" fmla="*/ 210 w 426"/>
                      <a:gd name="T3" fmla="*/ 0 h 126"/>
                      <a:gd name="T4" fmla="*/ 426 w 426"/>
                      <a:gd name="T5" fmla="*/ 126 h 126"/>
                      <a:gd name="T6" fmla="*/ 0 60000 65536"/>
                      <a:gd name="T7" fmla="*/ 0 60000 65536"/>
                      <a:gd name="T8" fmla="*/ 0 60000 65536"/>
                      <a:gd name="T9" fmla="*/ 0 w 426"/>
                      <a:gd name="T10" fmla="*/ 0 h 126"/>
                      <a:gd name="T11" fmla="*/ 426 w 426"/>
                      <a:gd name="T12" fmla="*/ 126 h 1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6" h="126">
                        <a:moveTo>
                          <a:pt x="0" y="124"/>
                        </a:moveTo>
                        <a:lnTo>
                          <a:pt x="210" y="0"/>
                        </a:lnTo>
                        <a:lnTo>
                          <a:pt x="426" y="126"/>
                        </a:lnTo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5" name="Freeform 14"/>
                  <p:cNvSpPr>
                    <a:spLocks/>
                  </p:cNvSpPr>
                  <p:nvPr/>
                </p:nvSpPr>
                <p:spPr bwMode="auto">
                  <a:xfrm>
                    <a:off x="2662" y="3014"/>
                    <a:ext cx="26" cy="125"/>
                  </a:xfrm>
                  <a:custGeom>
                    <a:avLst/>
                    <a:gdLst>
                      <a:gd name="T0" fmla="*/ 0 w 26"/>
                      <a:gd name="T1" fmla="*/ 125 h 125"/>
                      <a:gd name="T2" fmla="*/ 26 w 26"/>
                      <a:gd name="T3" fmla="*/ 0 h 125"/>
                      <a:gd name="T4" fmla="*/ 0 60000 65536"/>
                      <a:gd name="T5" fmla="*/ 0 60000 65536"/>
                      <a:gd name="T6" fmla="*/ 0 w 26"/>
                      <a:gd name="T7" fmla="*/ 0 h 125"/>
                      <a:gd name="T8" fmla="*/ 26 w 26"/>
                      <a:gd name="T9" fmla="*/ 125 h 12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125">
                        <a:moveTo>
                          <a:pt x="0" y="125"/>
                        </a:move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72" name="Freeform 15"/>
                <p:cNvSpPr>
                  <a:spLocks/>
                </p:cNvSpPr>
                <p:nvPr/>
              </p:nvSpPr>
              <p:spPr bwMode="auto">
                <a:xfrm>
                  <a:off x="2448" y="3018"/>
                  <a:ext cx="434" cy="370"/>
                </a:xfrm>
                <a:custGeom>
                  <a:avLst/>
                  <a:gdLst>
                    <a:gd name="T0" fmla="*/ 238 w 434"/>
                    <a:gd name="T1" fmla="*/ 0 h 370"/>
                    <a:gd name="T2" fmla="*/ 0 w 434"/>
                    <a:gd name="T3" fmla="*/ 244 h 370"/>
                    <a:gd name="T4" fmla="*/ 222 w 434"/>
                    <a:gd name="T5" fmla="*/ 370 h 370"/>
                    <a:gd name="T6" fmla="*/ 434 w 434"/>
                    <a:gd name="T7" fmla="*/ 246 h 370"/>
                    <a:gd name="T8" fmla="*/ 238 w 434"/>
                    <a:gd name="T9" fmla="*/ 0 h 3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4"/>
                    <a:gd name="T16" fmla="*/ 0 h 370"/>
                    <a:gd name="T17" fmla="*/ 434 w 434"/>
                    <a:gd name="T18" fmla="*/ 370 h 3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4" h="370">
                      <a:moveTo>
                        <a:pt x="238" y="0"/>
                      </a:moveTo>
                      <a:lnTo>
                        <a:pt x="0" y="244"/>
                      </a:lnTo>
                      <a:lnTo>
                        <a:pt x="222" y="370"/>
                      </a:lnTo>
                      <a:lnTo>
                        <a:pt x="434" y="246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Freeform 16"/>
                <p:cNvSpPr>
                  <a:spLocks/>
                </p:cNvSpPr>
                <p:nvPr/>
              </p:nvSpPr>
              <p:spPr bwMode="auto">
                <a:xfrm>
                  <a:off x="2670" y="3026"/>
                  <a:ext cx="17" cy="358"/>
                </a:xfrm>
                <a:custGeom>
                  <a:avLst/>
                  <a:gdLst>
                    <a:gd name="T0" fmla="*/ 17 w 17"/>
                    <a:gd name="T1" fmla="*/ 0 h 358"/>
                    <a:gd name="T2" fmla="*/ 0 w 17"/>
                    <a:gd name="T3" fmla="*/ 358 h 358"/>
                    <a:gd name="T4" fmla="*/ 0 60000 65536"/>
                    <a:gd name="T5" fmla="*/ 0 60000 65536"/>
                    <a:gd name="T6" fmla="*/ 0 w 17"/>
                    <a:gd name="T7" fmla="*/ 0 h 358"/>
                    <a:gd name="T8" fmla="*/ 17 w 17"/>
                    <a:gd name="T9" fmla="*/ 358 h 35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358">
                      <a:moveTo>
                        <a:pt x="17" y="0"/>
                      </a:moveTo>
                      <a:lnTo>
                        <a:pt x="0" y="358"/>
                      </a:lnTo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5" name="Group 17"/>
              <p:cNvGrpSpPr>
                <a:grpSpLocks/>
              </p:cNvGrpSpPr>
              <p:nvPr/>
            </p:nvGrpSpPr>
            <p:grpSpPr bwMode="auto">
              <a:xfrm>
                <a:off x="1916" y="1752"/>
                <a:ext cx="1589" cy="1053"/>
                <a:chOff x="1916" y="1752"/>
                <a:chExt cx="1589" cy="1053"/>
              </a:xfrm>
            </p:grpSpPr>
            <p:sp>
              <p:nvSpPr>
                <p:cNvPr id="1069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1" y="1853"/>
                  <a:ext cx="1584" cy="9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Perpetua" pitchFamily="18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1070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916" y="1752"/>
                  <a:ext cx="1584" cy="9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Perpetua" pitchFamily="18" charset="0"/>
                    <a:ea typeface="PMingLiU" pitchFamily="18" charset="-120"/>
                    <a:cs typeface="Arial" charset="0"/>
                  </a:endParaRPr>
                </a:p>
              </p:txBody>
            </p:sp>
          </p:grpSp>
          <p:grpSp>
            <p:nvGrpSpPr>
              <p:cNvPr id="1046" name="Group 20"/>
              <p:cNvGrpSpPr>
                <a:grpSpLocks/>
              </p:cNvGrpSpPr>
              <p:nvPr/>
            </p:nvGrpSpPr>
            <p:grpSpPr bwMode="auto">
              <a:xfrm>
                <a:off x="2121" y="1254"/>
                <a:ext cx="1231" cy="1359"/>
                <a:chOff x="2121" y="1254"/>
                <a:chExt cx="1231" cy="1359"/>
              </a:xfrm>
            </p:grpSpPr>
            <p:sp>
              <p:nvSpPr>
                <p:cNvPr id="1065" name="Freeform 21"/>
                <p:cNvSpPr>
                  <a:spLocks/>
                </p:cNvSpPr>
                <p:nvPr/>
              </p:nvSpPr>
              <p:spPr bwMode="auto">
                <a:xfrm>
                  <a:off x="2700" y="1257"/>
                  <a:ext cx="652" cy="1045"/>
                </a:xfrm>
                <a:custGeom>
                  <a:avLst/>
                  <a:gdLst>
                    <a:gd name="T0" fmla="*/ 0 w 652"/>
                    <a:gd name="T1" fmla="*/ 0 h 1045"/>
                    <a:gd name="T2" fmla="*/ 2 w 652"/>
                    <a:gd name="T3" fmla="*/ 671 h 1045"/>
                    <a:gd name="T4" fmla="*/ 652 w 652"/>
                    <a:gd name="T5" fmla="*/ 1045 h 1045"/>
                    <a:gd name="T6" fmla="*/ 652 w 652"/>
                    <a:gd name="T7" fmla="*/ 355 h 10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52"/>
                    <a:gd name="T13" fmla="*/ 0 h 1045"/>
                    <a:gd name="T14" fmla="*/ 652 w 652"/>
                    <a:gd name="T15" fmla="*/ 1045 h 10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52" h="1045">
                      <a:moveTo>
                        <a:pt x="0" y="0"/>
                      </a:moveTo>
                      <a:lnTo>
                        <a:pt x="2" y="671"/>
                      </a:lnTo>
                      <a:lnTo>
                        <a:pt x="652" y="1045"/>
                      </a:lnTo>
                      <a:lnTo>
                        <a:pt x="652" y="355"/>
                      </a:lnTo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Freeform 22"/>
                <p:cNvSpPr>
                  <a:spLocks/>
                </p:cNvSpPr>
                <p:nvPr/>
              </p:nvSpPr>
              <p:spPr bwMode="auto">
                <a:xfrm>
                  <a:off x="2124" y="1254"/>
                  <a:ext cx="579" cy="954"/>
                </a:xfrm>
                <a:custGeom>
                  <a:avLst/>
                  <a:gdLst>
                    <a:gd name="T0" fmla="*/ 0 w 579"/>
                    <a:gd name="T1" fmla="*/ 273 h 954"/>
                    <a:gd name="T2" fmla="*/ 0 w 579"/>
                    <a:gd name="T3" fmla="*/ 954 h 954"/>
                    <a:gd name="T4" fmla="*/ 576 w 579"/>
                    <a:gd name="T5" fmla="*/ 672 h 954"/>
                    <a:gd name="T6" fmla="*/ 579 w 579"/>
                    <a:gd name="T7" fmla="*/ 0 h 9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9"/>
                    <a:gd name="T13" fmla="*/ 0 h 954"/>
                    <a:gd name="T14" fmla="*/ 579 w 579"/>
                    <a:gd name="T15" fmla="*/ 954 h 9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9" h="954">
                      <a:moveTo>
                        <a:pt x="0" y="273"/>
                      </a:moveTo>
                      <a:lnTo>
                        <a:pt x="0" y="954"/>
                      </a:lnTo>
                      <a:lnTo>
                        <a:pt x="576" y="672"/>
                      </a:lnTo>
                      <a:lnTo>
                        <a:pt x="579" y="0"/>
                      </a:lnTo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Freeform 23"/>
                <p:cNvSpPr>
                  <a:spLocks/>
                </p:cNvSpPr>
                <p:nvPr/>
              </p:nvSpPr>
              <p:spPr bwMode="auto">
                <a:xfrm>
                  <a:off x="2799" y="1614"/>
                  <a:ext cx="553" cy="999"/>
                </a:xfrm>
                <a:custGeom>
                  <a:avLst/>
                  <a:gdLst>
                    <a:gd name="T0" fmla="*/ 0 w 553"/>
                    <a:gd name="T1" fmla="*/ 326 h 999"/>
                    <a:gd name="T2" fmla="*/ 0 w 553"/>
                    <a:gd name="T3" fmla="*/ 999 h 999"/>
                    <a:gd name="T4" fmla="*/ 553 w 553"/>
                    <a:gd name="T5" fmla="*/ 688 h 999"/>
                    <a:gd name="T6" fmla="*/ 553 w 553"/>
                    <a:gd name="T7" fmla="*/ 0 h 9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3"/>
                    <a:gd name="T13" fmla="*/ 0 h 999"/>
                    <a:gd name="T14" fmla="*/ 553 w 553"/>
                    <a:gd name="T15" fmla="*/ 999 h 9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3" h="999">
                      <a:moveTo>
                        <a:pt x="0" y="326"/>
                      </a:moveTo>
                      <a:lnTo>
                        <a:pt x="0" y="999"/>
                      </a:lnTo>
                      <a:lnTo>
                        <a:pt x="553" y="688"/>
                      </a:lnTo>
                      <a:lnTo>
                        <a:pt x="553" y="0"/>
                      </a:lnTo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Freeform 24"/>
                <p:cNvSpPr>
                  <a:spLocks/>
                </p:cNvSpPr>
                <p:nvPr/>
              </p:nvSpPr>
              <p:spPr bwMode="auto">
                <a:xfrm>
                  <a:off x="2121" y="1530"/>
                  <a:ext cx="678" cy="1083"/>
                </a:xfrm>
                <a:custGeom>
                  <a:avLst/>
                  <a:gdLst>
                    <a:gd name="T0" fmla="*/ 0 w 678"/>
                    <a:gd name="T1" fmla="*/ 0 h 1083"/>
                    <a:gd name="T2" fmla="*/ 1 w 678"/>
                    <a:gd name="T3" fmla="*/ 682 h 1083"/>
                    <a:gd name="T4" fmla="*/ 678 w 678"/>
                    <a:gd name="T5" fmla="*/ 1083 h 1083"/>
                    <a:gd name="T6" fmla="*/ 678 w 678"/>
                    <a:gd name="T7" fmla="*/ 401 h 10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8"/>
                    <a:gd name="T13" fmla="*/ 0 h 1083"/>
                    <a:gd name="T14" fmla="*/ 678 w 678"/>
                    <a:gd name="T15" fmla="*/ 1083 h 10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8" h="1083">
                      <a:moveTo>
                        <a:pt x="0" y="0"/>
                      </a:moveTo>
                      <a:lnTo>
                        <a:pt x="1" y="682"/>
                      </a:lnTo>
                      <a:lnTo>
                        <a:pt x="678" y="1083"/>
                      </a:lnTo>
                      <a:lnTo>
                        <a:pt x="678" y="401"/>
                      </a:lnTo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7" name="Group 25"/>
              <p:cNvGrpSpPr>
                <a:grpSpLocks/>
              </p:cNvGrpSpPr>
              <p:nvPr/>
            </p:nvGrpSpPr>
            <p:grpSpPr bwMode="auto">
              <a:xfrm>
                <a:off x="2290" y="1992"/>
                <a:ext cx="918" cy="531"/>
                <a:chOff x="2500" y="1418"/>
                <a:chExt cx="918" cy="531"/>
              </a:xfrm>
            </p:grpSpPr>
            <p:sp>
              <p:nvSpPr>
                <p:cNvPr id="1061" name="Freeform 26"/>
                <p:cNvSpPr>
                  <a:spLocks/>
                </p:cNvSpPr>
                <p:nvPr/>
              </p:nvSpPr>
              <p:spPr bwMode="auto">
                <a:xfrm>
                  <a:off x="3014" y="1586"/>
                  <a:ext cx="404" cy="233"/>
                </a:xfrm>
                <a:custGeom>
                  <a:avLst/>
                  <a:gdLst>
                    <a:gd name="T0" fmla="*/ 0 w 404"/>
                    <a:gd name="T1" fmla="*/ 107 h 233"/>
                    <a:gd name="T2" fmla="*/ 188 w 404"/>
                    <a:gd name="T3" fmla="*/ 0 h 233"/>
                    <a:gd name="T4" fmla="*/ 404 w 404"/>
                    <a:gd name="T5" fmla="*/ 128 h 233"/>
                    <a:gd name="T6" fmla="*/ 219 w 404"/>
                    <a:gd name="T7" fmla="*/ 233 h 233"/>
                    <a:gd name="T8" fmla="*/ 0 w 404"/>
                    <a:gd name="T9" fmla="*/ 107 h 2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4"/>
                    <a:gd name="T16" fmla="*/ 0 h 233"/>
                    <a:gd name="T17" fmla="*/ 404 w 404"/>
                    <a:gd name="T18" fmla="*/ 233 h 2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4" h="233">
                      <a:moveTo>
                        <a:pt x="0" y="107"/>
                      </a:moveTo>
                      <a:lnTo>
                        <a:pt x="188" y="0"/>
                      </a:lnTo>
                      <a:lnTo>
                        <a:pt x="404" y="128"/>
                      </a:lnTo>
                      <a:lnTo>
                        <a:pt x="219" y="233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Freeform 27"/>
                <p:cNvSpPr>
                  <a:spLocks/>
                </p:cNvSpPr>
                <p:nvPr/>
              </p:nvSpPr>
              <p:spPr bwMode="auto">
                <a:xfrm>
                  <a:off x="2794" y="1716"/>
                  <a:ext cx="404" cy="233"/>
                </a:xfrm>
                <a:custGeom>
                  <a:avLst/>
                  <a:gdLst>
                    <a:gd name="T0" fmla="*/ 0 w 404"/>
                    <a:gd name="T1" fmla="*/ 107 h 233"/>
                    <a:gd name="T2" fmla="*/ 188 w 404"/>
                    <a:gd name="T3" fmla="*/ 0 h 233"/>
                    <a:gd name="T4" fmla="*/ 404 w 404"/>
                    <a:gd name="T5" fmla="*/ 128 h 233"/>
                    <a:gd name="T6" fmla="*/ 219 w 404"/>
                    <a:gd name="T7" fmla="*/ 233 h 233"/>
                    <a:gd name="T8" fmla="*/ 0 w 404"/>
                    <a:gd name="T9" fmla="*/ 107 h 2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4"/>
                    <a:gd name="T16" fmla="*/ 0 h 233"/>
                    <a:gd name="T17" fmla="*/ 404 w 404"/>
                    <a:gd name="T18" fmla="*/ 233 h 2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4" h="233">
                      <a:moveTo>
                        <a:pt x="0" y="107"/>
                      </a:moveTo>
                      <a:lnTo>
                        <a:pt x="188" y="0"/>
                      </a:lnTo>
                      <a:lnTo>
                        <a:pt x="404" y="128"/>
                      </a:lnTo>
                      <a:lnTo>
                        <a:pt x="219" y="233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3" name="Freeform 28"/>
                <p:cNvSpPr>
                  <a:spLocks/>
                </p:cNvSpPr>
                <p:nvPr/>
              </p:nvSpPr>
              <p:spPr bwMode="auto">
                <a:xfrm>
                  <a:off x="2720" y="1418"/>
                  <a:ext cx="404" cy="233"/>
                </a:xfrm>
                <a:custGeom>
                  <a:avLst/>
                  <a:gdLst>
                    <a:gd name="T0" fmla="*/ 0 w 404"/>
                    <a:gd name="T1" fmla="*/ 107 h 233"/>
                    <a:gd name="T2" fmla="*/ 188 w 404"/>
                    <a:gd name="T3" fmla="*/ 0 h 233"/>
                    <a:gd name="T4" fmla="*/ 404 w 404"/>
                    <a:gd name="T5" fmla="*/ 128 h 233"/>
                    <a:gd name="T6" fmla="*/ 219 w 404"/>
                    <a:gd name="T7" fmla="*/ 233 h 233"/>
                    <a:gd name="T8" fmla="*/ 0 w 404"/>
                    <a:gd name="T9" fmla="*/ 107 h 2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4"/>
                    <a:gd name="T16" fmla="*/ 0 h 233"/>
                    <a:gd name="T17" fmla="*/ 404 w 404"/>
                    <a:gd name="T18" fmla="*/ 233 h 2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4" h="233">
                      <a:moveTo>
                        <a:pt x="0" y="107"/>
                      </a:moveTo>
                      <a:lnTo>
                        <a:pt x="188" y="0"/>
                      </a:lnTo>
                      <a:lnTo>
                        <a:pt x="404" y="128"/>
                      </a:lnTo>
                      <a:lnTo>
                        <a:pt x="219" y="233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Freeform 29"/>
                <p:cNvSpPr>
                  <a:spLocks/>
                </p:cNvSpPr>
                <p:nvPr/>
              </p:nvSpPr>
              <p:spPr bwMode="auto">
                <a:xfrm>
                  <a:off x="2500" y="1548"/>
                  <a:ext cx="404" cy="233"/>
                </a:xfrm>
                <a:custGeom>
                  <a:avLst/>
                  <a:gdLst>
                    <a:gd name="T0" fmla="*/ 0 w 404"/>
                    <a:gd name="T1" fmla="*/ 107 h 233"/>
                    <a:gd name="T2" fmla="*/ 188 w 404"/>
                    <a:gd name="T3" fmla="*/ 0 h 233"/>
                    <a:gd name="T4" fmla="*/ 404 w 404"/>
                    <a:gd name="T5" fmla="*/ 128 h 233"/>
                    <a:gd name="T6" fmla="*/ 219 w 404"/>
                    <a:gd name="T7" fmla="*/ 233 h 233"/>
                    <a:gd name="T8" fmla="*/ 0 w 404"/>
                    <a:gd name="T9" fmla="*/ 107 h 2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4"/>
                    <a:gd name="T16" fmla="*/ 0 h 233"/>
                    <a:gd name="T17" fmla="*/ 404 w 404"/>
                    <a:gd name="T18" fmla="*/ 233 h 2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4" h="233">
                      <a:moveTo>
                        <a:pt x="0" y="107"/>
                      </a:moveTo>
                      <a:lnTo>
                        <a:pt x="188" y="0"/>
                      </a:lnTo>
                      <a:lnTo>
                        <a:pt x="404" y="128"/>
                      </a:lnTo>
                      <a:lnTo>
                        <a:pt x="219" y="233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1838" y="1123"/>
              <a:ext cx="1860" cy="1074"/>
            </p:xfrm>
            <a:graphic>
              <a:graphicData uri="http://schemas.openxmlformats.org/presentationml/2006/ole">
                <p:oleObj spid="_x0000_s1026" name="Autosketch Drawing" r:id="rId5" imgW="5897880" imgH="3404880" progId="">
                  <p:embed/>
                </p:oleObj>
              </a:graphicData>
            </a:graphic>
          </p:graphicFrame>
          <p:grpSp>
            <p:nvGrpSpPr>
              <p:cNvPr id="1048" name="Group 31"/>
              <p:cNvGrpSpPr>
                <a:grpSpLocks/>
              </p:cNvGrpSpPr>
              <p:nvPr/>
            </p:nvGrpSpPr>
            <p:grpSpPr bwMode="auto">
              <a:xfrm>
                <a:off x="2142" y="612"/>
                <a:ext cx="1297" cy="1410"/>
                <a:chOff x="2142" y="612"/>
                <a:chExt cx="1297" cy="1410"/>
              </a:xfrm>
            </p:grpSpPr>
            <p:sp>
              <p:nvSpPr>
                <p:cNvPr id="1057" name="Oval 32"/>
                <p:cNvSpPr>
                  <a:spLocks noChangeArrowheads="1"/>
                </p:cNvSpPr>
                <p:nvPr/>
              </p:nvSpPr>
              <p:spPr bwMode="auto">
                <a:xfrm>
                  <a:off x="2143" y="1269"/>
                  <a:ext cx="1292" cy="753"/>
                </a:xfrm>
                <a:prstGeom prst="ellipse">
                  <a:avLst/>
                </a:prstGeom>
                <a:solidFill>
                  <a:srgbClr val="B2B2B2">
                    <a:alpha val="50195"/>
                  </a:srgbClr>
                </a:solidFill>
                <a:ln w="635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Perpetua" pitchFamily="18" charset="0"/>
                    <a:ea typeface="PMingLiU" pitchFamily="18" charset="-120"/>
                    <a:cs typeface="Arial" charset="0"/>
                  </a:endParaRPr>
                </a:p>
              </p:txBody>
            </p:sp>
            <p:grpSp>
              <p:nvGrpSpPr>
                <p:cNvPr id="1058" name="Group 33"/>
                <p:cNvGrpSpPr>
                  <a:grpSpLocks/>
                </p:cNvGrpSpPr>
                <p:nvPr/>
              </p:nvGrpSpPr>
              <p:grpSpPr bwMode="auto">
                <a:xfrm>
                  <a:off x="2142" y="612"/>
                  <a:ext cx="1297" cy="1410"/>
                  <a:chOff x="2142" y="612"/>
                  <a:chExt cx="1297" cy="1410"/>
                </a:xfrm>
              </p:grpSpPr>
              <p:sp>
                <p:nvSpPr>
                  <p:cNvPr id="1059" name="Freeform 34"/>
                  <p:cNvSpPr>
                    <a:spLocks/>
                  </p:cNvSpPr>
                  <p:nvPr/>
                </p:nvSpPr>
                <p:spPr bwMode="auto">
                  <a:xfrm>
                    <a:off x="2142" y="1002"/>
                    <a:ext cx="1294" cy="1020"/>
                  </a:xfrm>
                  <a:custGeom>
                    <a:avLst/>
                    <a:gdLst>
                      <a:gd name="T0" fmla="*/ 0 w 1294"/>
                      <a:gd name="T1" fmla="*/ 0 h 1020"/>
                      <a:gd name="T2" fmla="*/ 0 w 1294"/>
                      <a:gd name="T3" fmla="*/ 615 h 1020"/>
                      <a:gd name="T4" fmla="*/ 9 w 1294"/>
                      <a:gd name="T5" fmla="*/ 714 h 1020"/>
                      <a:gd name="T6" fmla="*/ 36 w 1294"/>
                      <a:gd name="T7" fmla="*/ 771 h 1020"/>
                      <a:gd name="T8" fmla="*/ 66 w 1294"/>
                      <a:gd name="T9" fmla="*/ 807 h 1020"/>
                      <a:gd name="T10" fmla="*/ 93 w 1294"/>
                      <a:gd name="T11" fmla="*/ 843 h 1020"/>
                      <a:gd name="T12" fmla="*/ 150 w 1294"/>
                      <a:gd name="T13" fmla="*/ 882 h 1020"/>
                      <a:gd name="T14" fmla="*/ 210 w 1294"/>
                      <a:gd name="T15" fmla="*/ 921 h 1020"/>
                      <a:gd name="T16" fmla="*/ 273 w 1294"/>
                      <a:gd name="T17" fmla="*/ 954 h 1020"/>
                      <a:gd name="T18" fmla="*/ 351 w 1294"/>
                      <a:gd name="T19" fmla="*/ 978 h 1020"/>
                      <a:gd name="T20" fmla="*/ 438 w 1294"/>
                      <a:gd name="T21" fmla="*/ 999 h 1020"/>
                      <a:gd name="T22" fmla="*/ 546 w 1294"/>
                      <a:gd name="T23" fmla="*/ 1018 h 1020"/>
                      <a:gd name="T24" fmla="*/ 642 w 1294"/>
                      <a:gd name="T25" fmla="*/ 1020 h 1020"/>
                      <a:gd name="T26" fmla="*/ 730 w 1294"/>
                      <a:gd name="T27" fmla="*/ 1020 h 1020"/>
                      <a:gd name="T28" fmla="*/ 826 w 1294"/>
                      <a:gd name="T29" fmla="*/ 1009 h 1020"/>
                      <a:gd name="T30" fmla="*/ 960 w 1294"/>
                      <a:gd name="T31" fmla="*/ 972 h 1020"/>
                      <a:gd name="T32" fmla="*/ 1098 w 1294"/>
                      <a:gd name="T33" fmla="*/ 918 h 1020"/>
                      <a:gd name="T34" fmla="*/ 1203 w 1294"/>
                      <a:gd name="T35" fmla="*/ 837 h 1020"/>
                      <a:gd name="T36" fmla="*/ 1257 w 1294"/>
                      <a:gd name="T37" fmla="*/ 765 h 1020"/>
                      <a:gd name="T38" fmla="*/ 1293 w 1294"/>
                      <a:gd name="T39" fmla="*/ 684 h 1020"/>
                      <a:gd name="T40" fmla="*/ 1294 w 1294"/>
                      <a:gd name="T41" fmla="*/ 12 h 102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94"/>
                      <a:gd name="T64" fmla="*/ 0 h 1020"/>
                      <a:gd name="T65" fmla="*/ 1294 w 1294"/>
                      <a:gd name="T66" fmla="*/ 1020 h 102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94" h="1020">
                        <a:moveTo>
                          <a:pt x="0" y="0"/>
                        </a:moveTo>
                        <a:lnTo>
                          <a:pt x="0" y="615"/>
                        </a:lnTo>
                        <a:lnTo>
                          <a:pt x="9" y="714"/>
                        </a:lnTo>
                        <a:lnTo>
                          <a:pt x="36" y="771"/>
                        </a:lnTo>
                        <a:lnTo>
                          <a:pt x="66" y="807"/>
                        </a:lnTo>
                        <a:lnTo>
                          <a:pt x="93" y="843"/>
                        </a:lnTo>
                        <a:lnTo>
                          <a:pt x="150" y="882"/>
                        </a:lnTo>
                        <a:lnTo>
                          <a:pt x="210" y="921"/>
                        </a:lnTo>
                        <a:lnTo>
                          <a:pt x="273" y="954"/>
                        </a:lnTo>
                        <a:lnTo>
                          <a:pt x="351" y="978"/>
                        </a:lnTo>
                        <a:lnTo>
                          <a:pt x="438" y="999"/>
                        </a:lnTo>
                        <a:lnTo>
                          <a:pt x="546" y="1018"/>
                        </a:lnTo>
                        <a:lnTo>
                          <a:pt x="642" y="1020"/>
                        </a:lnTo>
                        <a:lnTo>
                          <a:pt x="730" y="1020"/>
                        </a:lnTo>
                        <a:lnTo>
                          <a:pt x="826" y="1009"/>
                        </a:lnTo>
                        <a:lnTo>
                          <a:pt x="960" y="972"/>
                        </a:lnTo>
                        <a:lnTo>
                          <a:pt x="1098" y="918"/>
                        </a:lnTo>
                        <a:lnTo>
                          <a:pt x="1203" y="837"/>
                        </a:lnTo>
                        <a:lnTo>
                          <a:pt x="1257" y="765"/>
                        </a:lnTo>
                        <a:lnTo>
                          <a:pt x="1293" y="684"/>
                        </a:lnTo>
                        <a:lnTo>
                          <a:pt x="1294" y="12"/>
                        </a:lnTo>
                      </a:path>
                    </a:pathLst>
                  </a:custGeom>
                  <a:solidFill>
                    <a:srgbClr val="B2B2B2">
                      <a:alpha val="50195"/>
                    </a:srgbClr>
                  </a:solidFill>
                  <a:ln w="635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147" y="612"/>
                    <a:ext cx="1292" cy="753"/>
                  </a:xfrm>
                  <a:prstGeom prst="ellipse">
                    <a:avLst/>
                  </a:prstGeom>
                  <a:solidFill>
                    <a:srgbClr val="B2B2B2">
                      <a:alpha val="50195"/>
                    </a:srgbClr>
                  </a:soli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>
                      <a:latin typeface="Perpetua" pitchFamily="18" charset="0"/>
                      <a:ea typeface="PMingLiU" pitchFamily="18" charset="-12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49" name="Group 36"/>
              <p:cNvGrpSpPr>
                <a:grpSpLocks/>
              </p:cNvGrpSpPr>
              <p:nvPr/>
            </p:nvGrpSpPr>
            <p:grpSpPr bwMode="auto">
              <a:xfrm>
                <a:off x="1193" y="1077"/>
                <a:ext cx="2016" cy="2648"/>
                <a:chOff x="1193" y="1077"/>
                <a:chExt cx="2016" cy="2648"/>
              </a:xfrm>
            </p:grpSpPr>
            <p:grpSp>
              <p:nvGrpSpPr>
                <p:cNvPr id="1051" name="Group 37"/>
                <p:cNvGrpSpPr>
                  <a:grpSpLocks/>
                </p:cNvGrpSpPr>
                <p:nvPr/>
              </p:nvGrpSpPr>
              <p:grpSpPr bwMode="auto">
                <a:xfrm>
                  <a:off x="1193" y="2801"/>
                  <a:ext cx="2016" cy="924"/>
                  <a:chOff x="1401" y="2841"/>
                  <a:chExt cx="2016" cy="924"/>
                </a:xfrm>
              </p:grpSpPr>
              <p:sp>
                <p:nvSpPr>
                  <p:cNvPr id="1053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0" y="3360"/>
                    <a:ext cx="204" cy="1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4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3" y="3384"/>
                    <a:ext cx="189" cy="1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" name="Freeform 40"/>
                  <p:cNvSpPr>
                    <a:spLocks/>
                  </p:cNvSpPr>
                  <p:nvPr/>
                </p:nvSpPr>
                <p:spPr bwMode="auto">
                  <a:xfrm>
                    <a:off x="1401" y="3489"/>
                    <a:ext cx="471" cy="276"/>
                  </a:xfrm>
                  <a:custGeom>
                    <a:avLst/>
                    <a:gdLst>
                      <a:gd name="T0" fmla="*/ 192 w 471"/>
                      <a:gd name="T1" fmla="*/ 0 h 276"/>
                      <a:gd name="T2" fmla="*/ 0 w 471"/>
                      <a:gd name="T3" fmla="*/ 111 h 276"/>
                      <a:gd name="T4" fmla="*/ 273 w 471"/>
                      <a:gd name="T5" fmla="*/ 276 h 276"/>
                      <a:gd name="T6" fmla="*/ 471 w 471"/>
                      <a:gd name="T7" fmla="*/ 168 h 2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71"/>
                      <a:gd name="T13" fmla="*/ 0 h 276"/>
                      <a:gd name="T14" fmla="*/ 471 w 471"/>
                      <a:gd name="T15" fmla="*/ 276 h 2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71" h="276">
                        <a:moveTo>
                          <a:pt x="192" y="0"/>
                        </a:moveTo>
                        <a:lnTo>
                          <a:pt x="0" y="111"/>
                        </a:lnTo>
                        <a:lnTo>
                          <a:pt x="273" y="276"/>
                        </a:lnTo>
                        <a:lnTo>
                          <a:pt x="471" y="16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6" name="Freeform 41"/>
                  <p:cNvSpPr>
                    <a:spLocks/>
                  </p:cNvSpPr>
                  <p:nvPr/>
                </p:nvSpPr>
                <p:spPr bwMode="auto">
                  <a:xfrm>
                    <a:off x="3060" y="2841"/>
                    <a:ext cx="357" cy="192"/>
                  </a:xfrm>
                  <a:custGeom>
                    <a:avLst/>
                    <a:gdLst>
                      <a:gd name="T0" fmla="*/ 0 w 357"/>
                      <a:gd name="T1" fmla="*/ 99 h 192"/>
                      <a:gd name="T2" fmla="*/ 192 w 357"/>
                      <a:gd name="T3" fmla="*/ 0 h 192"/>
                      <a:gd name="T4" fmla="*/ 357 w 357"/>
                      <a:gd name="T5" fmla="*/ 90 h 192"/>
                      <a:gd name="T6" fmla="*/ 168 w 357"/>
                      <a:gd name="T7" fmla="*/ 192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57"/>
                      <a:gd name="T13" fmla="*/ 0 h 192"/>
                      <a:gd name="T14" fmla="*/ 357 w 357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57" h="192">
                        <a:moveTo>
                          <a:pt x="0" y="99"/>
                        </a:moveTo>
                        <a:lnTo>
                          <a:pt x="192" y="0"/>
                        </a:lnTo>
                        <a:lnTo>
                          <a:pt x="357" y="90"/>
                        </a:lnTo>
                        <a:lnTo>
                          <a:pt x="168" y="192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71" y="1077"/>
                  <a:ext cx="384" cy="504"/>
                </a:xfrm>
                <a:prstGeom prst="downArrow">
                  <a:avLst>
                    <a:gd name="adj1" fmla="val 50000"/>
                    <a:gd name="adj2" fmla="val 3281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Perpetua" pitchFamily="18" charset="0"/>
                    <a:ea typeface="PMingLiU" pitchFamily="18" charset="-120"/>
                    <a:cs typeface="Arial" charset="0"/>
                  </a:endParaRPr>
                </a:p>
              </p:txBody>
            </p:sp>
          </p:grpSp>
          <p:sp>
            <p:nvSpPr>
              <p:cNvPr id="1050" name="Freeform 43"/>
              <p:cNvSpPr>
                <a:spLocks/>
              </p:cNvSpPr>
              <p:nvPr/>
            </p:nvSpPr>
            <p:spPr bwMode="auto">
              <a:xfrm>
                <a:off x="2122" y="1926"/>
                <a:ext cx="1230" cy="1092"/>
              </a:xfrm>
              <a:custGeom>
                <a:avLst/>
                <a:gdLst>
                  <a:gd name="T0" fmla="*/ 566 w 1230"/>
                  <a:gd name="T1" fmla="*/ 1092 h 1092"/>
                  <a:gd name="T2" fmla="*/ 0 w 1230"/>
                  <a:gd name="T3" fmla="*/ 284 h 1092"/>
                  <a:gd name="T4" fmla="*/ 580 w 1230"/>
                  <a:gd name="T5" fmla="*/ 0 h 1092"/>
                  <a:gd name="T6" fmla="*/ 1230 w 1230"/>
                  <a:gd name="T7" fmla="*/ 376 h 1092"/>
                  <a:gd name="T8" fmla="*/ 566 w 1230"/>
                  <a:gd name="T9" fmla="*/ 1092 h 10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0"/>
                  <a:gd name="T16" fmla="*/ 0 h 1092"/>
                  <a:gd name="T17" fmla="*/ 1230 w 1230"/>
                  <a:gd name="T18" fmla="*/ 1092 h 10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0" h="1092">
                    <a:moveTo>
                      <a:pt x="566" y="1092"/>
                    </a:moveTo>
                    <a:lnTo>
                      <a:pt x="0" y="284"/>
                    </a:lnTo>
                    <a:lnTo>
                      <a:pt x="580" y="0"/>
                    </a:lnTo>
                    <a:lnTo>
                      <a:pt x="1230" y="376"/>
                    </a:lnTo>
                    <a:lnTo>
                      <a:pt x="566" y="1092"/>
                    </a:lnTo>
                    <a:close/>
                  </a:path>
                </a:pathLst>
              </a:custGeom>
              <a:solidFill>
                <a:srgbClr val="969696">
                  <a:alpha val="50195"/>
                </a:srgbClr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3" name="Group 44"/>
            <p:cNvGrpSpPr>
              <a:grpSpLocks/>
            </p:cNvGrpSpPr>
            <p:nvPr/>
          </p:nvGrpSpPr>
          <p:grpSpPr bwMode="auto">
            <a:xfrm>
              <a:off x="482" y="843"/>
              <a:ext cx="5109" cy="3175"/>
              <a:chOff x="674" y="867"/>
              <a:chExt cx="5109" cy="3175"/>
            </a:xfrm>
          </p:grpSpPr>
          <p:sp>
            <p:nvSpPr>
              <p:cNvPr id="1034" name="Text Box 45"/>
              <p:cNvSpPr txBox="1">
                <a:spLocks noChangeArrowheads="1"/>
              </p:cNvSpPr>
              <p:nvPr/>
            </p:nvSpPr>
            <p:spPr bwMode="auto">
              <a:xfrm>
                <a:off x="2816" y="867"/>
                <a:ext cx="3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zh-TW">
                    <a:cs typeface="Arial" charset="0"/>
                  </a:rPr>
                  <a:t>УФ</a:t>
                </a:r>
                <a:endParaRPr lang="en-US" altLang="zh-TW"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035" name="Text Box 46"/>
              <p:cNvSpPr txBox="1">
                <a:spLocks noChangeArrowheads="1"/>
              </p:cNvSpPr>
              <p:nvPr/>
            </p:nvSpPr>
            <p:spPr bwMode="auto">
              <a:xfrm>
                <a:off x="3904" y="1390"/>
                <a:ext cx="1520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altLang="zh-TW">
                    <a:cs typeface="Arial" charset="0"/>
                  </a:rPr>
                  <a:t>Размер сетки поля</a:t>
                </a:r>
                <a:endParaRPr lang="en-US" altLang="zh-TW">
                  <a:latin typeface="Perpetua" pitchFamily="18" charset="0"/>
                  <a:ea typeface="PMingLiU" pitchFamily="18" charset="-120"/>
                  <a:cs typeface="Arial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zh-TW">
                    <a:latin typeface="Perpetua" pitchFamily="18" charset="0"/>
                    <a:ea typeface="PMingLiU" pitchFamily="18" charset="-120"/>
                    <a:cs typeface="Arial" charset="0"/>
                  </a:rPr>
                  <a:t>20 </a:t>
                </a:r>
                <a:r>
                  <a:rPr lang="ru-RU" altLang="zh-TW">
                    <a:cs typeface="Arial" charset="0"/>
                  </a:rPr>
                  <a:t>мм</a:t>
                </a: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 </a:t>
                </a:r>
                <a:r>
                  <a:rPr lang="en-US" altLang="zh-TW">
                    <a:latin typeface="Technic" pitchFamily="2" charset="2"/>
                    <a:ea typeface="PMingLiU" pitchFamily="18" charset="-120"/>
                  </a:rPr>
                  <a:t>×</a:t>
                </a: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 15</a:t>
                </a:r>
                <a:r>
                  <a:rPr lang="ru-RU" altLang="zh-TW">
                    <a:cs typeface="Arial" charset="0"/>
                  </a:rPr>
                  <a:t>мм</a:t>
                </a: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,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4 </a:t>
                </a:r>
                <a:r>
                  <a:rPr lang="ru-RU" altLang="zh-TW">
                    <a:cs typeface="Arial" charset="0"/>
                  </a:rPr>
                  <a:t>чипа в поле зрения</a:t>
                </a:r>
                <a:endParaRPr lang="en-US" altLang="zh-TW">
                  <a:ea typeface="PMingLiU" pitchFamily="18" charset="-120"/>
                </a:endParaRPr>
              </a:p>
            </p:txBody>
          </p:sp>
          <p:sp>
            <p:nvSpPr>
              <p:cNvPr id="1036" name="Text Box 47"/>
              <p:cNvSpPr txBox="1">
                <a:spLocks noChangeArrowheads="1"/>
              </p:cNvSpPr>
              <p:nvPr/>
            </p:nvSpPr>
            <p:spPr bwMode="auto">
              <a:xfrm>
                <a:off x="3904" y="2172"/>
                <a:ext cx="1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>
                    <a:latin typeface="Perpetua" pitchFamily="18" charset="0"/>
                    <a:ea typeface="PMingLiU" pitchFamily="18" charset="-120"/>
                    <a:cs typeface="Arial" charset="0"/>
                  </a:rPr>
                  <a:t>5:1</a:t>
                </a:r>
                <a:r>
                  <a:rPr lang="ru-RU" altLang="zh-TW">
                    <a:ea typeface="PMingLiU" pitchFamily="18" charset="-120"/>
                    <a:cs typeface="Arial" charset="0"/>
                  </a:rPr>
                  <a:t>уменьшение оригинала</a:t>
                </a:r>
                <a:endParaRPr lang="en-US" altLang="zh-TW"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037" name="Text Box 48"/>
              <p:cNvSpPr txBox="1">
                <a:spLocks noChangeArrowheads="1"/>
              </p:cNvSpPr>
              <p:nvPr/>
            </p:nvSpPr>
            <p:spPr bwMode="auto">
              <a:xfrm>
                <a:off x="3033" y="3811"/>
                <a:ext cx="7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>
                    <a:cs typeface="Arial" charset="0"/>
                  </a:rPr>
                  <a:t>Подложка</a:t>
                </a:r>
                <a:endParaRPr lang="en-US" altLang="zh-TW"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038" name="Text Box 49"/>
              <p:cNvSpPr txBox="1">
                <a:spLocks noChangeArrowheads="1"/>
              </p:cNvSpPr>
              <p:nvPr/>
            </p:nvSpPr>
            <p:spPr bwMode="auto">
              <a:xfrm>
                <a:off x="3904" y="2943"/>
                <a:ext cx="1413" cy="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altLang="zh-TW">
                    <a:cs typeface="Arial" charset="0"/>
                  </a:rPr>
                  <a:t>Изображение на подложке 1</a:t>
                </a:r>
                <a:r>
                  <a:rPr lang="en-US" altLang="zh-TW">
                    <a:ea typeface="PMingLiU" pitchFamily="18" charset="-120"/>
                    <a:cs typeface="Arial" charset="0"/>
                  </a:rPr>
                  <a:t>/5 </a:t>
                </a:r>
                <a:r>
                  <a:rPr lang="ru-RU" altLang="zh-TW">
                    <a:cs typeface="Arial" charset="0"/>
                  </a:rPr>
                  <a:t>оригинала </a:t>
                </a:r>
                <a:endParaRPr lang="en-US" altLang="zh-TW">
                  <a:latin typeface="Perpetua" pitchFamily="18" charset="0"/>
                  <a:ea typeface="PMingLiU" pitchFamily="18" charset="-12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4 </a:t>
                </a:r>
                <a:r>
                  <a:rPr lang="ru-RU" altLang="zh-TW">
                    <a:cs typeface="Arial" charset="0"/>
                  </a:rPr>
                  <a:t>мм</a:t>
                </a: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 </a:t>
                </a:r>
                <a:r>
                  <a:rPr lang="en-US" altLang="zh-TW">
                    <a:latin typeface="Technic" pitchFamily="2" charset="2"/>
                    <a:ea typeface="PMingLiU" pitchFamily="18" charset="-120"/>
                  </a:rPr>
                  <a:t>×</a:t>
                </a: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 3 </a:t>
                </a:r>
                <a:r>
                  <a:rPr lang="ru-RU" altLang="zh-TW">
                    <a:cs typeface="Arial" charset="0"/>
                  </a:rPr>
                  <a:t>мм</a:t>
                </a: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,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zh-TW">
                    <a:latin typeface="Perpetua" pitchFamily="18" charset="0"/>
                    <a:ea typeface="PMingLiU" pitchFamily="18" charset="-120"/>
                  </a:rPr>
                  <a:t> </a:t>
                </a:r>
                <a:r>
                  <a:rPr lang="ru-RU" altLang="zh-TW">
                    <a:cs typeface="Arial" charset="0"/>
                  </a:rPr>
                  <a:t>4 чипа одновременно</a:t>
                </a:r>
                <a:endParaRPr lang="en-US" altLang="zh-TW">
                  <a:ea typeface="PMingLiU" pitchFamily="18" charset="-120"/>
                </a:endParaRPr>
              </a:p>
            </p:txBody>
          </p:sp>
          <p:sp>
            <p:nvSpPr>
              <p:cNvPr id="1039" name="Text Box 50"/>
              <p:cNvSpPr txBox="1">
                <a:spLocks noChangeArrowheads="1"/>
              </p:cNvSpPr>
              <p:nvPr/>
            </p:nvSpPr>
            <p:spPr bwMode="auto">
              <a:xfrm>
                <a:off x="674" y="3111"/>
                <a:ext cx="957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ru-RU" altLang="zh-TW">
                    <a:cs typeface="Arial" charset="0"/>
                  </a:rPr>
                  <a:t>Пошаговый обход по змейке</a:t>
                </a:r>
                <a:endParaRPr lang="en-US" altLang="zh-TW">
                  <a:latin typeface="Perpetua" pitchFamily="18" charset="0"/>
                  <a:ea typeface="PMingLiU" pitchFamily="18" charset="-120"/>
                  <a:cs typeface="Arial" charset="0"/>
                </a:endParaRPr>
              </a:p>
            </p:txBody>
          </p:sp>
        </p:grpSp>
      </p:grpSp>
      <p:sp>
        <p:nvSpPr>
          <p:cNvPr id="1031" name="Text Box 51"/>
          <p:cNvSpPr txBox="1">
            <a:spLocks noChangeArrowheads="1"/>
          </p:cNvSpPr>
          <p:nvPr/>
        </p:nvSpPr>
        <p:spPr bwMode="auto">
          <a:xfrm>
            <a:off x="4516438" y="6370638"/>
            <a:ext cx="222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zh-TW" sz="1400">
              <a:latin typeface="Perpetua" pitchFamily="18" charset="0"/>
              <a:ea typeface="PMingLiU" pitchFamily="18" charset="-120"/>
              <a:cs typeface="Arial" charset="0"/>
            </a:endParaRPr>
          </a:p>
          <a:p>
            <a:pPr algn="ctr"/>
            <a:r>
              <a:rPr lang="en-US" altLang="zh-TW" sz="1200" b="1">
                <a:solidFill>
                  <a:srgbClr val="FF0000"/>
                </a:solidFill>
                <a:latin typeface="Perpetua" pitchFamily="18" charset="0"/>
                <a:ea typeface="PMingLiU" pitchFamily="18" charset="-120"/>
                <a:cs typeface="Arial" charset="0"/>
              </a:rPr>
              <a:t> </a:t>
            </a:r>
            <a:endParaRPr lang="en-US" altLang="zh-TW" sz="1400" b="1">
              <a:latin typeface="Perpetua" pitchFamily="18" charset="0"/>
              <a:ea typeface="PMingLiU" pitchFamily="18" charset="-12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0" hangingPunct="0">
              <a:defRPr/>
            </a:pPr>
            <a:r>
              <a:rPr lang="ru-RU" altLang="zh-TW" sz="3200" b="1" kern="0" dirty="0" err="1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Степпер</a:t>
            </a:r>
            <a:endParaRPr lang="en-US" altLang="zh-TW" sz="3200" b="1" kern="0" dirty="0">
              <a:solidFill>
                <a:srgbClr val="FF00FF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03350" y="1125538"/>
            <a:ext cx="6316663" cy="5237162"/>
            <a:chOff x="873" y="678"/>
            <a:chExt cx="3979" cy="3299"/>
          </a:xfrm>
        </p:grpSpPr>
        <p:pic>
          <p:nvPicPr>
            <p:cNvPr id="28676" name="Picture 4" descr="E:\SMT media\Canon\Canon FPA3000i5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3" y="678"/>
              <a:ext cx="3979" cy="2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800" y="374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zh-TW">
                <a:latin typeface="Perpetua" pitchFamily="18" charset="0"/>
                <a:ea typeface="PMingLiU" pitchFamily="18" charset="-12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192.139.19.110/wordpress/wp-content/uploads/2011/05/LIGA-steps-1024x5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2804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EUVL (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Extreme ultraviolet lithography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Фотолитография в глубоком ультрафиолете</a:t>
            </a:r>
            <a:endParaRPr lang="ru-RU" sz="3200" b="1" smtClean="0">
              <a:solidFill>
                <a:srgbClr val="0070C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оптическая литография, но с использованием излучения с длиной волны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11 - 14 нм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отражательными оптикой и фотошаблонами.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излучения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синхротронное излучение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8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</a:rPr>
              <a:t>Источник лучей экстремального ультрафиолета.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/>
        </p:nvSpPr>
        <p:spPr bwMode="auto">
          <a:xfrm>
            <a:off x="838200" y="1628800"/>
            <a:ext cx="7620000" cy="44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tx1"/>
              </a:buClr>
              <a:buSzPts val="3200"/>
              <a:buFont typeface="Times New Roman" pitchFamily="18" charset="0"/>
              <a:buChar char="•"/>
            </a:pPr>
            <a:r>
              <a:rPr lang="ru-RU" sz="3200" dirty="0">
                <a:latin typeface="Times New Roman" pitchFamily="18" charset="0"/>
              </a:rPr>
              <a:t>излучение стандартного </a:t>
            </a:r>
            <a:r>
              <a:rPr lang="ru-RU" sz="3200" dirty="0" err="1">
                <a:latin typeface="Times New Roman" pitchFamily="18" charset="0"/>
              </a:rPr>
              <a:t>неодимового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</a:rPr>
              <a:t>Nd</a:t>
            </a:r>
            <a:r>
              <a:rPr lang="ru-RU" sz="3200" dirty="0">
                <a:latin typeface="Times New Roman" pitchFamily="18" charset="0"/>
              </a:rPr>
              <a:t>) лазера (длина волны </a:t>
            </a:r>
            <a:r>
              <a:rPr lang="ru-RU" sz="3200" b="1" dirty="0">
                <a:solidFill>
                  <a:srgbClr val="FF00FF"/>
                </a:solidFill>
                <a:latin typeface="Times New Roman" pitchFamily="18" charset="0"/>
              </a:rPr>
              <a:t>1063 нм</a:t>
            </a:r>
            <a:r>
              <a:rPr lang="ru-RU" sz="3200" dirty="0">
                <a:latin typeface="Times New Roman" pitchFamily="18" charset="0"/>
              </a:rPr>
              <a:t>.,</a:t>
            </a:r>
          </a:p>
          <a:p>
            <a:pPr eaLnBrk="0" hangingPunct="0">
              <a:buClr>
                <a:schemeClr val="tx1"/>
              </a:buClr>
              <a:buSzPts val="3200"/>
              <a:buFont typeface="Times New Roman" pitchFamily="18" charset="0"/>
              <a:buNone/>
            </a:pPr>
            <a:r>
              <a:rPr lang="ru-RU" sz="3200" dirty="0">
                <a:latin typeface="Times New Roman" pitchFamily="18" charset="0"/>
              </a:rPr>
              <a:t> импульсы 5 нс., частота 100 Гц.)</a:t>
            </a: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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tx1"/>
              </a:buClr>
              <a:buSzPts val="3200"/>
              <a:buFont typeface="Times New Roman" pitchFamily="18" charset="0"/>
              <a:buChar char="•"/>
            </a:pPr>
            <a:r>
              <a:rPr lang="ru-RU" sz="3200" dirty="0">
                <a:latin typeface="Times New Roman" pitchFamily="18" charset="0"/>
                <a:sym typeface="Wingdings" pitchFamily="2" charset="2"/>
              </a:rPr>
              <a:t>ф</a:t>
            </a:r>
            <a:r>
              <a:rPr lang="ru-RU" sz="3200" dirty="0">
                <a:latin typeface="Times New Roman" pitchFamily="18" charset="0"/>
              </a:rPr>
              <a:t>окусировка излучения на импульсной газовой струе  </a:t>
            </a:r>
            <a:r>
              <a:rPr lang="en-US" sz="3200" dirty="0" err="1">
                <a:latin typeface="Times New Roman" pitchFamily="18" charset="0"/>
              </a:rPr>
              <a:t>Xe</a:t>
            </a:r>
            <a:r>
              <a:rPr lang="ru-RU" sz="3200" dirty="0">
                <a:latin typeface="Times New Roman" pitchFamily="18" charset="0"/>
              </a:rPr>
              <a:t>- кластеров </a:t>
            </a:r>
            <a:r>
              <a:rPr lang="ru-RU" sz="3200" b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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tx1"/>
              </a:buClr>
              <a:buSzPts val="3200"/>
              <a:buFont typeface="Times New Roman" pitchFamily="18" charset="0"/>
              <a:buChar char="•"/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 формирование лазерной плазмы с длиной волны 10-25 нм.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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tx1"/>
              </a:buClr>
              <a:buSzPts val="3200"/>
              <a:buFont typeface="Times New Roman" pitchFamily="18" charset="0"/>
              <a:buChar char="•"/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на оптику.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231775"/>
            <a:ext cx="82296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Маска </a:t>
            </a:r>
            <a:r>
              <a:rPr lang="en-US" sz="3500" b="1" kern="0" dirty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SCALPEL</a:t>
            </a:r>
            <a:endParaRPr lang="ru-RU" sz="3500" b="1" kern="0" dirty="0">
              <a:solidFill>
                <a:srgbClr val="FF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1662113"/>
            <a:ext cx="4333875" cy="440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48038" y="11969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Падающее излучение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2133600"/>
            <a:ext cx="180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Рассеивающая</a:t>
            </a:r>
          </a:p>
          <a:p>
            <a:r>
              <a:rPr lang="ru-RU"/>
              <a:t>маска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79613" y="3646488"/>
            <a:ext cx="820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Линза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63713" y="487045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СКАЛЬПЕЛЬ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08175" y="5446713"/>
            <a:ext cx="820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Линза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59113" y="6165850"/>
            <a:ext cx="303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Изображение на подложке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 работы маски </a:t>
            </a:r>
            <a:r>
              <a:rPr lang="en-US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SKALPEL</a:t>
            </a:r>
            <a:r>
              <a:rPr lang="ru-RU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Мембрана пропускает электроны с малым рассеянием.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пропускает электроны с большим рассеянием;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Апертура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в обратной фокальной плоскости пропускает только электроны с малым углом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рассеяния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формированием </a:t>
            </a:r>
            <a:r>
              <a:rPr lang="ru-RU" sz="2800" dirty="0" smtClean="0">
                <a:latin typeface="Times New Roman"/>
                <a:cs typeface="Times New Roman"/>
              </a:rPr>
              <a:t>на подложке высококонтрастного </a:t>
            </a:r>
            <a:r>
              <a:rPr lang="ru-RU" sz="2800" dirty="0" smtClean="0">
                <a:latin typeface="Times New Roman"/>
                <a:cs typeface="Times New Roman"/>
              </a:rPr>
              <a:t>изображения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маске не происходит значительного поглощения электронного потока, что минимизирует тепловую нестабильность маски.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4255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Маска </a:t>
            </a:r>
            <a:r>
              <a:rPr lang="en-US" sz="44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SKALPEL </a:t>
            </a:r>
            <a:r>
              <a:rPr lang="ru-RU" sz="44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обеспечивает: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55800"/>
            <a:ext cx="8229600" cy="41703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Высокую контрастность изображения;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 smtClean="0">
                <a:latin typeface="Times New Roman" pitchFamily="18" charset="0"/>
                <a:cs typeface="Times New Roman" pitchFamily="18" charset="0"/>
              </a:rPr>
              <a:t>Минимальный 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нагрев маски из-за отсутствия поглощения электронов в мембране и рисунке.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Концепция</a:t>
            </a:r>
            <a:r>
              <a:rPr lang="en-US" sz="3200" b="1" kern="0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SCALPEL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343150" y="1176338"/>
            <a:ext cx="4457700" cy="5276850"/>
            <a:chOff x="1476" y="648"/>
            <a:chExt cx="2808" cy="3324"/>
          </a:xfrm>
        </p:grpSpPr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1476" y="648"/>
              <a:ext cx="2808" cy="3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1677" y="710"/>
              <a:ext cx="2564" cy="3234"/>
              <a:chOff x="1497" y="710"/>
              <a:chExt cx="2564" cy="3234"/>
            </a:xfrm>
          </p:grpSpPr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1497" y="725"/>
                <a:ext cx="1512" cy="2914"/>
                <a:chOff x="1497" y="725"/>
                <a:chExt cx="1512" cy="2914"/>
              </a:xfrm>
            </p:grpSpPr>
            <p:grpSp>
              <p:nvGrpSpPr>
                <p:cNvPr id="15373" name="Group 7"/>
                <p:cNvGrpSpPr>
                  <a:grpSpLocks/>
                </p:cNvGrpSpPr>
                <p:nvPr/>
              </p:nvGrpSpPr>
              <p:grpSpPr bwMode="auto">
                <a:xfrm>
                  <a:off x="1702" y="3181"/>
                  <a:ext cx="1307" cy="458"/>
                  <a:chOff x="2323" y="3181"/>
                  <a:chExt cx="1307" cy="458"/>
                </a:xfrm>
              </p:grpSpPr>
              <p:grpSp>
                <p:nvGrpSpPr>
                  <p:cNvPr id="1540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323" y="3181"/>
                    <a:ext cx="1307" cy="458"/>
                    <a:chOff x="2305" y="3220"/>
                    <a:chExt cx="1307" cy="458"/>
                  </a:xfrm>
                </p:grpSpPr>
                <p:grpSp>
                  <p:nvGrpSpPr>
                    <p:cNvPr id="15407" name="Group 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05" y="3220"/>
                      <a:ext cx="1307" cy="458"/>
                      <a:chOff x="2544" y="3552"/>
                      <a:chExt cx="960" cy="336"/>
                    </a:xfrm>
                  </p:grpSpPr>
                  <p:sp>
                    <p:nvSpPr>
                      <p:cNvPr id="15425" name="Rectangle 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44" y="3792"/>
                        <a:ext cx="960" cy="9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DDDDDD"/>
                          </a:gs>
                          <a:gs pos="100000">
                            <a:schemeClr val="bg2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26" name="Freeform 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544" y="3552"/>
                        <a:ext cx="960" cy="240"/>
                      </a:xfrm>
                      <a:custGeom>
                        <a:avLst/>
                        <a:gdLst>
                          <a:gd name="T0" fmla="*/ 0 w 960"/>
                          <a:gd name="T1" fmla="*/ 240 h 240"/>
                          <a:gd name="T2" fmla="*/ 96 w 960"/>
                          <a:gd name="T3" fmla="*/ 0 h 240"/>
                          <a:gd name="T4" fmla="*/ 864 w 960"/>
                          <a:gd name="T5" fmla="*/ 0 h 240"/>
                          <a:gd name="T6" fmla="*/ 960 w 960"/>
                          <a:gd name="T7" fmla="*/ 240 h 240"/>
                          <a:gd name="T8" fmla="*/ 0 w 960"/>
                          <a:gd name="T9" fmla="*/ 240 h 2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0"/>
                          <a:gd name="T16" fmla="*/ 0 h 240"/>
                          <a:gd name="T17" fmla="*/ 960 w 960"/>
                          <a:gd name="T18" fmla="*/ 240 h 2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0" h="240">
                            <a:moveTo>
                              <a:pt x="0" y="240"/>
                            </a:moveTo>
                            <a:lnTo>
                              <a:pt x="96" y="0"/>
                            </a:lnTo>
                            <a:lnTo>
                              <a:pt x="864" y="0"/>
                            </a:lnTo>
                            <a:lnTo>
                              <a:pt x="960" y="240"/>
                            </a:lnTo>
                            <a:lnTo>
                              <a:pt x="0" y="24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AEAEA"/>
                          </a:gs>
                          <a:gs pos="100000">
                            <a:srgbClr val="C0C0C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7" name="Oval 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36" y="3600"/>
                        <a:ext cx="577" cy="145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chemeClr val="accent1">
                              <a:gamma/>
                              <a:shade val="36078"/>
                              <a:invGamma/>
                            </a:schemeClr>
                          </a:gs>
                          <a:gs pos="5000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36078"/>
                              <a:invGamma/>
                            </a:schemeClr>
                          </a:gs>
                        </a:gsLst>
                        <a:lin ang="0" scaled="1"/>
                      </a:gra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5428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36" y="3588"/>
                        <a:ext cx="576" cy="144"/>
                      </a:xfrm>
                      <a:prstGeom prst="ellipse">
                        <a:avLst/>
                      </a:prstGeom>
                      <a:solidFill>
                        <a:srgbClr val="EAEAEA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08" name="Group 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72" y="3299"/>
                      <a:ext cx="255" cy="118"/>
                      <a:chOff x="2862" y="3601"/>
                      <a:chExt cx="227" cy="105"/>
                    </a:xfrm>
                  </p:grpSpPr>
                  <p:grpSp>
                    <p:nvGrpSpPr>
                      <p:cNvPr id="15409" name="Group 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892" y="3601"/>
                        <a:ext cx="106" cy="35"/>
                        <a:chOff x="2818" y="3582"/>
                        <a:chExt cx="64" cy="26"/>
                      </a:xfrm>
                    </p:grpSpPr>
                    <p:sp>
                      <p:nvSpPr>
                        <p:cNvPr id="15422" name="Freeform 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26" y="3587"/>
                          <a:ext cx="24" cy="16"/>
                        </a:xfrm>
                        <a:custGeom>
                          <a:avLst/>
                          <a:gdLst>
                            <a:gd name="T0" fmla="*/ 6 w 24"/>
                            <a:gd name="T1" fmla="*/ 0 h 16"/>
                            <a:gd name="T2" fmla="*/ 0 w 24"/>
                            <a:gd name="T3" fmla="*/ 16 h 16"/>
                            <a:gd name="T4" fmla="*/ 17 w 24"/>
                            <a:gd name="T5" fmla="*/ 16 h 16"/>
                            <a:gd name="T6" fmla="*/ 24 w 24"/>
                            <a:gd name="T7" fmla="*/ 0 h 16"/>
                            <a:gd name="T8" fmla="*/ 6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3" name="Freeform 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 flipV="1">
                          <a:off x="2850" y="3587"/>
                          <a:ext cx="24" cy="16"/>
                        </a:xfrm>
                        <a:custGeom>
                          <a:avLst/>
                          <a:gdLst>
                            <a:gd name="T0" fmla="*/ 6 w 24"/>
                            <a:gd name="T1" fmla="*/ 0 h 16"/>
                            <a:gd name="T2" fmla="*/ 0 w 24"/>
                            <a:gd name="T3" fmla="*/ 16 h 16"/>
                            <a:gd name="T4" fmla="*/ 17 w 24"/>
                            <a:gd name="T5" fmla="*/ 16 h 16"/>
                            <a:gd name="T6" fmla="*/ 24 w 24"/>
                            <a:gd name="T7" fmla="*/ 0 h 16"/>
                            <a:gd name="T8" fmla="*/ 6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4" name="Freeform 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18" y="3582"/>
                          <a:ext cx="64" cy="26"/>
                        </a:xfrm>
                        <a:custGeom>
                          <a:avLst/>
                          <a:gdLst>
                            <a:gd name="T0" fmla="*/ 9 w 64"/>
                            <a:gd name="T1" fmla="*/ 0 h 26"/>
                            <a:gd name="T2" fmla="*/ 64 w 64"/>
                            <a:gd name="T3" fmla="*/ 0 h 26"/>
                            <a:gd name="T4" fmla="*/ 56 w 64"/>
                            <a:gd name="T5" fmla="*/ 26 h 26"/>
                            <a:gd name="T6" fmla="*/ 0 w 64"/>
                            <a:gd name="T7" fmla="*/ 26 h 26"/>
                            <a:gd name="T8" fmla="*/ 9 w 64"/>
                            <a:gd name="T9" fmla="*/ 0 h 2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4"/>
                            <a:gd name="T16" fmla="*/ 0 h 26"/>
                            <a:gd name="T17" fmla="*/ 64 w 64"/>
                            <a:gd name="T18" fmla="*/ 26 h 2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4" h="26">
                              <a:moveTo>
                                <a:pt x="9" y="0"/>
                              </a:moveTo>
                              <a:lnTo>
                                <a:pt x="64" y="0"/>
                              </a:lnTo>
                              <a:lnTo>
                                <a:pt x="56" y="26"/>
                              </a:lnTo>
                              <a:lnTo>
                                <a:pt x="0" y="26"/>
                              </a:lnTo>
                              <a:lnTo>
                                <a:pt x="9" y="0"/>
                              </a:lnTo>
                              <a:close/>
                            </a:path>
                          </a:pathLst>
                        </a:custGeom>
                        <a:noFill/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5410" name="Group 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862" y="3671"/>
                        <a:ext cx="108" cy="35"/>
                        <a:chOff x="2862" y="3671"/>
                        <a:chExt cx="108" cy="35"/>
                      </a:xfrm>
                    </p:grpSpPr>
                    <p:sp>
                      <p:nvSpPr>
                        <p:cNvPr id="15419" name="Freeform 2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75" y="3678"/>
                          <a:ext cx="39" cy="21"/>
                        </a:xfrm>
                        <a:custGeom>
                          <a:avLst/>
                          <a:gdLst>
                            <a:gd name="T0" fmla="*/ 180 w 24"/>
                            <a:gd name="T1" fmla="*/ 0 h 16"/>
                            <a:gd name="T2" fmla="*/ 0 w 24"/>
                            <a:gd name="T3" fmla="*/ 110 h 16"/>
                            <a:gd name="T4" fmla="*/ 510 w 24"/>
                            <a:gd name="T5" fmla="*/ 110 h 16"/>
                            <a:gd name="T6" fmla="*/ 713 w 24"/>
                            <a:gd name="T7" fmla="*/ 0 h 16"/>
                            <a:gd name="T8" fmla="*/ 180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0" name="Freeform 2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 flipV="1">
                          <a:off x="2914" y="3678"/>
                          <a:ext cx="39" cy="21"/>
                        </a:xfrm>
                        <a:custGeom>
                          <a:avLst/>
                          <a:gdLst>
                            <a:gd name="T0" fmla="*/ 180 w 24"/>
                            <a:gd name="T1" fmla="*/ 0 h 16"/>
                            <a:gd name="T2" fmla="*/ 0 w 24"/>
                            <a:gd name="T3" fmla="*/ 110 h 16"/>
                            <a:gd name="T4" fmla="*/ 510 w 24"/>
                            <a:gd name="T5" fmla="*/ 110 h 16"/>
                            <a:gd name="T6" fmla="*/ 713 w 24"/>
                            <a:gd name="T7" fmla="*/ 0 h 16"/>
                            <a:gd name="T8" fmla="*/ 180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1" name="Freeform 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62" y="3671"/>
                          <a:ext cx="108" cy="35"/>
                        </a:xfrm>
                        <a:custGeom>
                          <a:avLst/>
                          <a:gdLst>
                            <a:gd name="T0" fmla="*/ 15 w 108"/>
                            <a:gd name="T1" fmla="*/ 0 h 35"/>
                            <a:gd name="T2" fmla="*/ 108 w 108"/>
                            <a:gd name="T3" fmla="*/ 0 h 35"/>
                            <a:gd name="T4" fmla="*/ 91 w 108"/>
                            <a:gd name="T5" fmla="*/ 35 h 35"/>
                            <a:gd name="T6" fmla="*/ 0 w 108"/>
                            <a:gd name="T7" fmla="*/ 35 h 35"/>
                            <a:gd name="T8" fmla="*/ 15 w 108"/>
                            <a:gd name="T9" fmla="*/ 0 h 3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08"/>
                            <a:gd name="T16" fmla="*/ 0 h 35"/>
                            <a:gd name="T17" fmla="*/ 108 w 108"/>
                            <a:gd name="T18" fmla="*/ 35 h 3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08" h="35">
                              <a:moveTo>
                                <a:pt x="15" y="0"/>
                              </a:moveTo>
                              <a:lnTo>
                                <a:pt x="108" y="0"/>
                              </a:lnTo>
                              <a:lnTo>
                                <a:pt x="91" y="35"/>
                              </a:lnTo>
                              <a:lnTo>
                                <a:pt x="0" y="35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noFill/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5411" name="Group 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877" y="3636"/>
                        <a:ext cx="106" cy="35"/>
                        <a:chOff x="2818" y="3582"/>
                        <a:chExt cx="64" cy="26"/>
                      </a:xfrm>
                    </p:grpSpPr>
                    <p:sp>
                      <p:nvSpPr>
                        <p:cNvPr id="15416" name="Freeform 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26" y="3587"/>
                          <a:ext cx="24" cy="16"/>
                        </a:xfrm>
                        <a:custGeom>
                          <a:avLst/>
                          <a:gdLst>
                            <a:gd name="T0" fmla="*/ 6 w 24"/>
                            <a:gd name="T1" fmla="*/ 0 h 16"/>
                            <a:gd name="T2" fmla="*/ 0 w 24"/>
                            <a:gd name="T3" fmla="*/ 16 h 16"/>
                            <a:gd name="T4" fmla="*/ 17 w 24"/>
                            <a:gd name="T5" fmla="*/ 16 h 16"/>
                            <a:gd name="T6" fmla="*/ 24 w 24"/>
                            <a:gd name="T7" fmla="*/ 0 h 16"/>
                            <a:gd name="T8" fmla="*/ 6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7" name="Freeform 2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 flipV="1">
                          <a:off x="2850" y="3587"/>
                          <a:ext cx="24" cy="16"/>
                        </a:xfrm>
                        <a:custGeom>
                          <a:avLst/>
                          <a:gdLst>
                            <a:gd name="T0" fmla="*/ 6 w 24"/>
                            <a:gd name="T1" fmla="*/ 0 h 16"/>
                            <a:gd name="T2" fmla="*/ 0 w 24"/>
                            <a:gd name="T3" fmla="*/ 16 h 16"/>
                            <a:gd name="T4" fmla="*/ 17 w 24"/>
                            <a:gd name="T5" fmla="*/ 16 h 16"/>
                            <a:gd name="T6" fmla="*/ 24 w 24"/>
                            <a:gd name="T7" fmla="*/ 0 h 16"/>
                            <a:gd name="T8" fmla="*/ 6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8" name="Freeform 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18" y="3582"/>
                          <a:ext cx="64" cy="26"/>
                        </a:xfrm>
                        <a:custGeom>
                          <a:avLst/>
                          <a:gdLst>
                            <a:gd name="T0" fmla="*/ 9 w 64"/>
                            <a:gd name="T1" fmla="*/ 0 h 26"/>
                            <a:gd name="T2" fmla="*/ 64 w 64"/>
                            <a:gd name="T3" fmla="*/ 0 h 26"/>
                            <a:gd name="T4" fmla="*/ 56 w 64"/>
                            <a:gd name="T5" fmla="*/ 26 h 26"/>
                            <a:gd name="T6" fmla="*/ 0 w 64"/>
                            <a:gd name="T7" fmla="*/ 26 h 26"/>
                            <a:gd name="T8" fmla="*/ 9 w 64"/>
                            <a:gd name="T9" fmla="*/ 0 h 2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4"/>
                            <a:gd name="T16" fmla="*/ 0 h 26"/>
                            <a:gd name="T17" fmla="*/ 64 w 64"/>
                            <a:gd name="T18" fmla="*/ 26 h 2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4" h="26">
                              <a:moveTo>
                                <a:pt x="9" y="0"/>
                              </a:moveTo>
                              <a:lnTo>
                                <a:pt x="64" y="0"/>
                              </a:lnTo>
                              <a:lnTo>
                                <a:pt x="56" y="26"/>
                              </a:lnTo>
                              <a:lnTo>
                                <a:pt x="0" y="26"/>
                              </a:lnTo>
                              <a:lnTo>
                                <a:pt x="9" y="0"/>
                              </a:lnTo>
                              <a:close/>
                            </a:path>
                          </a:pathLst>
                        </a:custGeom>
                        <a:noFill/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5412" name="Group 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983" y="3601"/>
                        <a:ext cx="106" cy="35"/>
                        <a:chOff x="2818" y="3582"/>
                        <a:chExt cx="64" cy="26"/>
                      </a:xfrm>
                    </p:grpSpPr>
                    <p:sp>
                      <p:nvSpPr>
                        <p:cNvPr id="15413" name="Freeform 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26" y="3587"/>
                          <a:ext cx="24" cy="16"/>
                        </a:xfrm>
                        <a:custGeom>
                          <a:avLst/>
                          <a:gdLst>
                            <a:gd name="T0" fmla="*/ 6 w 24"/>
                            <a:gd name="T1" fmla="*/ 0 h 16"/>
                            <a:gd name="T2" fmla="*/ 0 w 24"/>
                            <a:gd name="T3" fmla="*/ 16 h 16"/>
                            <a:gd name="T4" fmla="*/ 17 w 24"/>
                            <a:gd name="T5" fmla="*/ 16 h 16"/>
                            <a:gd name="T6" fmla="*/ 24 w 24"/>
                            <a:gd name="T7" fmla="*/ 0 h 16"/>
                            <a:gd name="T8" fmla="*/ 6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4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 flipV="1">
                          <a:off x="2850" y="3587"/>
                          <a:ext cx="24" cy="16"/>
                        </a:xfrm>
                        <a:custGeom>
                          <a:avLst/>
                          <a:gdLst>
                            <a:gd name="T0" fmla="*/ 6 w 24"/>
                            <a:gd name="T1" fmla="*/ 0 h 16"/>
                            <a:gd name="T2" fmla="*/ 0 w 24"/>
                            <a:gd name="T3" fmla="*/ 16 h 16"/>
                            <a:gd name="T4" fmla="*/ 17 w 24"/>
                            <a:gd name="T5" fmla="*/ 16 h 16"/>
                            <a:gd name="T6" fmla="*/ 24 w 24"/>
                            <a:gd name="T7" fmla="*/ 0 h 16"/>
                            <a:gd name="T8" fmla="*/ 6 w 24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6"/>
                            <a:gd name="T17" fmla="*/ 24 w 24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6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7" y="16"/>
                              </a:lnTo>
                              <a:lnTo>
                                <a:pt x="24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fol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5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818" y="3582"/>
                          <a:ext cx="64" cy="26"/>
                        </a:xfrm>
                        <a:custGeom>
                          <a:avLst/>
                          <a:gdLst>
                            <a:gd name="T0" fmla="*/ 9 w 64"/>
                            <a:gd name="T1" fmla="*/ 0 h 26"/>
                            <a:gd name="T2" fmla="*/ 64 w 64"/>
                            <a:gd name="T3" fmla="*/ 0 h 26"/>
                            <a:gd name="T4" fmla="*/ 56 w 64"/>
                            <a:gd name="T5" fmla="*/ 26 h 26"/>
                            <a:gd name="T6" fmla="*/ 0 w 64"/>
                            <a:gd name="T7" fmla="*/ 26 h 26"/>
                            <a:gd name="T8" fmla="*/ 9 w 64"/>
                            <a:gd name="T9" fmla="*/ 0 h 2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4"/>
                            <a:gd name="T16" fmla="*/ 0 h 26"/>
                            <a:gd name="T17" fmla="*/ 64 w 64"/>
                            <a:gd name="T18" fmla="*/ 26 h 2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4" h="26">
                              <a:moveTo>
                                <a:pt x="9" y="0"/>
                              </a:moveTo>
                              <a:lnTo>
                                <a:pt x="64" y="0"/>
                              </a:lnTo>
                              <a:lnTo>
                                <a:pt x="56" y="26"/>
                              </a:lnTo>
                              <a:lnTo>
                                <a:pt x="0" y="26"/>
                              </a:lnTo>
                              <a:lnTo>
                                <a:pt x="9" y="0"/>
                              </a:lnTo>
                              <a:close/>
                            </a:path>
                          </a:pathLst>
                        </a:custGeom>
                        <a:noFill/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540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811" y="3299"/>
                    <a:ext cx="83" cy="40"/>
                    <a:chOff x="2811" y="3299"/>
                    <a:chExt cx="83" cy="40"/>
                  </a:xfrm>
                </p:grpSpPr>
                <p:sp>
                  <p:nvSpPr>
                    <p:cNvPr id="1540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811" y="3299"/>
                      <a:ext cx="75" cy="40"/>
                    </a:xfrm>
                    <a:custGeom>
                      <a:avLst/>
                      <a:gdLst>
                        <a:gd name="T0" fmla="*/ 15 w 75"/>
                        <a:gd name="T1" fmla="*/ 0 h 40"/>
                        <a:gd name="T2" fmla="*/ 0 w 75"/>
                        <a:gd name="T3" fmla="*/ 40 h 40"/>
                        <a:gd name="T4" fmla="*/ 75 w 75"/>
                        <a:gd name="T5" fmla="*/ 40 h 40"/>
                        <a:gd name="T6" fmla="*/ 0 60000 65536"/>
                        <a:gd name="T7" fmla="*/ 0 60000 65536"/>
                        <a:gd name="T8" fmla="*/ 0 60000 65536"/>
                        <a:gd name="T9" fmla="*/ 0 w 75"/>
                        <a:gd name="T10" fmla="*/ 0 h 40"/>
                        <a:gd name="T11" fmla="*/ 75 w 75"/>
                        <a:gd name="T12" fmla="*/ 40 h 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5" h="40">
                          <a:moveTo>
                            <a:pt x="15" y="0"/>
                          </a:moveTo>
                          <a:lnTo>
                            <a:pt x="0" y="40"/>
                          </a:lnTo>
                          <a:lnTo>
                            <a:pt x="75" y="40"/>
                          </a:ln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828" y="3308"/>
                      <a:ext cx="39" cy="24"/>
                    </a:xfrm>
                    <a:custGeom>
                      <a:avLst/>
                      <a:gdLst>
                        <a:gd name="T0" fmla="*/ 10 w 39"/>
                        <a:gd name="T1" fmla="*/ 0 h 24"/>
                        <a:gd name="T2" fmla="*/ 0 w 39"/>
                        <a:gd name="T3" fmla="*/ 24 h 24"/>
                        <a:gd name="T4" fmla="*/ 28 w 39"/>
                        <a:gd name="T5" fmla="*/ 24 h 24"/>
                        <a:gd name="T6" fmla="*/ 39 w 39"/>
                        <a:gd name="T7" fmla="*/ 0 h 24"/>
                        <a:gd name="T8" fmla="*/ 10 w 39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"/>
                        <a:gd name="T16" fmla="*/ 0 h 24"/>
                        <a:gd name="T17" fmla="*/ 39 w 3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" h="24">
                          <a:moveTo>
                            <a:pt x="10" y="0"/>
                          </a:moveTo>
                          <a:lnTo>
                            <a:pt x="0" y="24"/>
                          </a:lnTo>
                          <a:lnTo>
                            <a:pt x="28" y="24"/>
                          </a:lnTo>
                          <a:lnTo>
                            <a:pt x="39" y="0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B3B3B3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68" y="3308"/>
                      <a:ext cx="26" cy="24"/>
                    </a:xfrm>
                    <a:custGeom>
                      <a:avLst/>
                      <a:gdLst>
                        <a:gd name="T0" fmla="*/ 26 w 26"/>
                        <a:gd name="T1" fmla="*/ 0 h 24"/>
                        <a:gd name="T2" fmla="*/ 11 w 26"/>
                        <a:gd name="T3" fmla="*/ 0 h 24"/>
                        <a:gd name="T4" fmla="*/ 0 w 26"/>
                        <a:gd name="T5" fmla="*/ 24 h 24"/>
                        <a:gd name="T6" fmla="*/ 18 w 26"/>
                        <a:gd name="T7" fmla="*/ 24 h 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6"/>
                        <a:gd name="T13" fmla="*/ 0 h 24"/>
                        <a:gd name="T14" fmla="*/ 26 w 26"/>
                        <a:gd name="T15" fmla="*/ 24 h 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6" h="24">
                          <a:moveTo>
                            <a:pt x="26" y="0"/>
                          </a:moveTo>
                          <a:lnTo>
                            <a:pt x="11" y="0"/>
                          </a:lnTo>
                          <a:lnTo>
                            <a:pt x="0" y="24"/>
                          </a:lnTo>
                          <a:lnTo>
                            <a:pt x="18" y="24"/>
                          </a:lnTo>
                        </a:path>
                      </a:pathLst>
                    </a:custGeom>
                    <a:solidFill>
                      <a:srgbClr val="B3B3B3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5374" name="Rectangle 35"/>
                <p:cNvSpPr>
                  <a:spLocks noChangeArrowheads="1"/>
                </p:cNvSpPr>
                <p:nvPr/>
              </p:nvSpPr>
              <p:spPr bwMode="auto">
                <a:xfrm>
                  <a:off x="2252" y="2871"/>
                  <a:ext cx="51" cy="468"/>
                </a:xfrm>
                <a:prstGeom prst="rect">
                  <a:avLst/>
                </a:prstGeom>
                <a:solidFill>
                  <a:srgbClr val="C0C0C0">
                    <a:alpha val="50195"/>
                  </a:srgbClr>
                </a:solidFill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375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1497" y="725"/>
                  <a:ext cx="1215" cy="2203"/>
                  <a:chOff x="1677" y="605"/>
                  <a:chExt cx="1520" cy="2756"/>
                </a:xfrm>
              </p:grpSpPr>
              <p:grpSp>
                <p:nvGrpSpPr>
                  <p:cNvPr id="15377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61" y="2267"/>
                    <a:ext cx="1014" cy="1094"/>
                    <a:chOff x="2633" y="2323"/>
                    <a:chExt cx="507" cy="547"/>
                  </a:xfrm>
                </p:grpSpPr>
                <p:grpSp>
                  <p:nvGrpSpPr>
                    <p:cNvPr id="15392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33" y="2323"/>
                      <a:ext cx="507" cy="547"/>
                      <a:chOff x="2688" y="2928"/>
                      <a:chExt cx="384" cy="432"/>
                    </a:xfrm>
                  </p:grpSpPr>
                  <p:sp>
                    <p:nvSpPr>
                      <p:cNvPr id="40" name="AutoShap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88" y="2928"/>
                        <a:ext cx="384" cy="432"/>
                      </a:xfrm>
                      <a:prstGeom prst="can">
                        <a:avLst>
                          <a:gd name="adj" fmla="val 28125"/>
                        </a:avLst>
                      </a:prstGeom>
                      <a:gradFill rotWithShape="0">
                        <a:gsLst>
                          <a:gs pos="0">
                            <a:schemeClr val="bg2"/>
                          </a:gs>
                          <a:gs pos="50000">
                            <a:srgbClr val="EAEAEA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n w="63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" name="Oval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88" y="2928"/>
                        <a:ext cx="384" cy="108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56078"/>
                              <a:invGamma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63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5393" name="Group 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60" y="2330"/>
                      <a:ext cx="58" cy="118"/>
                      <a:chOff x="2860" y="2506"/>
                      <a:chExt cx="58" cy="118"/>
                    </a:xfrm>
                  </p:grpSpPr>
                  <p:sp>
                    <p:nvSpPr>
                      <p:cNvPr id="15394" name="Freeform 4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60" y="2508"/>
                        <a:ext cx="56" cy="106"/>
                      </a:xfrm>
                      <a:custGeom>
                        <a:avLst/>
                        <a:gdLst>
                          <a:gd name="T0" fmla="*/ 0 w 56"/>
                          <a:gd name="T1" fmla="*/ 0 h 190"/>
                          <a:gd name="T2" fmla="*/ 56 w 56"/>
                          <a:gd name="T3" fmla="*/ 0 h 190"/>
                          <a:gd name="T4" fmla="*/ 56 w 56"/>
                          <a:gd name="T5" fmla="*/ 3 h 190"/>
                          <a:gd name="T6" fmla="*/ 0 w 56"/>
                          <a:gd name="T7" fmla="*/ 3 h 190"/>
                          <a:gd name="T8" fmla="*/ 0 w 56"/>
                          <a:gd name="T9" fmla="*/ 0 h 1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0"/>
                          <a:gd name="T17" fmla="*/ 56 w 56"/>
                          <a:gd name="T18" fmla="*/ 190 h 1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0">
                            <a:moveTo>
                              <a:pt x="0" y="0"/>
                            </a:moveTo>
                            <a:lnTo>
                              <a:pt x="56" y="0"/>
                            </a:lnTo>
                            <a:lnTo>
                              <a:pt x="56" y="190"/>
                            </a:lnTo>
                            <a:lnTo>
                              <a:pt x="0" y="1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0C0">
                          <a:alpha val="50195"/>
                        </a:srgbClr>
                      </a:solidFill>
                      <a:ln w="3175">
                        <a:solidFill>
                          <a:srgbClr val="B2B2B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95" name="Freeform 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60" y="2506"/>
                        <a:ext cx="55" cy="1"/>
                      </a:xfrm>
                      <a:custGeom>
                        <a:avLst/>
                        <a:gdLst>
                          <a:gd name="T0" fmla="*/ 40 w 58"/>
                          <a:gd name="T1" fmla="*/ 0 h 1"/>
                          <a:gd name="T2" fmla="*/ 0 w 58"/>
                          <a:gd name="T3" fmla="*/ 0 h 1"/>
                          <a:gd name="T4" fmla="*/ 0 60000 65536"/>
                          <a:gd name="T5" fmla="*/ 0 60000 65536"/>
                          <a:gd name="T6" fmla="*/ 0 w 58"/>
                          <a:gd name="T7" fmla="*/ 0 h 1"/>
                          <a:gd name="T8" fmla="*/ 58 w 58"/>
                          <a:gd name="T9" fmla="*/ 1 h 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8" h="1">
                            <a:moveTo>
                              <a:pt x="5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96" name="Line 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861" y="2624"/>
                        <a:ext cx="54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97" name="Rectangl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60" y="2507"/>
                        <a:ext cx="57" cy="22"/>
                      </a:xfrm>
                      <a:prstGeom prst="rect">
                        <a:avLst/>
                      </a:prstGeom>
                      <a:solidFill>
                        <a:schemeClr val="bg2">
                          <a:alpha val="50195"/>
                        </a:schemeClr>
                      </a:solidFill>
                      <a:ln w="31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98" name="Rectangle 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60" y="2591"/>
                        <a:ext cx="57" cy="31"/>
                      </a:xfrm>
                      <a:prstGeom prst="rect">
                        <a:avLst/>
                      </a:prstGeom>
                      <a:solidFill>
                        <a:schemeClr val="bg2">
                          <a:alpha val="50195"/>
                        </a:schemeClr>
                      </a:solidFill>
                      <a:ln w="31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99" name="Rectangle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60" y="2529"/>
                        <a:ext cx="58" cy="63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0195"/>
                        </a:srgbClr>
                      </a:solidFill>
                      <a:ln w="31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378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77" y="605"/>
                    <a:ext cx="1520" cy="1897"/>
                    <a:chOff x="1677" y="605"/>
                    <a:chExt cx="1520" cy="1897"/>
                  </a:xfrm>
                </p:grpSpPr>
                <p:sp>
                  <p:nvSpPr>
                    <p:cNvPr id="15379" name="Rectangle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5" y="1880"/>
                      <a:ext cx="116" cy="622"/>
                    </a:xfrm>
                    <a:prstGeom prst="rect">
                      <a:avLst/>
                    </a:prstGeom>
                    <a:solidFill>
                      <a:srgbClr val="C0C0C0">
                        <a:alpha val="50195"/>
                      </a:srgbClr>
                    </a:solidFill>
                    <a:ln w="317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380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77" y="605"/>
                      <a:ext cx="1520" cy="1282"/>
                      <a:chOff x="1677" y="605"/>
                      <a:chExt cx="1520" cy="1282"/>
                    </a:xfrm>
                  </p:grpSpPr>
                  <p:grpSp>
                    <p:nvGrpSpPr>
                      <p:cNvPr id="15381" name="Group 5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77" y="1355"/>
                        <a:ext cx="1520" cy="532"/>
                        <a:chOff x="2505" y="1565"/>
                        <a:chExt cx="760" cy="266"/>
                      </a:xfrm>
                    </p:grpSpPr>
                    <p:grpSp>
                      <p:nvGrpSpPr>
                        <p:cNvPr id="15384" name="Group 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505" y="1565"/>
                          <a:ext cx="760" cy="266"/>
                          <a:chOff x="2505" y="1565"/>
                          <a:chExt cx="760" cy="266"/>
                        </a:xfrm>
                      </p:grpSpPr>
                      <p:sp>
                        <p:nvSpPr>
                          <p:cNvPr id="15390" name="Freeform 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05" y="1565"/>
                            <a:ext cx="760" cy="211"/>
                          </a:xfrm>
                          <a:custGeom>
                            <a:avLst/>
                            <a:gdLst>
                              <a:gd name="T0" fmla="*/ 2 w 1497"/>
                              <a:gd name="T1" fmla="*/ 0 h 417"/>
                              <a:gd name="T2" fmla="*/ 0 w 1497"/>
                              <a:gd name="T3" fmla="*/ 4 h 417"/>
                              <a:gd name="T4" fmla="*/ 13 w 1497"/>
                              <a:gd name="T5" fmla="*/ 4 h 417"/>
                              <a:gd name="T6" fmla="*/ 12 w 1497"/>
                              <a:gd name="T7" fmla="*/ 0 h 417"/>
                              <a:gd name="T8" fmla="*/ 2 w 1497"/>
                              <a:gd name="T9" fmla="*/ 0 h 41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497"/>
                              <a:gd name="T16" fmla="*/ 0 h 417"/>
                              <a:gd name="T17" fmla="*/ 1497 w 1497"/>
                              <a:gd name="T18" fmla="*/ 417 h 41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497" h="417">
                                <a:moveTo>
                                  <a:pt x="164" y="0"/>
                                </a:moveTo>
                                <a:lnTo>
                                  <a:pt x="0" y="417"/>
                                </a:lnTo>
                                <a:lnTo>
                                  <a:pt x="1497" y="417"/>
                                </a:lnTo>
                                <a:lnTo>
                                  <a:pt x="1335" y="0"/>
                                </a:lnTo>
                                <a:lnTo>
                                  <a:pt x="164" y="0"/>
                                </a:lnTo>
                                <a:close/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bg2"/>
                              </a:gs>
                              <a:gs pos="100000">
                                <a:srgbClr val="EAEAEA"/>
                              </a:gs>
                            </a:gsLst>
                            <a:lin ang="5400000" scaled="1"/>
                          </a:gradFill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391" name="Rectangle 5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05" y="1776"/>
                            <a:ext cx="760" cy="55"/>
                          </a:xfrm>
                          <a:prstGeom prst="rect">
                            <a:avLst/>
                          </a:prstGeom>
                          <a:gradFill rotWithShape="0">
                            <a:gsLst>
                              <a:gs pos="0">
                                <a:srgbClr val="EAEAEA"/>
                              </a:gs>
                              <a:gs pos="100000">
                                <a:srgbClr val="777777"/>
                              </a:gs>
                            </a:gsLst>
                            <a:lin ang="5400000" scaled="1"/>
                          </a:gradFill>
                          <a:ln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385" name="Group 5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592" y="1588"/>
                          <a:ext cx="586" cy="158"/>
                          <a:chOff x="2592" y="1588"/>
                          <a:chExt cx="586" cy="158"/>
                        </a:xfrm>
                      </p:grpSpPr>
                      <p:sp>
                        <p:nvSpPr>
                          <p:cNvPr id="15386" name="Freeform 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92" y="1588"/>
                            <a:ext cx="586" cy="158"/>
                          </a:xfrm>
                          <a:custGeom>
                            <a:avLst/>
                            <a:gdLst>
                              <a:gd name="T0" fmla="*/ 2 w 1008"/>
                              <a:gd name="T1" fmla="*/ 0 h 252"/>
                              <a:gd name="T2" fmla="*/ 0 w 1008"/>
                              <a:gd name="T3" fmla="*/ 9 h 252"/>
                              <a:gd name="T4" fmla="*/ 23 w 1008"/>
                              <a:gd name="T5" fmla="*/ 9 h 252"/>
                              <a:gd name="T6" fmla="*/ 20 w 1008"/>
                              <a:gd name="T7" fmla="*/ 0 h 252"/>
                              <a:gd name="T8" fmla="*/ 2 w 1008"/>
                              <a:gd name="T9" fmla="*/ 0 h 25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08"/>
                              <a:gd name="T16" fmla="*/ 0 h 252"/>
                              <a:gd name="T17" fmla="*/ 1008 w 1008"/>
                              <a:gd name="T18" fmla="*/ 252 h 25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08" h="252">
                                <a:moveTo>
                                  <a:pt x="102" y="0"/>
                                </a:moveTo>
                                <a:lnTo>
                                  <a:pt x="0" y="252"/>
                                </a:lnTo>
                                <a:lnTo>
                                  <a:pt x="1008" y="252"/>
                                </a:lnTo>
                                <a:lnTo>
                                  <a:pt x="906" y="0"/>
                                </a:lnTo>
                                <a:lnTo>
                                  <a:pt x="10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77777"/>
                          </a:solidFill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5387" name="Group 5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673" y="1618"/>
                            <a:ext cx="423" cy="86"/>
                            <a:chOff x="2520" y="1602"/>
                            <a:chExt cx="833" cy="171"/>
                          </a:xfrm>
                        </p:grpSpPr>
                        <p:sp>
                          <p:nvSpPr>
                            <p:cNvPr id="15388" name="Freeform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2520" y="1604"/>
                              <a:ext cx="344" cy="169"/>
                            </a:xfrm>
                            <a:custGeom>
                              <a:avLst/>
                              <a:gdLst>
                                <a:gd name="T0" fmla="*/ 0 w 412"/>
                                <a:gd name="T1" fmla="*/ 58 h 202"/>
                                <a:gd name="T2" fmla="*/ 19 w 412"/>
                                <a:gd name="T3" fmla="*/ 0 h 202"/>
                                <a:gd name="T4" fmla="*/ 116 w 412"/>
                                <a:gd name="T5" fmla="*/ 0 h 202"/>
                                <a:gd name="T6" fmla="*/ 116 w 412"/>
                                <a:gd name="T7" fmla="*/ 58 h 202"/>
                                <a:gd name="T8" fmla="*/ 0 w 412"/>
                                <a:gd name="T9" fmla="*/ 58 h 20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12"/>
                                <a:gd name="T16" fmla="*/ 0 h 202"/>
                                <a:gd name="T17" fmla="*/ 412 w 412"/>
                                <a:gd name="T18" fmla="*/ 202 h 20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12" h="202">
                                  <a:moveTo>
                                    <a:pt x="0" y="202"/>
                                  </a:moveTo>
                                  <a:lnTo>
                                    <a:pt x="70" y="0"/>
                                  </a:lnTo>
                                  <a:lnTo>
                                    <a:pt x="412" y="0"/>
                                  </a:lnTo>
                                  <a:lnTo>
                                    <a:pt x="412" y="202"/>
                                  </a:lnTo>
                                  <a:lnTo>
                                    <a:pt x="0" y="202"/>
                                  </a:lnTo>
                                  <a:close/>
                                </a:path>
                              </a:pathLst>
                            </a:custGeom>
                            <a:gradFill rotWithShape="0">
                              <a:gsLst>
                                <a:gs pos="0">
                                  <a:srgbClr val="777777"/>
                                </a:gs>
                                <a:gs pos="100000">
                                  <a:srgbClr val="C0C0C0"/>
                                </a:gs>
                              </a:gsLst>
                              <a:lin ang="0" scaled="1"/>
                            </a:gradFill>
                            <a:ln w="31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389" name="Freeform 5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3010" y="1602"/>
                              <a:ext cx="343" cy="169"/>
                            </a:xfrm>
                            <a:custGeom>
                              <a:avLst/>
                              <a:gdLst>
                                <a:gd name="T0" fmla="*/ 0 w 412"/>
                                <a:gd name="T1" fmla="*/ 58 h 202"/>
                                <a:gd name="T2" fmla="*/ 18 w 412"/>
                                <a:gd name="T3" fmla="*/ 0 h 202"/>
                                <a:gd name="T4" fmla="*/ 114 w 412"/>
                                <a:gd name="T5" fmla="*/ 0 h 202"/>
                                <a:gd name="T6" fmla="*/ 114 w 412"/>
                                <a:gd name="T7" fmla="*/ 58 h 202"/>
                                <a:gd name="T8" fmla="*/ 0 w 412"/>
                                <a:gd name="T9" fmla="*/ 58 h 20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12"/>
                                <a:gd name="T16" fmla="*/ 0 h 202"/>
                                <a:gd name="T17" fmla="*/ 412 w 412"/>
                                <a:gd name="T18" fmla="*/ 202 h 20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12" h="202">
                                  <a:moveTo>
                                    <a:pt x="0" y="202"/>
                                  </a:moveTo>
                                  <a:lnTo>
                                    <a:pt x="70" y="0"/>
                                  </a:lnTo>
                                  <a:lnTo>
                                    <a:pt x="412" y="0"/>
                                  </a:lnTo>
                                  <a:lnTo>
                                    <a:pt x="412" y="202"/>
                                  </a:lnTo>
                                  <a:lnTo>
                                    <a:pt x="0" y="202"/>
                                  </a:lnTo>
                                  <a:close/>
                                </a:path>
                              </a:pathLst>
                            </a:custGeom>
                            <a:gradFill rotWithShape="0">
                              <a:gsLst>
                                <a:gs pos="0">
                                  <a:srgbClr val="C0C0C0"/>
                                </a:gs>
                                <a:gs pos="100000">
                                  <a:srgbClr val="777777"/>
                                </a:gs>
                              </a:gsLst>
                              <a:lin ang="0" scaled="1"/>
                            </a:gradFill>
                            <a:ln w="31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5382" name="Freeform 6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599" y="605"/>
                        <a:ext cx="116" cy="332"/>
                      </a:xfrm>
                      <a:custGeom>
                        <a:avLst/>
                        <a:gdLst>
                          <a:gd name="T0" fmla="*/ 512 w 58"/>
                          <a:gd name="T1" fmla="*/ 0 h 166"/>
                          <a:gd name="T2" fmla="*/ 6912 w 58"/>
                          <a:gd name="T3" fmla="*/ 0 h 166"/>
                          <a:gd name="T4" fmla="*/ 7424 w 58"/>
                          <a:gd name="T5" fmla="*/ 21248 h 166"/>
                          <a:gd name="T6" fmla="*/ 0 w 58"/>
                          <a:gd name="T7" fmla="*/ 21248 h 166"/>
                          <a:gd name="T8" fmla="*/ 512 w 58"/>
                          <a:gd name="T9" fmla="*/ 0 h 1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"/>
                          <a:gd name="T16" fmla="*/ 0 h 166"/>
                          <a:gd name="T17" fmla="*/ 58 w 58"/>
                          <a:gd name="T18" fmla="*/ 166 h 1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" h="166">
                            <a:moveTo>
                              <a:pt x="4" y="0"/>
                            </a:moveTo>
                            <a:lnTo>
                              <a:pt x="54" y="0"/>
                            </a:lnTo>
                            <a:lnTo>
                              <a:pt x="58" y="166"/>
                            </a:lnTo>
                            <a:lnTo>
                              <a:pt x="0" y="166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rgbClr val="C0C0C0">
                          <a:alpha val="50195"/>
                        </a:srgbClr>
                      </a:solidFill>
                      <a:ln w="3175">
                        <a:solidFill>
                          <a:srgbClr val="B2B2B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83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99" y="937"/>
                        <a:ext cx="116" cy="816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0195"/>
                        </a:srgbClr>
                      </a:solidFill>
                      <a:ln w="317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5376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6" y="879"/>
                  <a:ext cx="249" cy="344"/>
                </a:xfrm>
                <a:prstGeom prst="downArrow">
                  <a:avLst>
                    <a:gd name="adj1" fmla="val 50000"/>
                    <a:gd name="adj2" fmla="val 3453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67" name="Group 63"/>
              <p:cNvGrpSpPr>
                <a:grpSpLocks/>
              </p:cNvGrpSpPr>
              <p:nvPr/>
            </p:nvGrpSpPr>
            <p:grpSpPr bwMode="auto">
              <a:xfrm>
                <a:off x="2156" y="710"/>
                <a:ext cx="1905" cy="3234"/>
                <a:chOff x="2156" y="710"/>
                <a:chExt cx="1905" cy="3234"/>
              </a:xfrm>
            </p:grpSpPr>
            <p:sp>
              <p:nvSpPr>
                <p:cNvPr id="15368" name="Rectangle 64"/>
                <p:cNvSpPr>
                  <a:spLocks noChangeArrowheads="1"/>
                </p:cNvSpPr>
                <p:nvPr/>
              </p:nvSpPr>
              <p:spPr bwMode="auto">
                <a:xfrm>
                  <a:off x="2385" y="710"/>
                  <a:ext cx="1039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ru-RU" sz="1600">
                      <a:latin typeface="Times New Roman" pitchFamily="18" charset="0"/>
                      <a:cs typeface="Arial" charset="0"/>
                    </a:rPr>
                    <a:t>Луч электронов</a:t>
                  </a:r>
                  <a:endParaRPr lang="en-US" sz="16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536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975" y="3199"/>
                  <a:ext cx="937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1600">
                      <a:latin typeface="Times New Roman" pitchFamily="18" charset="0"/>
                      <a:cs typeface="Arial" charset="0"/>
                    </a:rPr>
                    <a:t>Система сканирования подложки</a:t>
                  </a:r>
                  <a:endParaRPr lang="en-US" sz="16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537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737" y="2321"/>
                  <a:ext cx="1324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ru-RU" sz="1600">
                      <a:latin typeface="Times New Roman" pitchFamily="18" charset="0"/>
                      <a:cs typeface="Arial" charset="0"/>
                    </a:rPr>
                    <a:t>Система Электростатической линзы </a:t>
                  </a:r>
                  <a:endParaRPr lang="en-US" sz="1600">
                    <a:latin typeface="Times New Roman" pitchFamily="18" charset="0"/>
                    <a:cs typeface="Arial" charset="0"/>
                  </a:endParaRPr>
                </a:p>
                <a:p>
                  <a:pPr eaLnBrk="0" hangingPunct="0"/>
                  <a:r>
                    <a:rPr lang="en-US" sz="1600">
                      <a:latin typeface="Times New Roman" pitchFamily="18" charset="0"/>
                      <a:cs typeface="Arial" charset="0"/>
                    </a:rPr>
                    <a:t>(4:1 </a:t>
                  </a:r>
                  <a:r>
                    <a:rPr lang="ru-RU" sz="1600">
                      <a:latin typeface="Arial Narrow" pitchFamily="34" charset="0"/>
                      <a:cs typeface="Arial" charset="0"/>
                    </a:rPr>
                    <a:t>уменьшение</a:t>
                  </a:r>
                  <a:r>
                    <a:rPr lang="en-US" sz="1600">
                      <a:latin typeface="Times New Roman" pitchFamily="18" charset="0"/>
                      <a:cs typeface="Arial" charset="0"/>
                    </a:rPr>
                    <a:t>)</a:t>
                  </a:r>
                </a:p>
              </p:txBody>
            </p:sp>
            <p:sp>
              <p:nvSpPr>
                <p:cNvPr id="1537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35" y="1351"/>
                  <a:ext cx="937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1600">
                      <a:latin typeface="Times New Roman" pitchFamily="18" charset="0"/>
                      <a:cs typeface="Arial" charset="0"/>
                    </a:rPr>
                    <a:t>Система сканирования маски</a:t>
                  </a:r>
                  <a:endParaRPr lang="en-US" sz="16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5372" name="Rectangle 68"/>
                <p:cNvSpPr>
                  <a:spLocks noChangeArrowheads="1"/>
                </p:cNvSpPr>
                <p:nvPr/>
              </p:nvSpPr>
              <p:spPr bwMode="auto">
                <a:xfrm>
                  <a:off x="2156" y="3734"/>
                  <a:ext cx="1213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ru-RU" sz="1600">
                      <a:latin typeface="Times New Roman" pitchFamily="18" charset="0"/>
                      <a:cs typeface="Arial" charset="0"/>
                    </a:rPr>
                    <a:t>Вакуумная камера</a:t>
                  </a:r>
                  <a:endParaRPr lang="en-US" sz="1600"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366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600" kern="0" dirty="0" err="1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Импринт</a:t>
            </a:r>
            <a:r>
              <a:rPr lang="ru-RU" sz="3600" kern="0" dirty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- литография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 descr="step-n-repeat-image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47244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5-steps-of-SFIL-for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632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551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Оформление по умолчанию</vt:lpstr>
      <vt:lpstr>Autosketch Drawing</vt:lpstr>
      <vt:lpstr>Документ Microsoft Office Visio</vt:lpstr>
      <vt:lpstr>Лекция №21 Тема 21. Перспективные методы субмикронной и нанолитографии</vt:lpstr>
      <vt:lpstr>Слайд 2</vt:lpstr>
      <vt:lpstr>EUVL (Extreme ultraviolet lithography) Фотолитография в глубоком ультрафиолете</vt:lpstr>
      <vt:lpstr>Слайд 4</vt:lpstr>
      <vt:lpstr>Слайд 5</vt:lpstr>
      <vt:lpstr>Слайд 6</vt:lpstr>
      <vt:lpstr>Слайд 7</vt:lpstr>
      <vt:lpstr>Слайд 8</vt:lpstr>
      <vt:lpstr>Слайд 9</vt:lpstr>
      <vt:lpstr>Наноперьевая литография </vt:lpstr>
      <vt:lpstr>Слайд 11</vt:lpstr>
      <vt:lpstr>Слайд 12</vt:lpstr>
      <vt:lpstr>Этапы процесса LIGA</vt:lpstr>
      <vt:lpstr>Слайд 14</vt:lpstr>
      <vt:lpstr>Слайд 15</vt:lpstr>
      <vt:lpstr>Наноимпринтинг</vt:lpstr>
      <vt:lpstr>Слайд 17</vt:lpstr>
      <vt:lpstr>Слайд 18</vt:lpstr>
      <vt:lpstr>Слайд 19</vt:lpstr>
    </vt:vector>
  </TitlesOfParts>
  <Company>NIL42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1-204-utk</dc:creator>
  <cp:lastModifiedBy>Admin</cp:lastModifiedBy>
  <cp:revision>80</cp:revision>
  <dcterms:created xsi:type="dcterms:W3CDTF">2011-07-28T12:34:04Z</dcterms:created>
  <dcterms:modified xsi:type="dcterms:W3CDTF">2023-09-22T10:17:12Z</dcterms:modified>
</cp:coreProperties>
</file>