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75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94CC-1F31-4889-AFFC-41DC2F79CCB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1CAB-54AF-43B8-A53B-3A357EEE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11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94CC-1F31-4889-AFFC-41DC2F79CCB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1CAB-54AF-43B8-A53B-3A357EEE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94CC-1F31-4889-AFFC-41DC2F79CCB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1CAB-54AF-43B8-A53B-3A357EEE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30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0054D-ED96-4724-83DA-9026968FB7A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62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61262-AB78-4E16-9C07-A88F2E686BB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24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238E3-B8C9-46B2-84A9-5102099E705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04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E3009-7426-47E0-85C3-3F462478EF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78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8607-9D94-431C-8CA5-DE5AB7B9CD5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41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F90CE-9182-498D-805D-E2EE53DA415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07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3D543-A8FA-458E-B0B9-87C3A177EFE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65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B4670-20D7-4EE9-B48B-97B8C11BBF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3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94CC-1F31-4889-AFFC-41DC2F79CCB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1CAB-54AF-43B8-A53B-3A357EEE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27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E53D-84B1-49A5-AFF5-00DA192AD48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73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6D4D-CB2E-4583-ABB9-12E5057D20B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97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6697D-F0AA-46DC-92B4-64084605624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97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D88E8-1ECF-4229-A28C-6D5005A160B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32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15F82-BF17-46AC-938B-33E03F3AF8E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51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30D66E-8F8E-4786-9029-823DF7DC6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794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23CC8-E712-438B-8522-B24439B6A9B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95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0054D-ED96-4724-83DA-9026968FB7A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28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61262-AB78-4E16-9C07-A88F2E686BB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98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238E3-B8C9-46B2-84A9-5102099E705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4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94CC-1F31-4889-AFFC-41DC2F79CCB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1CAB-54AF-43B8-A53B-3A357EEE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23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E3009-7426-47E0-85C3-3F462478EF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90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8607-9D94-431C-8CA5-DE5AB7B9CD5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23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F90CE-9182-498D-805D-E2EE53DA415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45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3D543-A8FA-458E-B0B9-87C3A177EFE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36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B4670-20D7-4EE9-B48B-97B8C11BBF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38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E53D-84B1-49A5-AFF5-00DA192AD48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07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6D4D-CB2E-4583-ABB9-12E5057D20B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77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6697D-F0AA-46DC-92B4-64084605624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9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D88E8-1ECF-4229-A28C-6D5005A160B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58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15F82-BF17-46AC-938B-33E03F3AF8E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0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94CC-1F31-4889-AFFC-41DC2F79CCB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1CAB-54AF-43B8-A53B-3A357EEE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6476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30D66E-8F8E-4786-9029-823DF7DC6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781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23CC8-E712-438B-8522-B24439B6A9B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5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94CC-1F31-4889-AFFC-41DC2F79CCB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1CAB-54AF-43B8-A53B-3A357EEE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8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94CC-1F31-4889-AFFC-41DC2F79CCB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1CAB-54AF-43B8-A53B-3A357EEE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6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94CC-1F31-4889-AFFC-41DC2F79CCB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1CAB-54AF-43B8-A53B-3A357EEE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2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94CC-1F31-4889-AFFC-41DC2F79CCB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1CAB-54AF-43B8-A53B-3A357EEE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26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94CC-1F31-4889-AFFC-41DC2F79CCB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1CAB-54AF-43B8-A53B-3A357EEE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56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094CC-1F31-4889-AFFC-41DC2F79CCB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51CAB-54AF-43B8-A53B-3A357EEE6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24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4749A4-FFB3-4AD5-A1E6-92B3424C294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7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4749A4-FFB3-4AD5-A1E6-92B3424C294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6. Спонтанное </a:t>
            </a:r>
            <a:r>
              <a:rPr lang="ru-RU" dirty="0"/>
              <a:t>испускание в фотонных кристаллах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85293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Влияние фотонной запрещенной зоны на спонтанное испускание лантаноидов в фотонных кристаллах. Сужение полосы люминесценции, усиление люминесценции, замедление времени жизни в фотонных кристаллах. </a:t>
            </a:r>
          </a:p>
        </p:txBody>
      </p:sp>
    </p:spTree>
    <p:extLst>
      <p:ext uri="{BB962C8B-B14F-4D97-AF65-F5344CB8AC3E}">
        <p14:creationId xmlns:p14="http://schemas.microsoft.com/office/powerpoint/2010/main" val="2771213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mtClean="0"/>
              <a:t>Эрбий в планарном микрорезонаторе </a:t>
            </a:r>
            <a:r>
              <a:rPr lang="en-US" altLang="ru-RU" smtClean="0"/>
              <a:t>Si/SiO2</a:t>
            </a:r>
            <a:endParaRPr lang="ru-RU" altLang="ru-RU" smtClean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33600"/>
            <a:ext cx="91440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656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2"/>
          <p:cNvSpPr txBox="1">
            <a:spLocks noChangeArrowheads="1"/>
          </p:cNvSpPr>
          <p:nvPr/>
        </p:nvSpPr>
        <p:spPr bwMode="auto">
          <a:xfrm>
            <a:off x="1073150" y="4611688"/>
            <a:ext cx="7416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00"/>
              <a:t>Пунктир – </a:t>
            </a:r>
            <a:r>
              <a:rPr lang="en-US" altLang="ru-RU" sz="1800"/>
              <a:t>“</a:t>
            </a:r>
            <a:r>
              <a:rPr lang="ru-RU" altLang="ru-RU" sz="1800"/>
              <a:t>натуральный</a:t>
            </a:r>
            <a:r>
              <a:rPr lang="en-US" altLang="ru-RU" sz="1800"/>
              <a:t>”</a:t>
            </a:r>
            <a:r>
              <a:rPr lang="ru-RU" altLang="ru-RU" sz="1800"/>
              <a:t> спектр люминесценции эрбия в области микрорезонатора</a:t>
            </a:r>
            <a:r>
              <a:rPr lang="en-US" altLang="ru-RU" sz="1800"/>
              <a:t> </a:t>
            </a:r>
            <a:r>
              <a:rPr lang="ru-RU" altLang="ru-RU" sz="1800"/>
              <a:t>БЕЗ верхнего брегговского зеркала</a:t>
            </a:r>
            <a:r>
              <a:rPr lang="en-US" altLang="ru-RU" sz="1800"/>
              <a:t>, </a:t>
            </a:r>
            <a:r>
              <a:rPr lang="ru-RU" altLang="ru-RU" sz="1800"/>
              <a:t>увеличенный для наглядности в 10 раз.</a:t>
            </a:r>
          </a:p>
          <a:p>
            <a:r>
              <a:rPr lang="ru-RU" altLang="ru-RU" sz="1800"/>
              <a:t>С брегговским зеркалом – слабая полоса, измеренная под углом 27 градусов</a:t>
            </a:r>
            <a:r>
              <a:rPr lang="en-US" altLang="ru-RU" sz="1800"/>
              <a:t>; </a:t>
            </a:r>
            <a:endParaRPr lang="ru-RU" altLang="ru-RU" sz="1800"/>
          </a:p>
          <a:p>
            <a:r>
              <a:rPr lang="ru-RU" altLang="ru-RU" sz="1800"/>
              <a:t>С брегговским зеркалом – наиболее интенсивная полоса, измеренная под углом ноль градусов (перпендикулярно плоскости резонатора.</a:t>
            </a: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20713"/>
            <a:ext cx="4535487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536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ъект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2800" smtClean="0"/>
              <a:t>Методика приготовления образца</a:t>
            </a:r>
            <a:r>
              <a:rPr lang="en-US" altLang="ru-RU" sz="2800" smtClean="0"/>
              <a:t>:</a:t>
            </a:r>
            <a:endParaRPr lang="ru-RU" altLang="ru-RU" sz="2800" smtClean="0"/>
          </a:p>
          <a:p>
            <a:r>
              <a:rPr lang="ru-RU" altLang="ru-RU" sz="2800" smtClean="0"/>
              <a:t>Пленки </a:t>
            </a:r>
            <a:r>
              <a:rPr lang="en-US" altLang="ru-RU" sz="2800" smtClean="0"/>
              <a:t>Si </a:t>
            </a:r>
            <a:r>
              <a:rPr lang="ru-RU" altLang="ru-RU" sz="2800" smtClean="0"/>
              <a:t>и </a:t>
            </a:r>
            <a:r>
              <a:rPr lang="en-US" altLang="ru-RU" sz="2800" smtClean="0"/>
              <a:t>SiO2 </a:t>
            </a:r>
            <a:r>
              <a:rPr lang="ru-RU" altLang="ru-RU" sz="2800" smtClean="0"/>
              <a:t>наносились методом электронно-лучевого испарения.</a:t>
            </a:r>
            <a:endParaRPr lang="en-US" altLang="ru-RU" sz="2800" smtClean="0"/>
          </a:p>
          <a:p>
            <a:r>
              <a:rPr lang="ru-RU" altLang="ru-RU" sz="2800" smtClean="0"/>
              <a:t>Микрорезонатор представлял собой имплантированную эрбием пленку </a:t>
            </a:r>
            <a:r>
              <a:rPr lang="en-US" altLang="ru-RU" sz="2800" smtClean="0"/>
              <a:t>SiO2 (</a:t>
            </a:r>
            <a:r>
              <a:rPr lang="ru-RU" altLang="ru-RU" sz="2800" smtClean="0"/>
              <a:t>полуволновой слой толщиной 540 нм для длины волны 1535 нм – проверить самостоятельно).</a:t>
            </a:r>
          </a:p>
          <a:p>
            <a:r>
              <a:rPr lang="ru-RU" altLang="ru-RU" sz="2800" smtClean="0"/>
              <a:t>Ниже лежат 4 пары полуволновых слоев, каждая пара состоит из одного полуволнового слоя </a:t>
            </a:r>
            <a:r>
              <a:rPr lang="en-US" altLang="ru-RU" sz="2800" smtClean="0"/>
              <a:t>Si</a:t>
            </a:r>
            <a:r>
              <a:rPr lang="ru-RU" altLang="ru-RU" sz="2800" smtClean="0"/>
              <a:t> толщиной 115 нм и одного полуволнового слоя </a:t>
            </a:r>
            <a:r>
              <a:rPr lang="en-US" altLang="ru-RU" sz="2800" smtClean="0"/>
              <a:t>SiO2 </a:t>
            </a:r>
            <a:r>
              <a:rPr lang="ru-RU" altLang="ru-RU" sz="2800" smtClean="0"/>
              <a:t>толщиной 270 нм.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981075"/>
            <a:ext cx="914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69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ъект 2"/>
          <p:cNvSpPr>
            <a:spLocks noGrp="1"/>
          </p:cNvSpPr>
          <p:nvPr>
            <p:ph idx="1"/>
          </p:nvPr>
        </p:nvSpPr>
        <p:spPr>
          <a:xfrm>
            <a:off x="395288" y="260350"/>
            <a:ext cx="8229600" cy="1397000"/>
          </a:xfrm>
        </p:spPr>
        <p:txBody>
          <a:bodyPr/>
          <a:lstStyle/>
          <a:p>
            <a:r>
              <a:rPr lang="ru-RU" altLang="ru-RU" smtClean="0"/>
              <a:t>После нанесения полуволнового слоя проводилась ионная имплантация.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00213"/>
            <a:ext cx="46878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395288" y="4724400"/>
            <a:ext cx="82296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kern="0" dirty="0" smtClean="0"/>
              <a:t>После ионной имплантации и отжига     (900 градусов, 30 мин в вакууме) наносилось верхнее </a:t>
            </a:r>
            <a:r>
              <a:rPr lang="ru-RU" kern="0" dirty="0" err="1" smtClean="0"/>
              <a:t>брегговское</a:t>
            </a:r>
            <a:r>
              <a:rPr lang="ru-RU" kern="0" dirty="0" smtClean="0"/>
              <a:t> зеркало.</a:t>
            </a:r>
            <a:endParaRPr lang="ru-RU" kern="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95288" y="2193925"/>
            <a:ext cx="82296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kern="0" dirty="0" smtClean="0"/>
              <a:t>Режим имплантации выбирался таким образом, чтобы концентрация эрбия не превышала 0.2 </a:t>
            </a:r>
            <a:r>
              <a:rPr lang="ru-RU" kern="0" dirty="0" err="1" smtClean="0"/>
              <a:t>ат</a:t>
            </a:r>
            <a:r>
              <a:rPr lang="ru-RU" kern="0" dirty="0" smtClean="0"/>
              <a:t>. %, что позволяет избежать концентрационное тушение люминесценции. 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2077508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55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Люминесценция возбуждалась титан-сапфировым лазером с длиной волны 980 нм под углом 30 градусов к нормали (оси резонатора)</a:t>
            </a:r>
          </a:p>
        </p:txBody>
      </p:sp>
    </p:spTree>
    <p:extLst>
      <p:ext uri="{BB962C8B-B14F-4D97-AF65-F5344CB8AC3E}">
        <p14:creationId xmlns:p14="http://schemas.microsoft.com/office/powerpoint/2010/main" val="294091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ъект 2"/>
          <p:cNvSpPr>
            <a:spLocks noGrp="1"/>
          </p:cNvSpPr>
          <p:nvPr>
            <p:ph idx="1"/>
          </p:nvPr>
        </p:nvSpPr>
        <p:spPr>
          <a:xfrm>
            <a:off x="420688" y="4724400"/>
            <a:ext cx="8229600" cy="1330325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sz="2400" smtClean="0"/>
              <a:t>В максимуме полосы люминесценции интенсивность в случае возбуждения в структуре зеркало</a:t>
            </a:r>
            <a:r>
              <a:rPr lang="en-US" altLang="ru-RU" sz="2400" smtClean="0"/>
              <a:t>/</a:t>
            </a:r>
            <a:r>
              <a:rPr lang="ru-RU" altLang="ru-RU" sz="2400" smtClean="0"/>
              <a:t>микрорезонатор </a:t>
            </a:r>
            <a:r>
              <a:rPr lang="en-US" altLang="ru-RU" sz="2400" smtClean="0"/>
              <a:t>SiO2/</a:t>
            </a:r>
            <a:r>
              <a:rPr lang="ru-RU" altLang="ru-RU" sz="2400" smtClean="0"/>
              <a:t>зеркало больше в 60 раз по сравнению с образцом без верхнего зеркала (пунктир), что обусловлено подавлением нерезонансных мод в микрорезонаторе.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20713"/>
            <a:ext cx="4535487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72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ъект 2"/>
          <p:cNvSpPr>
            <a:spLocks noGrp="1"/>
          </p:cNvSpPr>
          <p:nvPr>
            <p:ph idx="1"/>
          </p:nvPr>
        </p:nvSpPr>
        <p:spPr>
          <a:xfrm>
            <a:off x="420688" y="4724400"/>
            <a:ext cx="8229600" cy="1330325"/>
          </a:xfrm>
        </p:spPr>
        <p:txBody>
          <a:bodyPr/>
          <a:lstStyle/>
          <a:p>
            <a:r>
              <a:rPr lang="ru-RU" altLang="ru-RU" sz="2400" smtClean="0"/>
              <a:t>Отметим, что ширина полосы ФЛ снижается до 10 нм.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20713"/>
            <a:ext cx="4535487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580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457200" y="-15875"/>
            <a:ext cx="8229600" cy="1143000"/>
          </a:xfrm>
        </p:spPr>
        <p:txBody>
          <a:bodyPr/>
          <a:lstStyle/>
          <a:p>
            <a:r>
              <a:rPr lang="ru-RU" altLang="ru-RU" sz="2800" smtClean="0"/>
              <a:t>Эрбий в планарном микрорезонаторе </a:t>
            </a:r>
            <a:r>
              <a:rPr lang="en-US" altLang="ru-RU" sz="2800" smtClean="0"/>
              <a:t>Si/SiO2</a:t>
            </a:r>
            <a:endParaRPr lang="ru-RU" altLang="ru-RU" sz="2800" smtClean="0"/>
          </a:p>
        </p:txBody>
      </p:sp>
      <p:sp>
        <p:nvSpPr>
          <p:cNvPr id="68611" name="TextBox 2"/>
          <p:cNvSpPr txBox="1">
            <a:spLocks noChangeArrowheads="1"/>
          </p:cNvSpPr>
          <p:nvPr/>
        </p:nvSpPr>
        <p:spPr bwMode="auto">
          <a:xfrm>
            <a:off x="1120775" y="1166813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00"/>
              <a:t>Время жизни 14,8 мс вне резонатора и 9,1 мс в резонаторе (время жизни уменьшилось, скорость спонтанного испускания увеличилась.)</a:t>
            </a: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2349500"/>
            <a:ext cx="47720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80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0350"/>
            <a:ext cx="8856662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43910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76475"/>
            <a:ext cx="39957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221163"/>
            <a:ext cx="34956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1979613" y="5949950"/>
            <a:ext cx="2592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Enhanced by 38 times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500563" y="5949950"/>
            <a:ext cx="719137" cy="339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7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45978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19375"/>
            <a:ext cx="4392612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49500"/>
            <a:ext cx="30384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Box 6"/>
          <p:cNvSpPr txBox="1">
            <a:spLocks noChangeArrowheads="1"/>
          </p:cNvSpPr>
          <p:nvPr/>
        </p:nvSpPr>
        <p:spPr bwMode="auto">
          <a:xfrm>
            <a:off x="6516688" y="5373688"/>
            <a:ext cx="2303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FWHM =  6 nm </a:t>
            </a:r>
            <a:endParaRPr lang="ru-RU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46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>Один из основных выводов квантовой электродинамики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229600" cy="1800225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В оптически неоднородных средах имеет место модификация плотности фотонных состояний, что приводит к изменению спонтанного испускания </a:t>
            </a:r>
          </a:p>
        </p:txBody>
      </p:sp>
    </p:spTree>
    <p:extLst>
      <p:ext uri="{BB962C8B-B14F-4D97-AF65-F5344CB8AC3E}">
        <p14:creationId xmlns:p14="http://schemas.microsoft.com/office/powerpoint/2010/main" val="150181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5899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2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534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Прямоугольник 1"/>
          <p:cNvSpPr>
            <a:spLocks noChangeArrowheads="1"/>
          </p:cNvSpPr>
          <p:nvPr/>
        </p:nvSpPr>
        <p:spPr bwMode="auto">
          <a:xfrm>
            <a:off x="1157288" y="4657725"/>
            <a:ext cx="72072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FFFFFF"/>
                </a:solidFill>
              </a:rPr>
              <a:t>Transmission and PL excitation spectra of Eu in BaTiO</a:t>
            </a:r>
            <a:r>
              <a:rPr lang="en-US" sz="1900" baseline="-25000">
                <a:solidFill>
                  <a:srgbClr val="FFFFFF"/>
                </a:solidFill>
              </a:rPr>
              <a:t>3 </a:t>
            </a:r>
            <a:r>
              <a:rPr lang="en-US" sz="1900">
                <a:solidFill>
                  <a:srgbClr val="FFFFFF"/>
                </a:solidFill>
              </a:rPr>
              <a:t>with Bragg reflectors comprising BaTiO</a:t>
            </a:r>
            <a:r>
              <a:rPr lang="en-US" sz="1900" baseline="-25000">
                <a:solidFill>
                  <a:srgbClr val="FFFFFF"/>
                </a:solidFill>
              </a:rPr>
              <a:t>3</a:t>
            </a:r>
            <a:r>
              <a:rPr lang="en-US" sz="1900">
                <a:solidFill>
                  <a:srgbClr val="FFFFFF"/>
                </a:solidFill>
              </a:rPr>
              <a:t> and SiO</a:t>
            </a:r>
            <a:r>
              <a:rPr lang="en-US" sz="1900" baseline="-25000">
                <a:solidFill>
                  <a:srgbClr val="FFFFFF"/>
                </a:solidFill>
              </a:rPr>
              <a:t>2</a:t>
            </a:r>
            <a:r>
              <a:rPr lang="en-US" sz="1900">
                <a:solidFill>
                  <a:srgbClr val="FFFFFF"/>
                </a:solidFill>
              </a:rPr>
              <a:t> alternating layers. The red shift of the PL excitation spectra with an increasing number of outer SiO</a:t>
            </a:r>
            <a:r>
              <a:rPr lang="en-US" sz="1900" baseline="-25000">
                <a:solidFill>
                  <a:srgbClr val="FFFFFF"/>
                </a:solidFill>
              </a:rPr>
              <a:t>2</a:t>
            </a:r>
            <a:r>
              <a:rPr lang="en-US" sz="1900">
                <a:solidFill>
                  <a:srgbClr val="FFFFFF"/>
                </a:solidFill>
              </a:rPr>
              <a:t> / BaTiO</a:t>
            </a:r>
            <a:r>
              <a:rPr lang="en-US" sz="1900" baseline="-25000">
                <a:solidFill>
                  <a:srgbClr val="FFFFFF"/>
                </a:solidFill>
              </a:rPr>
              <a:t>3 </a:t>
            </a:r>
            <a:r>
              <a:rPr lang="en-US" sz="1900">
                <a:solidFill>
                  <a:srgbClr val="FFFFFF"/>
                </a:solidFill>
              </a:rPr>
              <a:t>pairs is observed.</a:t>
            </a:r>
            <a:endParaRPr lang="ru-RU" sz="1900">
              <a:solidFill>
                <a:srgbClr val="FFFFFF"/>
              </a:solidFill>
            </a:endParaRPr>
          </a:p>
        </p:txBody>
      </p:sp>
      <p:sp>
        <p:nvSpPr>
          <p:cNvPr id="121860" name="TextBox 1"/>
          <p:cNvSpPr txBox="1">
            <a:spLocks noChangeArrowheads="1"/>
          </p:cNvSpPr>
          <p:nvPr/>
        </p:nvSpPr>
        <p:spPr bwMode="auto">
          <a:xfrm>
            <a:off x="0" y="612933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>
                <a:solidFill>
                  <a:srgbClr val="FFFFFF"/>
                </a:solidFill>
                <a:cs typeface="Arial" pitchFamily="34" charset="0"/>
              </a:rPr>
              <a:t>N.V. Gaponenko, P.A.Kholov, T.F. Raichenok, S.Ya. Prislopski // Optical Materials  96 (2019)  109265.</a:t>
            </a:r>
            <a:endParaRPr lang="ru-RU" altLang="ru-RU" sz="2000" b="1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4959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TextBox 1"/>
          <p:cNvSpPr txBox="1">
            <a:spLocks noChangeArrowheads="1"/>
          </p:cNvSpPr>
          <p:nvPr/>
        </p:nvSpPr>
        <p:spPr bwMode="auto">
          <a:xfrm>
            <a:off x="0" y="612933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>
                <a:solidFill>
                  <a:srgbClr val="FFFFFF"/>
                </a:solidFill>
                <a:cs typeface="Arial" pitchFamily="34" charset="0"/>
              </a:rPr>
              <a:t>N.V. Gaponenko, P.A.Kholov, T.F. Raichenok, S.Ya. Prislopski // Optical Materials  96 (2019)  109265.</a:t>
            </a:r>
            <a:endParaRPr lang="ru-RU" altLang="ru-RU" sz="20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52400" y="4941888"/>
            <a:ext cx="9144000" cy="10636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algn="just" fontAlgn="base">
              <a:lnSpc>
                <a:spcPts val="16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US" altLang="ru-RU" sz="2400" b="1" dirty="0" smtClean="0">
                <a:solidFill>
                  <a:srgbClr val="FFFFFF"/>
                </a:solidFill>
                <a:cs typeface="Arial" pitchFamily="34" charset="0"/>
              </a:rPr>
              <a:t> Luminescence indicatrices for Eu </a:t>
            </a:r>
            <a:r>
              <a:rPr lang="en-US" altLang="ru-RU" sz="2400" b="1" i="1" dirty="0" smtClean="0">
                <a:solidFill>
                  <a:srgbClr val="FFFFFF"/>
                </a:solidFill>
                <a:cs typeface="Arial" pitchFamily="34" charset="0"/>
              </a:rPr>
              <a:t>out of </a:t>
            </a:r>
            <a:r>
              <a:rPr lang="en-US" sz="2400" b="1" i="1" kern="100" dirty="0" smtClean="0">
                <a:solidFill>
                  <a:srgbClr val="FFFFFF"/>
                </a:solidFill>
                <a:latin typeface="Arial"/>
                <a:ea typeface="SimSun"/>
                <a:cs typeface="Times New Roman" pitchFamily="18" charset="0"/>
              </a:rPr>
              <a:t>BaTiO</a:t>
            </a:r>
            <a:r>
              <a:rPr lang="en-US" sz="2400" b="1" i="1" kern="100" baseline="-25000" dirty="0" smtClean="0">
                <a:solidFill>
                  <a:srgbClr val="FFFFFF"/>
                </a:solidFill>
                <a:latin typeface="Arial"/>
                <a:ea typeface="SimSun"/>
                <a:cs typeface="Times New Roman" pitchFamily="18" charset="0"/>
              </a:rPr>
              <a:t>3</a:t>
            </a:r>
            <a:endParaRPr lang="ru-RU" sz="2400" b="1" i="1" kern="100" dirty="0" smtClean="0">
              <a:solidFill>
                <a:srgbClr val="FFFFFF"/>
              </a:solidFill>
              <a:latin typeface="Arial"/>
              <a:ea typeface="SimSun"/>
              <a:cs typeface="Times New Roman" pitchFamily="18" charset="0"/>
            </a:endParaRPr>
          </a:p>
          <a:p>
            <a:pPr marL="457200" algn="just" eaLnBrk="1" fontAlgn="base" hangingPunct="1">
              <a:lnSpc>
                <a:spcPts val="16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en-US" altLang="ru-RU" sz="2400" b="1" i="1" dirty="0" smtClean="0">
                <a:solidFill>
                  <a:srgbClr val="FFFFFF"/>
                </a:solidFill>
                <a:cs typeface="Arial" pitchFamily="34" charset="0"/>
              </a:rPr>
              <a:t> cavity </a:t>
            </a:r>
            <a:r>
              <a:rPr lang="en-US" altLang="ru-RU" sz="2400" b="1" dirty="0" smtClean="0">
                <a:solidFill>
                  <a:srgbClr val="FFFFFF"/>
                </a:solidFill>
                <a:cs typeface="Arial" pitchFamily="34" charset="0"/>
              </a:rPr>
              <a:t>with different number of  outer 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ea typeface="SimSun"/>
                <a:cs typeface="Times New Roman"/>
              </a:rPr>
              <a:t>SiO</a:t>
            </a:r>
            <a:r>
              <a:rPr lang="en-US" sz="2400" b="1" baseline="-25000" dirty="0" smtClean="0">
                <a:solidFill>
                  <a:srgbClr val="FFFFFF"/>
                </a:solidFill>
                <a:latin typeface="Arial"/>
                <a:ea typeface="SimSun"/>
                <a:cs typeface="Times New Roman"/>
              </a:rPr>
              <a:t>2</a:t>
            </a:r>
            <a:r>
              <a:rPr lang="en-US" altLang="ru-RU" sz="2400" b="1" dirty="0" smtClean="0">
                <a:solidFill>
                  <a:srgbClr val="FFFFFF"/>
                </a:solidFill>
                <a:cs typeface="Arial" pitchFamily="34" charset="0"/>
              </a:rPr>
              <a:t>/</a:t>
            </a:r>
            <a:r>
              <a:rPr lang="en-US" sz="2400" b="1" kern="100" dirty="0" smtClean="0">
                <a:solidFill>
                  <a:srgbClr val="FFFFFF"/>
                </a:solidFill>
                <a:latin typeface="Arial"/>
                <a:ea typeface="SimSun"/>
                <a:cs typeface="Times New Roman" pitchFamily="18" charset="0"/>
              </a:rPr>
              <a:t>BaTiO</a:t>
            </a:r>
            <a:r>
              <a:rPr lang="en-US" sz="2400" b="1" kern="100" baseline="-25000" dirty="0" smtClean="0">
                <a:solidFill>
                  <a:srgbClr val="FFFFFF"/>
                </a:solidFill>
                <a:latin typeface="Arial"/>
                <a:ea typeface="SimSun"/>
                <a:cs typeface="Times New Roman" pitchFamily="18" charset="0"/>
              </a:rPr>
              <a:t>3</a:t>
            </a:r>
            <a:endParaRPr lang="ru-RU" sz="2400" b="1" kern="100" dirty="0" smtClean="0">
              <a:solidFill>
                <a:srgbClr val="FFFFFF"/>
              </a:solidFill>
              <a:latin typeface="Arial"/>
              <a:ea typeface="SimSun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400" b="1" dirty="0" smtClean="0">
                <a:solidFill>
                  <a:srgbClr val="FFFFFF"/>
                </a:solidFill>
                <a:cs typeface="Arial" pitchFamily="34" charset="0"/>
              </a:rPr>
              <a:t>       pairs. Excitation wavelength 337 nm.</a:t>
            </a:r>
            <a:endParaRPr lang="ru-RU" altLang="ru-RU" sz="2400" b="1" dirty="0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3188"/>
            <a:ext cx="4105275" cy="67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TextBox 1"/>
          <p:cNvSpPr txBox="1">
            <a:spLocks noChangeArrowheads="1"/>
          </p:cNvSpPr>
          <p:nvPr/>
        </p:nvSpPr>
        <p:spPr bwMode="auto">
          <a:xfrm>
            <a:off x="615950" y="3479800"/>
            <a:ext cx="338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</a:rPr>
              <a:t>Eu in BaTiO</a:t>
            </a:r>
            <a:r>
              <a:rPr lang="en-US" sz="2800" baseline="-25000">
                <a:solidFill>
                  <a:srgbClr val="FFFFFF"/>
                </a:solidFill>
              </a:rPr>
              <a:t>3</a:t>
            </a:r>
            <a:r>
              <a:rPr lang="en-US" sz="2800">
                <a:solidFill>
                  <a:srgbClr val="FFFFFF"/>
                </a:solidFill>
              </a:rPr>
              <a:t> cavity</a:t>
            </a:r>
            <a:endParaRPr lang="ru-RU" sz="2800">
              <a:solidFill>
                <a:srgbClr val="FFFFFF"/>
              </a:solidFill>
            </a:endParaRPr>
          </a:p>
        </p:txBody>
      </p:sp>
      <p:sp>
        <p:nvSpPr>
          <p:cNvPr id="123908" name="TextBox 1"/>
          <p:cNvSpPr txBox="1">
            <a:spLocks noChangeArrowheads="1"/>
          </p:cNvSpPr>
          <p:nvPr/>
        </p:nvSpPr>
        <p:spPr bwMode="auto">
          <a:xfrm>
            <a:off x="307975" y="5157788"/>
            <a:ext cx="39989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>
                <a:solidFill>
                  <a:srgbClr val="FFFFFF"/>
                </a:solidFill>
                <a:cs typeface="Arial" pitchFamily="34" charset="0"/>
              </a:rPr>
              <a:t>N.V. Gaponenko, P.A.Kholov, T.F. Raichenok, S.Ya. Prislopski // Optical Materials  96 (2019)  109265.</a:t>
            </a:r>
            <a:endParaRPr lang="ru-RU" altLang="ru-RU" sz="2000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23909" name="Picture 6" descr="1_m0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24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7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765175"/>
            <a:ext cx="3671888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87400"/>
            <a:ext cx="374491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938" y="4581525"/>
            <a:ext cx="9144000" cy="1684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algn="just" fontAlgn="base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altLang="ru-RU" sz="2400" b="1" dirty="0" smtClean="0">
                <a:solidFill>
                  <a:srgbClr val="FFFFFF"/>
                </a:solidFill>
                <a:cs typeface="Arial" pitchFamily="34" charset="0"/>
              </a:rPr>
              <a:t> Comparison of luminescence indicatrices for Eu out of</a:t>
            </a:r>
            <a:r>
              <a:rPr lang="en-US" sz="2400" b="1" kern="100" dirty="0" smtClean="0">
                <a:solidFill>
                  <a:srgbClr val="FFFFFF"/>
                </a:solidFill>
                <a:latin typeface="Arial"/>
                <a:ea typeface="SimSun"/>
                <a:cs typeface="Times New Roman" pitchFamily="18" charset="0"/>
              </a:rPr>
              <a:t> BaTiO</a:t>
            </a:r>
            <a:r>
              <a:rPr lang="en-US" sz="2400" b="1" kern="100" baseline="-25000" dirty="0" smtClean="0">
                <a:solidFill>
                  <a:srgbClr val="FFFFFF"/>
                </a:solidFill>
                <a:latin typeface="Arial"/>
                <a:ea typeface="SimSun"/>
                <a:cs typeface="Times New Roman" pitchFamily="18" charset="0"/>
              </a:rPr>
              <a:t>3 </a:t>
            </a:r>
            <a:r>
              <a:rPr lang="en-US" altLang="ru-RU" sz="2400" b="1" dirty="0" smtClean="0">
                <a:solidFill>
                  <a:srgbClr val="FFFFFF"/>
                </a:solidFill>
                <a:cs typeface="Arial" pitchFamily="34" charset="0"/>
              </a:rPr>
              <a:t> cavity with different number of  outer 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ea typeface="SimSun"/>
                <a:cs typeface="Times New Roman"/>
              </a:rPr>
              <a:t>SiO</a:t>
            </a:r>
            <a:r>
              <a:rPr lang="en-US" sz="2400" b="1" baseline="-25000" dirty="0" smtClean="0">
                <a:solidFill>
                  <a:srgbClr val="FFFFFF"/>
                </a:solidFill>
                <a:latin typeface="Arial"/>
                <a:ea typeface="SimSun"/>
                <a:cs typeface="Times New Roman"/>
              </a:rPr>
              <a:t>2</a:t>
            </a:r>
            <a:r>
              <a:rPr lang="en-US" altLang="ru-RU" sz="2400" b="1" dirty="0" smtClean="0">
                <a:solidFill>
                  <a:srgbClr val="FFFFFF"/>
                </a:solidFill>
                <a:cs typeface="Arial" pitchFamily="34" charset="0"/>
              </a:rPr>
              <a:t>/</a:t>
            </a:r>
            <a:r>
              <a:rPr lang="en-US" sz="2400" b="1" kern="100" dirty="0" smtClean="0">
                <a:solidFill>
                  <a:srgbClr val="FFFFFF"/>
                </a:solidFill>
                <a:latin typeface="Arial"/>
                <a:ea typeface="SimSun"/>
                <a:cs typeface="Times New Roman" pitchFamily="18" charset="0"/>
              </a:rPr>
              <a:t>BaTiO</a:t>
            </a:r>
            <a:r>
              <a:rPr lang="en-US" sz="2400" b="1" kern="100" baseline="-25000" dirty="0" smtClean="0">
                <a:solidFill>
                  <a:srgbClr val="FFFFFF"/>
                </a:solidFill>
                <a:latin typeface="Arial"/>
                <a:ea typeface="SimSun"/>
                <a:cs typeface="Times New Roman" pitchFamily="18" charset="0"/>
              </a:rPr>
              <a:t>3 </a:t>
            </a:r>
            <a:r>
              <a:rPr lang="en-US" altLang="ru-RU" sz="2400" b="1" dirty="0" smtClean="0">
                <a:solidFill>
                  <a:srgbClr val="FFFFFF"/>
                </a:solidFill>
                <a:cs typeface="Arial" pitchFamily="34" charset="0"/>
              </a:rPr>
              <a:t>      pairs and Eu in </a:t>
            </a:r>
            <a:r>
              <a:rPr lang="en-US" sz="2400" b="1" kern="100" dirty="0" smtClean="0">
                <a:solidFill>
                  <a:srgbClr val="FFFFFF"/>
                </a:solidFill>
                <a:ea typeface="SimSun"/>
                <a:cs typeface="Times New Roman" pitchFamily="18" charset="0"/>
              </a:rPr>
              <a:t>BaTiO</a:t>
            </a:r>
            <a:r>
              <a:rPr lang="en-US" sz="2400" b="1" kern="100" baseline="-25000" dirty="0" smtClean="0">
                <a:solidFill>
                  <a:srgbClr val="FFFFFF"/>
                </a:solidFill>
                <a:ea typeface="SimSun"/>
                <a:cs typeface="Times New Roman" pitchFamily="18" charset="0"/>
              </a:rPr>
              <a:t>3 </a:t>
            </a:r>
            <a:r>
              <a:rPr lang="en-US" altLang="ru-RU" sz="2400" b="1" dirty="0" smtClean="0">
                <a:solidFill>
                  <a:srgbClr val="FFFFFF"/>
                </a:solidFill>
                <a:cs typeface="Arial" pitchFamily="34" charset="0"/>
              </a:rPr>
              <a:t>cavity. </a:t>
            </a:r>
          </a:p>
          <a:p>
            <a:pPr marL="457200" algn="just" fontAlgn="base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altLang="ru-RU" sz="2400" b="1" dirty="0" smtClean="0">
                <a:solidFill>
                  <a:srgbClr val="FFFFFF"/>
                </a:solidFill>
                <a:cs typeface="Arial" pitchFamily="34" charset="0"/>
              </a:rPr>
              <a:t>Excitation wavelength 337 nm.</a:t>
            </a:r>
            <a:endParaRPr lang="ru-RU" altLang="ru-RU" sz="2400" b="1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1241425"/>
            <a:ext cx="147161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1227138"/>
            <a:ext cx="14859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6" descr="1_m0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31194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Прямоугольник 1"/>
          <p:cNvSpPr>
            <a:spLocks noChangeArrowheads="1"/>
          </p:cNvSpPr>
          <p:nvPr/>
        </p:nvSpPr>
        <p:spPr bwMode="auto">
          <a:xfrm>
            <a:off x="1258888" y="4437063"/>
            <a:ext cx="72072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FFFFFF"/>
                </a:solidFill>
              </a:rPr>
              <a:t>Transmission spectra of Eu in BaTiO</a:t>
            </a:r>
            <a:r>
              <a:rPr lang="en-US" sz="1900" baseline="-25000">
                <a:solidFill>
                  <a:srgbClr val="FFFFFF"/>
                </a:solidFill>
              </a:rPr>
              <a:t>3 </a:t>
            </a:r>
            <a:r>
              <a:rPr lang="en-US" sz="1900">
                <a:solidFill>
                  <a:srgbClr val="FFFFFF"/>
                </a:solidFill>
              </a:rPr>
              <a:t>cavity with Bragg reflectors comprising SiO</a:t>
            </a:r>
            <a:r>
              <a:rPr lang="en-US" sz="1900" baseline="-25000">
                <a:solidFill>
                  <a:srgbClr val="FFFFFF"/>
                </a:solidFill>
              </a:rPr>
              <a:t>2</a:t>
            </a:r>
            <a:r>
              <a:rPr lang="en-US" sz="1900">
                <a:solidFill>
                  <a:srgbClr val="FFFFFF"/>
                </a:solidFill>
              </a:rPr>
              <a:t> and BaTiO</a:t>
            </a:r>
            <a:r>
              <a:rPr lang="en-US" sz="1900" baseline="-25000">
                <a:solidFill>
                  <a:srgbClr val="FFFFFF"/>
                </a:solidFill>
              </a:rPr>
              <a:t>3 </a:t>
            </a:r>
            <a:r>
              <a:rPr lang="en-US" sz="1900">
                <a:solidFill>
                  <a:srgbClr val="FFFFFF"/>
                </a:solidFill>
              </a:rPr>
              <a:t>alternating layers</a:t>
            </a:r>
            <a:endParaRPr lang="ru-RU" sz="1900">
              <a:solidFill>
                <a:srgbClr val="FFFFFF"/>
              </a:solidFill>
            </a:endParaRPr>
          </a:p>
        </p:txBody>
      </p:sp>
      <p:pic>
        <p:nvPicPr>
          <p:cNvPr id="12595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229225"/>
            <a:ext cx="646588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TextBox 5"/>
          <p:cNvSpPr txBox="1">
            <a:spLocks noChangeArrowheads="1"/>
          </p:cNvSpPr>
          <p:nvPr/>
        </p:nvSpPr>
        <p:spPr bwMode="auto">
          <a:xfrm>
            <a:off x="395288" y="2852738"/>
            <a:ext cx="29162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Blue shift </a:t>
            </a:r>
            <a:r>
              <a:rPr lang="en-US">
                <a:solidFill>
                  <a:srgbClr val="FFFFFF"/>
                </a:solidFill>
              </a:rPr>
              <a:t>of the cavity mode with increase of the annealing temperature  </a:t>
            </a:r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125958" name="Объект 1"/>
          <p:cNvGraphicFramePr>
            <a:graphicFrameLocks noChangeAspect="1"/>
          </p:cNvGraphicFramePr>
          <p:nvPr/>
        </p:nvGraphicFramePr>
        <p:xfrm>
          <a:off x="3708400" y="0"/>
          <a:ext cx="4979988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График" r:id="rId5" imgW="4291584" imgH="3152851" progId="Origin50.График">
                  <p:embed/>
                </p:oleObj>
              </mc:Choice>
              <mc:Fallback>
                <p:oleObj name="График" r:id="rId5" imgW="4291584" imgH="3152851" progId="Origin50.График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0"/>
                        <a:ext cx="4979988" cy="3844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1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120650"/>
            <a:ext cx="4354513" cy="2254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Прямоугольник 2"/>
          <p:cNvSpPr>
            <a:spLocks noChangeArrowheads="1"/>
          </p:cNvSpPr>
          <p:nvPr/>
        </p:nvSpPr>
        <p:spPr bwMode="auto">
          <a:xfrm>
            <a:off x="1258888" y="5805488"/>
            <a:ext cx="61674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Luminescence indicatrices and transmission spectra of Eu in BaTiO</a:t>
            </a:r>
            <a:r>
              <a:rPr lang="en-US" baseline="-25000">
                <a:solidFill>
                  <a:srgbClr val="FFFFFF"/>
                </a:solidFill>
              </a:rPr>
              <a:t>3 </a:t>
            </a:r>
            <a:r>
              <a:rPr lang="en-US">
                <a:solidFill>
                  <a:srgbClr val="FFFFFF"/>
                </a:solidFill>
              </a:rPr>
              <a:t>cavity with Bragg reflectors comprising SiO</a:t>
            </a:r>
            <a:r>
              <a:rPr lang="en-US" baseline="-25000">
                <a:solidFill>
                  <a:srgbClr val="FFFFFF"/>
                </a:solidFill>
              </a:rPr>
              <a:t>2</a:t>
            </a:r>
            <a:r>
              <a:rPr lang="en-US">
                <a:solidFill>
                  <a:srgbClr val="FFFFFF"/>
                </a:solidFill>
              </a:rPr>
              <a:t> and BaTiO</a:t>
            </a:r>
            <a:r>
              <a:rPr lang="en-US" baseline="-25000">
                <a:solidFill>
                  <a:srgbClr val="FFFFFF"/>
                </a:solidFill>
              </a:rPr>
              <a:t>3 </a:t>
            </a:r>
            <a:r>
              <a:rPr lang="en-US">
                <a:solidFill>
                  <a:srgbClr val="FFFFFF"/>
                </a:solidFill>
              </a:rPr>
              <a:t>alternating layers</a:t>
            </a:r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126980" name="Объект 1"/>
          <p:cNvGraphicFramePr>
            <a:graphicFrameLocks noChangeAspect="1"/>
          </p:cNvGraphicFramePr>
          <p:nvPr/>
        </p:nvGraphicFramePr>
        <p:xfrm>
          <a:off x="2484438" y="2516188"/>
          <a:ext cx="4032250" cy="311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График" r:id="rId4" imgW="4291584" imgH="3152851" progId="Origin50.График">
                  <p:embed/>
                </p:oleObj>
              </mc:Choice>
              <mc:Fallback>
                <p:oleObj name="График" r:id="rId4" imgW="4291584" imgH="3152851" progId="Origin50.График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516188"/>
                        <a:ext cx="4032250" cy="3113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34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Эффект Парселла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12875"/>
            <a:ext cx="374332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5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Эффект Парселла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2963"/>
            <a:ext cx="8229600" cy="1473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mtClean="0"/>
              <a:t>В резонаторе с добротность </a:t>
            </a:r>
            <a:r>
              <a:rPr lang="en-US" altLang="ru-RU" smtClean="0"/>
              <a:t>Q</a:t>
            </a:r>
            <a:r>
              <a:rPr lang="ru-RU" altLang="ru-RU" smtClean="0"/>
              <a:t> скорость спонтанного испускания увеличивается в </a:t>
            </a:r>
            <a:r>
              <a:rPr lang="en-US" altLang="ru-RU" smtClean="0"/>
              <a:t>Q </a:t>
            </a:r>
            <a:r>
              <a:rPr lang="ru-RU" altLang="ru-RU" smtClean="0"/>
              <a:t>раз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981075"/>
            <a:ext cx="326707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4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Эффект Парселла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2963"/>
            <a:ext cx="8229600" cy="1473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mtClean="0"/>
              <a:t>В резонаторе с добротность </a:t>
            </a:r>
            <a:r>
              <a:rPr lang="en-US" altLang="ru-RU" smtClean="0"/>
              <a:t>Q</a:t>
            </a:r>
            <a:r>
              <a:rPr lang="ru-RU" altLang="ru-RU" smtClean="0"/>
              <a:t> скорость спонтанного испускания увеличивается в </a:t>
            </a:r>
            <a:r>
              <a:rPr lang="en-US" altLang="ru-RU" smtClean="0"/>
              <a:t>Q </a:t>
            </a:r>
            <a:r>
              <a:rPr lang="ru-RU" altLang="ru-RU" smtClean="0"/>
              <a:t>раз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46300"/>
            <a:ext cx="5761037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2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>Скорость спонтанного испускания в резонаторе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716338"/>
            <a:ext cx="8229600" cy="2376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В условиях резонанса, т.е. если частота спонтанного испускания реализуется на частоте резонатора, скорость спонтанного испускания увеличивается в </a:t>
            </a:r>
            <a:r>
              <a:rPr lang="en-US" altLang="ru-RU" sz="2800" smtClean="0"/>
              <a:t>Q </a:t>
            </a:r>
            <a:r>
              <a:rPr lang="ru-RU" altLang="ru-RU" sz="2800" smtClean="0"/>
              <a:t>раз.</a:t>
            </a:r>
            <a:endParaRPr lang="en-US" altLang="ru-RU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smtClean="0">
                <a:cs typeface="Arial" charset="0"/>
              </a:rPr>
              <a:t>    </a:t>
            </a:r>
            <a:r>
              <a:rPr lang="el-GR" altLang="ru-RU" sz="2800" smtClean="0">
                <a:cs typeface="Arial" charset="0"/>
              </a:rPr>
              <a:t>ω</a:t>
            </a:r>
            <a:r>
              <a:rPr lang="ru-RU" altLang="ru-RU" sz="2800" smtClean="0">
                <a:cs typeface="Arial" charset="0"/>
              </a:rPr>
              <a:t>с – частота резонатора, </a:t>
            </a:r>
            <a:r>
              <a:rPr lang="en-US" altLang="ru-RU" sz="2800" smtClean="0">
                <a:cs typeface="Arial" charset="0"/>
              </a:rPr>
              <a:t>cavity – </a:t>
            </a:r>
            <a:r>
              <a:rPr lang="ru-RU" altLang="ru-RU" sz="2800" smtClean="0">
                <a:cs typeface="Arial" charset="0"/>
              </a:rPr>
              <a:t>резонатор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e-BY" altLang="ru-RU" sz="2800" smtClean="0">
                <a:cs typeface="Arial" charset="0"/>
              </a:rPr>
              <a:t>    </a:t>
            </a:r>
            <a:r>
              <a:rPr lang="el-GR" altLang="ru-RU" sz="2800" smtClean="0">
                <a:cs typeface="Arial" charset="0"/>
              </a:rPr>
              <a:t>ω</a:t>
            </a:r>
            <a:r>
              <a:rPr lang="en-US" altLang="ru-RU" sz="2800" smtClean="0">
                <a:cs typeface="Arial" charset="0"/>
              </a:rPr>
              <a:t>a </a:t>
            </a:r>
            <a:r>
              <a:rPr lang="be-BY" altLang="ru-RU" sz="2800" smtClean="0">
                <a:cs typeface="Arial" charset="0"/>
              </a:rPr>
              <a:t>– частота спонтанного перехода</a:t>
            </a:r>
            <a:endParaRPr lang="el-GR" altLang="ru-RU" sz="28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ru-RU" sz="2800" smtClean="0">
              <a:cs typeface="Arial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484313"/>
            <a:ext cx="374491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24175"/>
            <a:ext cx="2016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1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467475"/>
            <a:ext cx="4762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Text Box 7"/>
          <p:cNvSpPr txBox="1">
            <a:spLocks noChangeArrowheads="1"/>
          </p:cNvSpPr>
          <p:nvPr/>
        </p:nvSpPr>
        <p:spPr bwMode="auto">
          <a:xfrm>
            <a:off x="755650" y="0"/>
            <a:ext cx="7848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>
                <a:solidFill>
                  <a:srgbClr val="000000"/>
                </a:solidFill>
              </a:rPr>
              <a:t>Когда длина волны излучения </a:t>
            </a:r>
            <a:r>
              <a:rPr lang="el-GR" altLang="ru-RU" sz="1800">
                <a:solidFill>
                  <a:srgbClr val="000000"/>
                </a:solidFill>
              </a:rPr>
              <a:t>λ</a:t>
            </a:r>
            <a:r>
              <a:rPr lang="ru-RU" altLang="ru-RU" sz="1800">
                <a:solidFill>
                  <a:srgbClr val="000000"/>
                </a:solidFill>
              </a:rPr>
              <a:t>  попадает в фотонную запрещенную зону в направлении вдоль плоскости образца </a:t>
            </a:r>
            <a:r>
              <a:rPr lang="ru-RU" altLang="ru-RU" sz="1800">
                <a:solidFill>
                  <a:srgbClr val="3399FF"/>
                </a:solidFill>
              </a:rPr>
              <a:t>(синяя область),</a:t>
            </a:r>
            <a:r>
              <a:rPr lang="ru-RU" altLang="ru-RU" sz="1800">
                <a:solidFill>
                  <a:srgbClr val="000000"/>
                </a:solidFill>
              </a:rPr>
              <a:t> скорость спонтанного испускания </a:t>
            </a:r>
            <a:r>
              <a:rPr lang="en-US" altLang="ru-RU" sz="1800">
                <a:solidFill>
                  <a:srgbClr val="000000"/>
                </a:solidFill>
              </a:rPr>
              <a:t>Rspon</a:t>
            </a:r>
            <a:r>
              <a:rPr lang="ru-RU" altLang="ru-RU" sz="1800">
                <a:solidFill>
                  <a:srgbClr val="000000"/>
                </a:solidFill>
              </a:rPr>
              <a:t> уменьшается в пять раз по сравнению с ситуацией, когда фотонной запрещенной зоны нет.</a:t>
            </a:r>
            <a:endParaRPr lang="el-GR" altLang="ru-RU" sz="1800">
              <a:solidFill>
                <a:srgbClr val="000000"/>
              </a:solidFill>
            </a:endParaRPr>
          </a:p>
        </p:txBody>
      </p:sp>
      <p:pic>
        <p:nvPicPr>
          <p:cNvPr id="542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25538"/>
            <a:ext cx="3332163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327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0"/>
          <a:stretch>
            <a:fillRect/>
          </a:stretch>
        </p:blipFill>
        <p:spPr bwMode="auto">
          <a:xfrm>
            <a:off x="900113" y="3933825"/>
            <a:ext cx="2808287" cy="253841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2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mtClean="0"/>
              <a:t>В неоднородных средах скорость спонтанного испускания может как увеличиваться, так и уменьшаться.</a:t>
            </a:r>
          </a:p>
          <a:p>
            <a:pPr algn="just"/>
            <a:r>
              <a:rPr lang="ru-RU" altLang="ru-RU" smtClean="0"/>
              <a:t>Эффект Парселла – при помещении квантовой системы в резонатор, настроенный на частоту перехода, скорость спонтанного испускания увеличивается пропорционально добротности резонатора.</a:t>
            </a:r>
          </a:p>
        </p:txBody>
      </p:sp>
    </p:spTree>
    <p:extLst>
      <p:ext uri="{BB962C8B-B14F-4D97-AF65-F5344CB8AC3E}">
        <p14:creationId xmlns:p14="http://schemas.microsoft.com/office/powerpoint/2010/main" val="328740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en-US" sz="2800" b="1" smtClean="0">
                <a:solidFill>
                  <a:srgbClr val="FFFF00"/>
                </a:solidFill>
              </a:rPr>
              <a:t>Enhanced luminescence of lanthanides </a:t>
            </a:r>
            <a:br>
              <a:rPr lang="en-US" sz="2800" b="1" smtClean="0">
                <a:solidFill>
                  <a:srgbClr val="FFFF00"/>
                </a:solidFill>
              </a:rPr>
            </a:br>
            <a:r>
              <a:rPr lang="en-US" sz="2800" b="1" smtClean="0">
                <a:solidFill>
                  <a:srgbClr val="FFFF00"/>
                </a:solidFill>
              </a:rPr>
              <a:t>in selected cavity structures</a:t>
            </a:r>
            <a:endParaRPr lang="ru-RU" sz="2800" b="1" smtClean="0">
              <a:solidFill>
                <a:srgbClr val="FFFF00"/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2124075" y="1341438"/>
            <a:ext cx="6551613" cy="969962"/>
          </a:xfrm>
        </p:spPr>
        <p:txBody>
          <a:bodyPr/>
          <a:lstStyle/>
          <a:p>
            <a:pPr>
              <a:buFontTx/>
              <a:buNone/>
            </a:pPr>
            <a:r>
              <a:rPr lang="en-US" sz="2600" smtClean="0">
                <a:solidFill>
                  <a:schemeClr val="bg1"/>
                </a:solidFill>
              </a:rPr>
              <a:t>SiO2:Eu/TiO2 sol-gel (France, 2000)</a:t>
            </a:r>
            <a:endParaRPr lang="ru-RU" sz="2600" smtClean="0">
              <a:solidFill>
                <a:schemeClr val="bg1"/>
              </a:solidFill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18240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060575"/>
            <a:ext cx="21923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724525" y="2276475"/>
            <a:ext cx="30591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FFFFFF"/>
                </a:solidFill>
              </a:rPr>
              <a:t>Porous silicon:Er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FFFFFF"/>
                </a:solidFill>
              </a:rPr>
              <a:t>electrochemistry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FFFFFF"/>
                </a:solidFill>
              </a:rPr>
              <a:t>(USA, UK, 2000) </a:t>
            </a:r>
            <a:endParaRPr lang="ru-RU" sz="2600" kern="0" dirty="0">
              <a:solidFill>
                <a:srgbClr val="FFFFFF"/>
              </a:solidFill>
            </a:endParaRPr>
          </a:p>
        </p:txBody>
      </p:sp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2165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2411413" y="3860800"/>
            <a:ext cx="64087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FFFFFF"/>
                </a:solidFill>
              </a:rPr>
              <a:t>   SiO2/BaTiO3:Eu sol-gel (Belarus, 2019)</a:t>
            </a:r>
            <a:endParaRPr lang="ru-RU" sz="2600" kern="0" dirty="0">
              <a:solidFill>
                <a:srgbClr val="FFFFFF"/>
              </a:solidFill>
            </a:endParaRPr>
          </a:p>
        </p:txBody>
      </p:sp>
      <p:pic>
        <p:nvPicPr>
          <p:cNvPr id="2970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508500"/>
            <a:ext cx="1944688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5076825" y="4797425"/>
            <a:ext cx="428466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600" kern="0" dirty="0">
                <a:solidFill>
                  <a:srgbClr val="FFFFFF"/>
                </a:solidFill>
              </a:rPr>
              <a:t>SiO2-Al2O3:Er / TiO2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600" kern="0" dirty="0">
                <a:solidFill>
                  <a:srgbClr val="FFFFFF"/>
                </a:solidFill>
              </a:rPr>
              <a:t>sol-gel (Portugal, 2020)</a:t>
            </a:r>
            <a:endParaRPr lang="ru-RU" sz="2600" kern="0" dirty="0">
              <a:solidFill>
                <a:srgbClr val="FFFFFF"/>
              </a:solidFill>
            </a:endParaRPr>
          </a:p>
        </p:txBody>
      </p:sp>
      <p:sp>
        <p:nvSpPr>
          <p:cNvPr id="29707" name="TextBox 12"/>
          <p:cNvSpPr txBox="1">
            <a:spLocks noChangeArrowheads="1"/>
          </p:cNvSpPr>
          <p:nvPr/>
        </p:nvSpPr>
        <p:spPr bwMode="auto">
          <a:xfrm>
            <a:off x="0" y="5300663"/>
            <a:ext cx="30241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FFFFFF"/>
                </a:solidFill>
              </a:rPr>
              <a:t>SiO2:Er/Si vacuum deposition, ion implantation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FFFFFF"/>
                </a:solidFill>
              </a:rPr>
              <a:t>USA, 1992,1993</a:t>
            </a:r>
            <a:endParaRPr lang="ru-RU" sz="2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50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735</Words>
  <Application>Microsoft Office PowerPoint</Application>
  <PresentationFormat>Экран (4:3)</PresentationFormat>
  <Paragraphs>57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Тема Office</vt:lpstr>
      <vt:lpstr>Оформление по умолчанию</vt:lpstr>
      <vt:lpstr>1_Оформление по умолчанию</vt:lpstr>
      <vt:lpstr>График Origin</vt:lpstr>
      <vt:lpstr>Тема 6. Спонтанное испускание в фотонных кристаллах </vt:lpstr>
      <vt:lpstr>Один из основных выводов квантовой электродинамики</vt:lpstr>
      <vt:lpstr>Эффект Парселла</vt:lpstr>
      <vt:lpstr>Эффект Парселла</vt:lpstr>
      <vt:lpstr>Эффект Парселла</vt:lpstr>
      <vt:lpstr>Скорость спонтанного испускания в резонаторе</vt:lpstr>
      <vt:lpstr>Презентация PowerPoint</vt:lpstr>
      <vt:lpstr>Презентация PowerPoint</vt:lpstr>
      <vt:lpstr>Enhanced luminescence of lanthanides  in selected cavity structures</vt:lpstr>
      <vt:lpstr>Эрбий в планарном микрорезонаторе Si/SiO2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Эрбий в планарном микрорезонаторе Si/SiO2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6. Спонтанное испускание в фотонных кристаллах </dc:title>
  <dc:creator>1</dc:creator>
  <cp:lastModifiedBy>1</cp:lastModifiedBy>
  <cp:revision>5</cp:revision>
  <dcterms:created xsi:type="dcterms:W3CDTF">2022-05-05T08:45:17Z</dcterms:created>
  <dcterms:modified xsi:type="dcterms:W3CDTF">2022-05-05T09:12:22Z</dcterms:modified>
</cp:coreProperties>
</file>