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0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786B-9D86-4024-93E4-B12560DBB8A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89E3-BFB2-401A-BA51-41FBBF638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89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786B-9D86-4024-93E4-B12560DBB8A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89E3-BFB2-401A-BA51-41FBBF638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6686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786B-9D86-4024-93E4-B12560DBB8A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89E3-BFB2-401A-BA51-41FBBF638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735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85261B-8DA6-4A28-B03D-48F657AA68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1667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786B-9D86-4024-93E4-B12560DBB8A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89E3-BFB2-401A-BA51-41FBBF638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75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786B-9D86-4024-93E4-B12560DBB8A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89E3-BFB2-401A-BA51-41FBBF638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5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786B-9D86-4024-93E4-B12560DBB8A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89E3-BFB2-401A-BA51-41FBBF638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190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786B-9D86-4024-93E4-B12560DBB8A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89E3-BFB2-401A-BA51-41FBBF638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4609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786B-9D86-4024-93E4-B12560DBB8A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89E3-BFB2-401A-BA51-41FBBF638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1191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786B-9D86-4024-93E4-B12560DBB8A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89E3-BFB2-401A-BA51-41FBBF638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14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786B-9D86-4024-93E4-B12560DBB8A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89E3-BFB2-401A-BA51-41FBBF638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491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A786B-9D86-4024-93E4-B12560DBB8A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489E3-BFB2-401A-BA51-41FBBF638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481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3A786B-9D86-4024-93E4-B12560DBB8AC}" type="datetimeFigureOut">
              <a:rPr lang="ru-RU" smtClean="0"/>
              <a:t>12.04.2022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489E3-BFB2-401A-BA51-41FBBF638A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14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Поверхностные плазмоны в металлических сферических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Поверхностные плазмон-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поляритоны</a:t>
            </a:r>
            <a:endParaRPr lang="ru-RU" alt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86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08720"/>
            <a:ext cx="83529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Условием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возбуждения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поверхностных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плазмонов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является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соотношение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между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волновыми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векторами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падающего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излучения,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плазмонов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векторов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обратной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решетки,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характеризующей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рифленую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поверхность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металла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348880"/>
            <a:ext cx="847704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74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88640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Визуализация ПП стоп-зоны при помощи модифицированного призменного метода</a:t>
            </a:r>
            <a:endParaRPr lang="ru-RU" sz="2800" dirty="0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1268760"/>
            <a:ext cx="9144000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429410"/>
            <a:ext cx="2610975" cy="51652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63888" y="1628800"/>
            <a:ext cx="525658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По вертикальной оси отложена обратная длина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волны,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горизонтальной угол падения излучения.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Цвет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отражает изменение длины волны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излучения.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Темные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области соответствуют минимальному отражению излучения от поверхности металла,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т.е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 максимальной связи фотон-ПП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а) дисперсионная кривая для плоской поверхности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b)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Текстурированная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поверхность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масштаб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=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0.7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мкм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с) дисперсионные кривые для текстурированной      поверхности.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6576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1"/>
            <a:ext cx="77048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Прохождение света через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наноотверстия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ассистированное</a:t>
            </a:r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ПП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699" y="1340768"/>
            <a:ext cx="7210593" cy="28452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39552" y="4369250"/>
            <a:ext cx="78488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а) пропускание света через изолированную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субволновую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апертуру</a:t>
            </a: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b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пропускание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света через массив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субволновых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апертур. </a:t>
            </a:r>
          </a:p>
          <a:p>
            <a:pPr algn="just"/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Эффект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перспективен для использования в оптических фильтрах 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дисплеях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8883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52991" y="404664"/>
            <a:ext cx="70380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ПП на поверхности металл/диэлектрик</a:t>
            </a:r>
            <a:endParaRPr lang="ru-RU" sz="3200" dirty="0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0" y="1268760"/>
            <a:ext cx="9144000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548082"/>
            <a:ext cx="8546631" cy="30330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0482" y="4725144"/>
            <a:ext cx="812303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а) силовые линии ЭМ поля и распределение заряда, </a:t>
            </a: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b)проникновение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поля в металл и диэлектрик, </a:t>
            </a:r>
            <a:endParaRPr lang="en-US" sz="20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) дисперсионные кривые для света и поверхностного плазмона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19335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2132856"/>
            <a:ext cx="81735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Arial" panose="020B0604020202020204" pitchFamily="34" charset="0"/>
              </a:rPr>
              <a:t>•</a:t>
            </a:r>
            <a:r>
              <a:rPr lang="ru-RU" sz="2400" dirty="0">
                <a:latin typeface="Times New Roman" panose="02020603050405020304" pitchFamily="18" charset="0"/>
              </a:rPr>
              <a:t>Для неровной серебряной пленки на длине волны 600 </a:t>
            </a:r>
            <a:r>
              <a:rPr lang="ru-RU" sz="2400" dirty="0" err="1">
                <a:latin typeface="Times New Roman" panose="02020603050405020304" pitchFamily="18" charset="0"/>
              </a:rPr>
              <a:t>нм</a:t>
            </a:r>
            <a:r>
              <a:rPr lang="ru-RU" sz="2400" dirty="0">
                <a:latin typeface="Times New Roman" panose="02020603050405020304" pitchFamily="18" charset="0"/>
              </a:rPr>
              <a:t> можно получить приповерхностное усиление электрического поля в 200 раз, что используется в нелинейной оптической спектроскопии. </a:t>
            </a:r>
            <a:endParaRPr lang="ru-RU" sz="2400" dirty="0" smtClean="0">
              <a:latin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Arial" panose="020B0604020202020204" pitchFamily="34" charset="0"/>
              </a:rPr>
              <a:t>•</a:t>
            </a:r>
            <a:r>
              <a:rPr lang="ru-RU" sz="2400" dirty="0">
                <a:latin typeface="Times New Roman" panose="02020603050405020304" pitchFamily="18" charset="0"/>
              </a:rPr>
              <a:t>В спектроскопии поверхностно-усиленного рамановского рассеяния сигнал за счет поля ПП может быть усилен от 1012до 1015раз, что экспериментально наблюдалось для молекул красителя, адсорбированных поверхностью агрегированных золотых и серебряных коллоидных пленок.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06049" y="188640"/>
            <a:ext cx="6640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Усиление поля за счет генерации ПП</a:t>
            </a:r>
            <a:endParaRPr lang="ru-RU" sz="3200" dirty="0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1052736"/>
            <a:ext cx="9144000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19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260648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Усиление ЭМ поля вблизи поверхности серебряной пленки различной толщины, обусловленное ПП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412776"/>
            <a:ext cx="6120680" cy="415083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39752" y="5877272"/>
            <a:ext cx="3924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злучение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на длине волны </a:t>
            </a:r>
            <a:r>
              <a:rPr lang="el-GR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λ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= 600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нм</a:t>
            </a:r>
            <a:endParaRPr lang="ru-RU" dirty="0"/>
          </a:p>
        </p:txBody>
      </p:sp>
      <p:sp>
        <p:nvSpPr>
          <p:cNvPr id="10" name="Line 3"/>
          <p:cNvSpPr>
            <a:spLocks noChangeShapeType="1"/>
          </p:cNvSpPr>
          <p:nvPr/>
        </p:nvSpPr>
        <p:spPr bwMode="auto">
          <a:xfrm>
            <a:off x="0" y="1268760"/>
            <a:ext cx="9144000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9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332656"/>
            <a:ext cx="77176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Плазмонный</a:t>
            </a:r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резонанс в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наночастицах</a:t>
            </a:r>
            <a:endParaRPr lang="ru-RU" sz="3600" dirty="0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1268760"/>
            <a:ext cx="9144000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1524254"/>
            <a:ext cx="8345097" cy="161671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90893" y="3396461"/>
            <a:ext cx="822174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1. Если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на металлическую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наносферу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падает электромагнитная волна с частотой вблизи частоты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плазмонного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резонанса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ɷ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=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ɷ</a:t>
            </a:r>
            <a:r>
              <a:rPr lang="ru-RU" sz="1100" i="1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SP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, то происходит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возбуждение плазмонов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на поверхности сферы.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2. Возбужденные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поверхностные плазмоны, обладающие переменным дипольным моментом, в свою очередь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излучают электромагнитную волну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3. Поскольку колебания заряда, связанные с поверхностным плазмоном, затухают с превращением энергии колебаний в тепло, имеет место также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</a:rPr>
              <a:t>поглощение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энергииэлектромагнитной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волны.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49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60648"/>
            <a:ext cx="7920880" cy="421442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71600" y="5085184"/>
            <a:ext cx="7560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Схема возбуждения колебаний плазмона на поверхности металлической сферы под действием внешнего излучения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12768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</a:rPr>
              <a:t>Теория Ми рассеяния и поглощения излучения</a:t>
            </a:r>
            <a:endParaRPr lang="ru-RU" sz="3200" dirty="0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1268760"/>
            <a:ext cx="9144000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628800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Теория Ми рассеяния излучения на металлической сфере, находящейся в однородной среде, базируется на разложении электромагнитного поля по цилиндрическим гармоникам и «сшивке» тангенциальных компонент напряженности электрического и магнитного поля на границе сферы.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43" y="2829129"/>
            <a:ext cx="7278444" cy="377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5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0"/>
            <a:ext cx="83529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Практическое использование рассеяния излучения на </a:t>
            </a:r>
            <a:r>
              <a:rPr lang="ru-RU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наночастицах</a:t>
            </a:r>
            <a:endParaRPr lang="ru-RU" sz="3600" dirty="0"/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0" y="1268760"/>
            <a:ext cx="9144000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251520" y="1700808"/>
                <a:ext cx="8460940" cy="44012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Физической основой использования металлических наночастиц в качестве </a:t>
                </a:r>
                <a:r>
                  <a:rPr lang="ru-RU" sz="20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сенсоров </a:t>
                </a:r>
                <a:r>
                  <a:rPr lang="ru-RU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является зависимость частоты </a:t>
                </a:r>
                <a:r>
                  <a:rPr lang="ru-RU" sz="2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плазмонного</a:t>
                </a:r>
                <a:r>
                  <a:rPr lang="ru-RU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резонанса в спектре рассеянного излучения от диэлектрической проницаемости окружающей среды (матрицы).</a:t>
                </a:r>
              </a:p>
              <a:p>
                <a:pPr algn="just"/>
                <a:endPara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algn="just"/>
                <a:r>
                  <a:rPr lang="ru-RU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Рассеянный спектр зависит от </a:t>
                </a:r>
                <a:r>
                  <a:rPr lang="ru-RU" sz="2000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локальной </a:t>
                </a:r>
                <a:r>
                  <a:rPr lang="ru-RU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величины диэлектрической проницаемости матрицы. Это существенно повышает разрешающую способность рассматриваемого подхода по сравнению с другими оптическими методами.</a:t>
                </a:r>
              </a:p>
              <a:p>
                <a:pPr algn="just"/>
                <a:endParaRPr lang="ru-RU" sz="2000" dirty="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  <a:p>
                <a:pPr algn="just"/>
                <a:r>
                  <a:rPr lang="ru-RU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Сдвиг </a:t>
                </a:r>
                <a:r>
                  <a:rPr lang="ru-RU" sz="2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плазмонного</a:t>
                </a:r>
                <a:r>
                  <a:rPr lang="ru-RU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резонанса при рассеянии излучения на металлической </a:t>
                </a:r>
                <a:r>
                  <a:rPr lang="ru-RU" sz="2000" dirty="0" err="1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наночастице</a:t>
                </a:r>
                <a:r>
                  <a:rPr lang="ru-RU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 определяется локальной концентрацией частиц окружающей среды в объеме порядка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−16</m:t>
                        </m:r>
                      </m:sup>
                    </m:sSup>
                    <m:r>
                      <a:rPr lang="ru-RU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ru-RU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см</m:t>
                        </m:r>
                      </m:e>
                      <m:sup>
                        <m:r>
                          <a:rPr lang="ru-RU" sz="20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ru-RU" sz="2000" dirty="0" smtClean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. Число молекул в таком объеме, которые вызывают спектральный сдвиг, очень мало (порядка нескольких тысяч</a:t>
                </a:r>
                <a:r>
                  <a:rPr lang="ru-RU" sz="2000" dirty="0">
                    <a:solidFill>
                      <a:srgbClr val="000000"/>
                    </a:solidFill>
                    <a:latin typeface="Times New Roman" panose="02020603050405020304" pitchFamily="18" charset="0"/>
                  </a:rPr>
                  <a:t>).</a:t>
                </a:r>
                <a:endParaRPr lang="ru-RU" sz="2000" dirty="0"/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00808"/>
                <a:ext cx="8460940" cy="4401205"/>
              </a:xfrm>
              <a:prstGeom prst="rect">
                <a:avLst/>
              </a:prstGeom>
              <a:blipFill>
                <a:blip r:embed="rId2"/>
                <a:stretch>
                  <a:fillRect l="-720" t="-693" r="-793" b="-13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765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81285" y="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Плазмон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20847" y="2870132"/>
            <a:ext cx="4043641" cy="372721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ru-RU" sz="1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Поверхностные плазмон-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поляритоны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(ППП) представляют собой электромагнитные возбуждения, распространяющиеся в достаточно тонком слое по границе раздела между проводником и диэлектриком. Они возникают как результат взаимодействия электромагнитных полей диэлектрика с электронной плазмой проводника.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0" y="1089025"/>
            <a:ext cx="9144000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45" y="2919208"/>
            <a:ext cx="4801324" cy="35302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0031" y="6444274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Электромагнитное поле поверхностного плазмона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771" y="1300888"/>
            <a:ext cx="878445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Плазмоника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представляет собой современное направление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фотоники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которой исследуются условия локализации электромагнитных полей порядка длины волны и меньших длины волны. В её основе–изучение взаимодействия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электромагнитного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излучения в </a:t>
            </a:r>
            <a:r>
              <a:rPr lang="ru-RU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субволновом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масштабе и носителей заряда в зоне проводимости на границах раздела сред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 Майер “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Плазмоника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Теория и приложения”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81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78497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-поверхностные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плазмоны (ПП) представляют собой связанное возбуждение электромагнитного поля и поверхностного заряда на границе раздела проводника и диэлектрика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pPr marL="342900" indent="-342900" algn="just">
              <a:buFontTx/>
              <a:buChar char="-"/>
            </a:pPr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-ПП способны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каналировать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энергию ЭМ вдоль поверхности металла на расстояния порядка десятков микрон, что делает перспективным их использование в оптоэлектронике (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плазмонике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);</a:t>
            </a:r>
          </a:p>
          <a:p>
            <a:pPr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-для возбуждения ПП на плоской границе необходимо выполнение условия синхронизма, что достигается с помощью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эванесцентной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волны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-обусловленное ПП усиление электрического поля вблизи поверхности проводника открывает новые возможности в нелинейной спектроскопии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endParaRPr lang="ru-RU" sz="20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-ПП резонанс при рассеянии излучения на металлических сферах определяется диэлектрической проницаемостью матрицы, что делает перспективным использование ПП в оптических датчиках (сенсорах) и устройствах управления излучением.</a:t>
            </a:r>
          </a:p>
        </p:txBody>
      </p:sp>
    </p:spTree>
    <p:extLst>
      <p:ext uri="{BB962C8B-B14F-4D97-AF65-F5344CB8AC3E}">
        <p14:creationId xmlns:p14="http://schemas.microsoft.com/office/powerpoint/2010/main" val="163308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15106" y="203969"/>
            <a:ext cx="8713788" cy="633314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Плазмон</a:t>
            </a:r>
          </a:p>
        </p:txBody>
      </p:sp>
      <p:sp>
        <p:nvSpPr>
          <p:cNvPr id="20484" name="Line 3"/>
          <p:cNvSpPr>
            <a:spLocks noChangeShapeType="1"/>
          </p:cNvSpPr>
          <p:nvPr/>
        </p:nvSpPr>
        <p:spPr bwMode="auto">
          <a:xfrm>
            <a:off x="0" y="1089025"/>
            <a:ext cx="9144000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35" name="TextBox 1"/>
          <p:cNvSpPr txBox="1">
            <a:spLocks noChangeArrowheads="1"/>
          </p:cNvSpPr>
          <p:nvPr/>
        </p:nvSpPr>
        <p:spPr bwMode="auto">
          <a:xfrm>
            <a:off x="250825" y="1340768"/>
            <a:ext cx="8569326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Плазменные частоты большинства чистых металлов лежат в ультрафиолетовой области спектра, а во всём видимом диапазоне эти металлы одинаково хорошо отражают излучение, и потому выглядят бесцветными и блестящими. Но медь и золото имеют электронные переходы на частотах видимого спектра. На них свет сильнее поглощается металлом, чем на других частотах видимого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из-за чего медь и золото в отражённом свете выглядят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окрашенными.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полупроводниках плазменная частота электронов валентной зоны обычно находится в дальнем ультрафиолетовом диапазоне, но межуровневые электронные переходы могут быть с энергиями фотонов видимого света. Такой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полупроводник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будет выборочно поглощать частоты видимого света и выглядеть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цветным.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высоколегированных полупроводников в форме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наночастиц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плазменная частота может быть в ближнем или среднем инфракрасном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диапазоне.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316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476672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2021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Энергию плазмона можно оценить в 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почти свободных электронов как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55211" y="1340768"/>
                <a:ext cx="3305585" cy="1273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ħ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ħ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</m:t>
                      </m:r>
                      <m:rad>
                        <m:radPr>
                          <m:deg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</m:e>
                      </m:rad>
                    </m:oMath>
                  </m:oMathPara>
                </a14:m>
                <a:endParaRPr lang="ru-RU" sz="2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5211" y="1340768"/>
                <a:ext cx="3305585" cy="12730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467543" y="2982312"/>
                <a:ext cx="828092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 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ħ</m:t>
                    </m:r>
                  </m:oMath>
                </a14:m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— плотность валентных электронов, </a:t>
                </a:r>
                <a:r>
                  <a:rPr lang="ru-RU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— элементарный заряд, </a:t>
                </a:r>
                <a:r>
                  <a:rPr lang="ru-RU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— масса электрона и ε</a:t>
                </a:r>
                <a:r>
                  <a:rPr lang="ru-RU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 — проницаемость вакуума.</a:t>
                </a: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3" y="2982312"/>
                <a:ext cx="8280920" cy="707886"/>
              </a:xfrm>
              <a:prstGeom prst="rect">
                <a:avLst/>
              </a:prstGeom>
              <a:blipFill>
                <a:blip r:embed="rId3"/>
                <a:stretch>
                  <a:fillRect l="-810" t="-4310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467543" y="4005064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Поверхностные плазмоны (плазмоны, ограниченные поверхностями) сильно взаимодействуют со светом, приводя к образованию поляритонов. Они играют роль в поверхностном усилении рамановского рассеяния света и в объяснении аномалий в дифракции металлов. Поверхностный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плазмонный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резонанс используется в биохимии, чтобы определять присутствие молекул на поверхности.</a:t>
            </a:r>
          </a:p>
        </p:txBody>
      </p:sp>
    </p:spTree>
    <p:extLst>
      <p:ext uri="{BB962C8B-B14F-4D97-AF65-F5344CB8AC3E}">
        <p14:creationId xmlns:p14="http://schemas.microsoft.com/office/powerpoint/2010/main" val="347077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Генерация поверхностных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плазмонов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плоской поверхности</a:t>
            </a: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412776"/>
            <a:ext cx="8229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 процессе генерации должно выполняться условие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фазового синхронизма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–волновой аналог закона сохранения энергии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импульса</a:t>
            </a:r>
            <a:r>
              <a:rPr lang="en-US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sz="2000" dirty="0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1089025"/>
            <a:ext cx="9144000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90" y="2505074"/>
            <a:ext cx="8141309" cy="232951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5575" y="5219005"/>
            <a:ext cx="79312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Возбуждение поверхностных плазмонов в конфигурации Отто (а) </a:t>
            </a:r>
          </a:p>
          <a:p>
            <a:pPr algn="ctr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и в конфигурации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Кречманна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 (b)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66776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544" y="260648"/>
            <a:ext cx="82809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Схема, поясняющая метод генерации поверхностных плазмонов, основанный на эффекте полного внутреннего отражения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77" y="1645643"/>
            <a:ext cx="8266887" cy="447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8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88640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Схема, поясняющая метод генерации поверхностных плазмонов, основанный на эффекте полного внутреннего отражения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401189"/>
            <a:ext cx="7086572" cy="525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05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Генерация поверхностных плазмонов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плоской поверхности</a:t>
            </a:r>
            <a:endParaRPr lang="ru-RU" alt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0" y="1089025"/>
            <a:ext cx="9144000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009" y="1412776"/>
            <a:ext cx="822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 точке пересечения дисперсионных зависимостей выполняется </a:t>
            </a:r>
            <a:r>
              <a:rPr lang="ru-RU" sz="20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условие фазового </a:t>
            </a:r>
            <a:r>
              <a:rPr lang="ru-RU" sz="20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синхронизма</a:t>
            </a:r>
            <a:r>
              <a:rPr lang="en-US" sz="20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возможна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генерация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поверхностных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плазмонов.</a:t>
            </a:r>
          </a:p>
          <a:p>
            <a:pPr algn="just"/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Волновой вектор поверхностного плазмона, соответствующий синхронизму, определяется углом падения света </a:t>
            </a:r>
            <a:r>
              <a:rPr lang="en-US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Ɵ</a:t>
            </a:r>
            <a:r>
              <a:rPr lang="ru-RU" sz="2000" i="1" baseline="-25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endParaRPr lang="ru-RU" sz="2000" baseline="-250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2852936"/>
            <a:ext cx="6048672" cy="3788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8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87129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Текстурированная металлическая поверхность –фотонный кристалл для поверхностных плазмонов</a:t>
            </a:r>
            <a:endParaRPr lang="ru-RU" sz="2800" dirty="0"/>
          </a:p>
        </p:txBody>
      </p:sp>
      <p:sp>
        <p:nvSpPr>
          <p:cNvPr id="6" name="Line 3"/>
          <p:cNvSpPr>
            <a:spLocks noChangeShapeType="1"/>
          </p:cNvSpPr>
          <p:nvPr/>
        </p:nvSpPr>
        <p:spPr bwMode="auto">
          <a:xfrm>
            <a:off x="0" y="1268760"/>
            <a:ext cx="9144000" cy="0"/>
          </a:xfrm>
          <a:prstGeom prst="line">
            <a:avLst/>
          </a:prstGeom>
          <a:noFill/>
          <a:ln w="57150" cmpd="thinThick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994" y="1394030"/>
            <a:ext cx="6056012" cy="272812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3544" y="4289663"/>
            <a:ext cx="86849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Если период</a:t>
            </a:r>
            <a:r>
              <a:rPr lang="en-US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поверхностной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структуры равен половине длины волны ПП, то вместо распространяющейся волны ПП превращается в стоячую волну, что соответствует возникновению запрещенной зоны для поверхностного плазмона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5373216"/>
            <a:ext cx="7488832" cy="9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54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829</Words>
  <Application>Microsoft Office PowerPoint</Application>
  <PresentationFormat>Экран (4:3)</PresentationFormat>
  <Paragraphs>79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Times New Roman</vt:lpstr>
      <vt:lpstr>Тема Office</vt:lpstr>
      <vt:lpstr>Поверхностные плазмоны в металлических сферических наночастицах. Поверхностные плазмон-поляритоны</vt:lpstr>
      <vt:lpstr>Плазмон</vt:lpstr>
      <vt:lpstr>Плазмон</vt:lpstr>
      <vt:lpstr>Презентация PowerPoint</vt:lpstr>
      <vt:lpstr>Генерация поверхностных плазмонов на плоской поверхности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Спин-орбитальное взаимодействие лантаноидов</dc:title>
  <dc:creator>1</dc:creator>
  <cp:lastModifiedBy>Пользователь</cp:lastModifiedBy>
  <cp:revision>10</cp:revision>
  <dcterms:created xsi:type="dcterms:W3CDTF">2022-04-04T13:08:22Z</dcterms:created>
  <dcterms:modified xsi:type="dcterms:W3CDTF">2022-04-12T12:58:30Z</dcterms:modified>
</cp:coreProperties>
</file>