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2" r:id="rId3"/>
    <p:sldId id="311" r:id="rId4"/>
    <p:sldId id="312" r:id="rId5"/>
    <p:sldId id="304" r:id="rId6"/>
    <p:sldId id="303" r:id="rId7"/>
    <p:sldId id="313" r:id="rId8"/>
    <p:sldId id="305" r:id="rId9"/>
    <p:sldId id="314" r:id="rId10"/>
    <p:sldId id="320" r:id="rId11"/>
    <p:sldId id="315" r:id="rId12"/>
    <p:sldId id="316" r:id="rId13"/>
    <p:sldId id="317" r:id="rId14"/>
    <p:sldId id="318" r:id="rId15"/>
    <p:sldId id="319" r:id="rId16"/>
    <p:sldId id="307" r:id="rId17"/>
    <p:sldId id="308" r:id="rId18"/>
    <p:sldId id="321" r:id="rId19"/>
    <p:sldId id="309" r:id="rId20"/>
    <p:sldId id="322" r:id="rId21"/>
    <p:sldId id="310" r:id="rId22"/>
    <p:sldId id="323" r:id="rId23"/>
    <p:sldId id="329" r:id="rId24"/>
    <p:sldId id="330" r:id="rId25"/>
    <p:sldId id="325" r:id="rId26"/>
    <p:sldId id="324" r:id="rId27"/>
    <p:sldId id="326" r:id="rId28"/>
    <p:sldId id="327" r:id="rId29"/>
    <p:sldId id="328"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564644" y="744470"/>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951598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74602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624156"/>
            <a:ext cx="1174325"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624156"/>
            <a:ext cx="613473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637546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800784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4648200" y="1600202"/>
            <a:ext cx="4038600" cy="4530725"/>
          </a:xfrm>
        </p:spPr>
        <p:txBody>
          <a:bodyPr/>
          <a:lstStyle/>
          <a:p>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219396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7509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dirty="0">
                <a:solidFill>
                  <a:srgbClr val="F2F2F0"/>
                </a:solidFill>
              </a:rPr>
              <a:pPr/>
              <a:t>12/24/2020</a:t>
            </a:fld>
            <a:endParaRPr lang="en-US" dirty="0">
              <a:solidFill>
                <a:srgbClr val="F2F2F0"/>
              </a:solidFill>
            </a:endParaRP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7126694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687740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450428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726996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9926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92015" y="685801"/>
            <a:ext cx="390906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6475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12/24/2020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4598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12/24/2020</a:t>
            </a:fld>
            <a:endParaRPr lang="en-US" dirty="0">
              <a:solidFill>
                <a:srgbClr val="432A30"/>
              </a:solidFill>
            </a:endParaRP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779124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en-US" sz="3600" b="1" dirty="0"/>
              <a:t>MODULE 3</a:t>
            </a:r>
            <a:br>
              <a:rPr lang="en-US" sz="3600" b="1" dirty="0"/>
            </a:br>
            <a:r>
              <a:rPr lang="en-US" sz="3600" b="1" dirty="0" smtClean="0"/>
              <a:t>3.4 </a:t>
            </a:r>
            <a:r>
              <a:rPr lang="en-US" sz="3600" b="1" dirty="0"/>
              <a:t>organization of financial planning in </a:t>
            </a:r>
            <a:r>
              <a:rPr lang="en-US" sz="3600" b="1" dirty="0" smtClean="0"/>
              <a:t>organizations</a:t>
            </a:r>
            <a:r>
              <a:rPr lang="en-US" sz="3600" b="1" smtClean="0"/>
              <a:t>. </a:t>
            </a:r>
            <a:br>
              <a:rPr lang="en-US" sz="3600" b="1" smtClean="0"/>
            </a:br>
            <a:r>
              <a:rPr lang="en-US" sz="3600" b="1" smtClean="0"/>
              <a:t>Business-plan</a:t>
            </a:r>
            <a:endParaRPr lang="ru-RU" sz="3600" dirty="0"/>
          </a:p>
        </p:txBody>
      </p:sp>
    </p:spTree>
    <p:extLst>
      <p:ext uri="{BB962C8B-B14F-4D97-AF65-F5344CB8AC3E}">
        <p14:creationId xmlns:p14="http://schemas.microsoft.com/office/powerpoint/2010/main" val="16360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31462"/>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599627" y="387939"/>
            <a:ext cx="8136904" cy="6324808"/>
          </a:xfrm>
          <a:prstGeom prst="rect">
            <a:avLst/>
          </a:prstGeom>
        </p:spPr>
        <p:txBody>
          <a:bodyPr wrap="square">
            <a:spAutoFit/>
          </a:bodyPr>
          <a:lstStyle/>
          <a:p>
            <a:pPr>
              <a:lnSpc>
                <a:spcPct val="150000"/>
              </a:lnSpc>
            </a:pPr>
            <a:r>
              <a:rPr lang="ru-RU" b="1" dirty="0" err="1"/>
              <a:t>The</a:t>
            </a:r>
            <a:r>
              <a:rPr lang="ru-RU" b="1" dirty="0"/>
              <a:t> </a:t>
            </a:r>
            <a:r>
              <a:rPr lang="ru-RU" b="1" dirty="0" err="1"/>
              <a:t>normative</a:t>
            </a:r>
            <a:r>
              <a:rPr lang="ru-RU" b="1" dirty="0"/>
              <a:t> </a:t>
            </a:r>
            <a:r>
              <a:rPr lang="ru-RU" b="1" dirty="0" err="1"/>
              <a:t>method</a:t>
            </a:r>
            <a:r>
              <a:rPr lang="ru-RU" b="1" dirty="0"/>
              <a:t> </a:t>
            </a:r>
            <a:r>
              <a:rPr lang="ru-RU" dirty="0" err="1"/>
              <a:t>of</a:t>
            </a:r>
            <a:r>
              <a:rPr lang="ru-RU" dirty="0"/>
              <a:t> </a:t>
            </a:r>
            <a:r>
              <a:rPr lang="ru-RU" dirty="0" err="1"/>
              <a:t>financial</a:t>
            </a:r>
            <a:r>
              <a:rPr lang="ru-RU" dirty="0"/>
              <a:t> </a:t>
            </a:r>
            <a:r>
              <a:rPr lang="ru-RU" dirty="0" err="1"/>
              <a:t>planning</a:t>
            </a:r>
            <a:r>
              <a:rPr lang="ru-RU" dirty="0"/>
              <a:t> </a:t>
            </a:r>
            <a:r>
              <a:rPr lang="ru-RU" dirty="0" err="1"/>
              <a:t>is</a:t>
            </a:r>
            <a:r>
              <a:rPr lang="ru-RU" dirty="0"/>
              <a:t> </a:t>
            </a:r>
            <a:r>
              <a:rPr lang="ru-RU" dirty="0" err="1"/>
              <a:t>considered</a:t>
            </a:r>
            <a:r>
              <a:rPr lang="ru-RU" dirty="0"/>
              <a:t> </a:t>
            </a:r>
            <a:r>
              <a:rPr lang="ru-RU" dirty="0" err="1"/>
              <a:t>in</a:t>
            </a:r>
            <a:r>
              <a:rPr lang="ru-RU" dirty="0"/>
              <a:t> </a:t>
            </a:r>
            <a:r>
              <a:rPr lang="ru-RU" dirty="0" err="1"/>
              <a:t>two</a:t>
            </a:r>
            <a:r>
              <a:rPr lang="ru-RU" dirty="0"/>
              <a:t> </a:t>
            </a:r>
            <a:r>
              <a:rPr lang="ru-RU" dirty="0" err="1"/>
              <a:t>aspects</a:t>
            </a:r>
            <a:r>
              <a:rPr lang="ru-RU" dirty="0"/>
              <a:t>:</a:t>
            </a:r>
          </a:p>
          <a:p>
            <a:pPr>
              <a:lnSpc>
                <a:spcPct val="150000"/>
              </a:lnSpc>
            </a:pPr>
            <a:r>
              <a:rPr lang="ru-RU" i="1" dirty="0" err="1"/>
              <a:t>external</a:t>
            </a:r>
            <a:r>
              <a:rPr lang="ru-RU" dirty="0"/>
              <a:t> </a:t>
            </a:r>
            <a:r>
              <a:rPr lang="ru-RU" dirty="0" err="1"/>
              <a:t>and</a:t>
            </a:r>
            <a:r>
              <a:rPr lang="ru-RU" dirty="0"/>
              <a:t> </a:t>
            </a:r>
            <a:r>
              <a:rPr lang="ru-RU" i="1" dirty="0" err="1"/>
              <a:t>internal</a:t>
            </a:r>
            <a:r>
              <a:rPr lang="ru-RU" dirty="0"/>
              <a:t>. </a:t>
            </a:r>
            <a:endParaRPr lang="en-US" dirty="0" smtClean="0"/>
          </a:p>
          <a:p>
            <a:pPr>
              <a:lnSpc>
                <a:spcPct val="150000"/>
              </a:lnSpc>
            </a:pPr>
            <a:endParaRPr lang="en-US" dirty="0" smtClean="0"/>
          </a:p>
          <a:p>
            <a:pPr>
              <a:lnSpc>
                <a:spcPct val="150000"/>
              </a:lnSpc>
            </a:pPr>
            <a:r>
              <a:rPr lang="ru-RU" dirty="0" err="1" smtClean="0"/>
              <a:t>The</a:t>
            </a:r>
            <a:r>
              <a:rPr lang="ru-RU" dirty="0" smtClean="0"/>
              <a:t> </a:t>
            </a:r>
            <a:r>
              <a:rPr lang="ru-RU" i="1" dirty="0" err="1"/>
              <a:t>external</a:t>
            </a:r>
            <a:r>
              <a:rPr lang="ru-RU" dirty="0"/>
              <a:t> </a:t>
            </a:r>
            <a:r>
              <a:rPr lang="ru-RU" dirty="0" err="1"/>
              <a:t>environment</a:t>
            </a:r>
            <a:r>
              <a:rPr lang="ru-RU" dirty="0"/>
              <a:t> </a:t>
            </a:r>
            <a:r>
              <a:rPr lang="ru-RU" dirty="0" err="1"/>
              <a:t>sets</a:t>
            </a:r>
            <a:r>
              <a:rPr lang="ru-RU" dirty="0"/>
              <a:t> </a:t>
            </a:r>
            <a:r>
              <a:rPr lang="ru-RU" dirty="0" err="1"/>
              <a:t>certain</a:t>
            </a:r>
            <a:r>
              <a:rPr lang="ru-RU" dirty="0"/>
              <a:t> </a:t>
            </a:r>
            <a:r>
              <a:rPr lang="ru-RU" dirty="0" err="1"/>
              <a:t>norms</a:t>
            </a:r>
            <a:r>
              <a:rPr lang="ru-RU" dirty="0"/>
              <a:t> </a:t>
            </a:r>
            <a:r>
              <a:rPr lang="ru-RU" dirty="0" err="1"/>
              <a:t>and</a:t>
            </a:r>
            <a:r>
              <a:rPr lang="ru-RU" dirty="0"/>
              <a:t> </a:t>
            </a:r>
            <a:r>
              <a:rPr lang="ru-RU" dirty="0" err="1"/>
              <a:t>standards</a:t>
            </a:r>
            <a:r>
              <a:rPr lang="ru-RU" dirty="0"/>
              <a:t> </a:t>
            </a:r>
            <a:r>
              <a:rPr lang="ru-RU" dirty="0" err="1"/>
              <a:t>for</a:t>
            </a:r>
            <a:r>
              <a:rPr lang="ru-RU" dirty="0"/>
              <a:t> </a:t>
            </a:r>
            <a:r>
              <a:rPr lang="ru-RU" dirty="0" err="1"/>
              <a:t>business</a:t>
            </a:r>
            <a:r>
              <a:rPr lang="ru-RU" dirty="0"/>
              <a:t> </a:t>
            </a:r>
            <a:r>
              <a:rPr lang="ru-RU" dirty="0" err="1"/>
              <a:t>entities</a:t>
            </a:r>
            <a:r>
              <a:rPr lang="ru-RU" dirty="0"/>
              <a:t>. </a:t>
            </a:r>
            <a:r>
              <a:rPr lang="ru-RU" dirty="0" err="1"/>
              <a:t>So</a:t>
            </a:r>
            <a:r>
              <a:rPr lang="ru-RU" dirty="0"/>
              <a:t>, </a:t>
            </a:r>
            <a:r>
              <a:rPr lang="ru-RU" dirty="0" err="1"/>
              <a:t>there</a:t>
            </a:r>
            <a:r>
              <a:rPr lang="ru-RU" dirty="0"/>
              <a:t> </a:t>
            </a:r>
            <a:r>
              <a:rPr lang="ru-RU" dirty="0" err="1"/>
              <a:t>are</a:t>
            </a:r>
            <a:r>
              <a:rPr lang="ru-RU" dirty="0"/>
              <a:t> </a:t>
            </a:r>
            <a:r>
              <a:rPr lang="ru-RU" dirty="0" err="1"/>
              <a:t>legally</a:t>
            </a:r>
            <a:r>
              <a:rPr lang="ru-RU" dirty="0"/>
              <a:t> </a:t>
            </a:r>
            <a:r>
              <a:rPr lang="ru-RU" dirty="0" err="1"/>
              <a:t>approved</a:t>
            </a:r>
            <a:r>
              <a:rPr lang="ru-RU" dirty="0"/>
              <a:t> </a:t>
            </a:r>
            <a:r>
              <a:rPr lang="ru-RU" dirty="0" err="1" smtClean="0"/>
              <a:t>standards</a:t>
            </a:r>
            <a:r>
              <a:rPr lang="en-US" dirty="0" smtClean="0"/>
              <a:t> </a:t>
            </a:r>
            <a:r>
              <a:rPr lang="ru-RU" dirty="0" smtClean="0"/>
              <a:t>(</a:t>
            </a:r>
            <a:r>
              <a:rPr lang="ru-RU" dirty="0" err="1" smtClean="0"/>
              <a:t>tax</a:t>
            </a:r>
            <a:r>
              <a:rPr lang="ru-RU" dirty="0" smtClean="0"/>
              <a:t> </a:t>
            </a:r>
            <a:r>
              <a:rPr lang="ru-RU" dirty="0" err="1"/>
              <a:t>rates</a:t>
            </a:r>
            <a:r>
              <a:rPr lang="ru-RU" dirty="0"/>
              <a:t>, </a:t>
            </a:r>
            <a:r>
              <a:rPr lang="ru-RU" dirty="0" err="1"/>
              <a:t>depreciation</a:t>
            </a:r>
            <a:r>
              <a:rPr lang="ru-RU" dirty="0"/>
              <a:t> </a:t>
            </a:r>
            <a:r>
              <a:rPr lang="ru-RU" dirty="0" err="1"/>
              <a:t>rates</a:t>
            </a:r>
            <a:r>
              <a:rPr lang="ru-RU" dirty="0"/>
              <a:t>, </a:t>
            </a:r>
            <a:r>
              <a:rPr lang="ru-RU" dirty="0" err="1"/>
              <a:t>rates</a:t>
            </a:r>
            <a:r>
              <a:rPr lang="ru-RU" dirty="0"/>
              <a:t> </a:t>
            </a:r>
            <a:r>
              <a:rPr lang="ru-RU" dirty="0" err="1"/>
              <a:t>of</a:t>
            </a:r>
            <a:r>
              <a:rPr lang="ru-RU" dirty="0"/>
              <a:t> </a:t>
            </a:r>
            <a:r>
              <a:rPr lang="ru-RU" dirty="0" err="1"/>
              <a:t>deductions</a:t>
            </a:r>
            <a:r>
              <a:rPr lang="ru-RU" dirty="0"/>
              <a:t> </a:t>
            </a:r>
            <a:r>
              <a:rPr lang="ru-RU" dirty="0" err="1"/>
              <a:t>to</a:t>
            </a:r>
            <a:r>
              <a:rPr lang="ru-RU" dirty="0"/>
              <a:t> </a:t>
            </a:r>
            <a:r>
              <a:rPr lang="ru-RU" dirty="0" err="1"/>
              <a:t>the</a:t>
            </a:r>
            <a:r>
              <a:rPr lang="ru-RU" dirty="0"/>
              <a:t> </a:t>
            </a:r>
            <a:r>
              <a:rPr lang="ru-RU" dirty="0" err="1"/>
              <a:t>reserve</a:t>
            </a:r>
            <a:r>
              <a:rPr lang="ru-RU" dirty="0"/>
              <a:t> </a:t>
            </a:r>
            <a:r>
              <a:rPr lang="ru-RU" dirty="0" err="1"/>
              <a:t>fund</a:t>
            </a:r>
            <a:r>
              <a:rPr lang="ru-RU" dirty="0"/>
              <a:t>, </a:t>
            </a:r>
            <a:r>
              <a:rPr lang="ru-RU" dirty="0" err="1"/>
              <a:t>etc</a:t>
            </a:r>
            <a:r>
              <a:rPr lang="ru-RU" dirty="0" smtClean="0"/>
              <a:t>.)</a:t>
            </a:r>
            <a:r>
              <a:rPr lang="en-US" dirty="0" smtClean="0"/>
              <a:t>. </a:t>
            </a:r>
          </a:p>
          <a:p>
            <a:pPr>
              <a:lnSpc>
                <a:spcPct val="150000"/>
              </a:lnSpc>
            </a:pPr>
            <a:endParaRPr lang="en-US" dirty="0" smtClean="0"/>
          </a:p>
          <a:p>
            <a:pPr>
              <a:lnSpc>
                <a:spcPct val="150000"/>
              </a:lnSpc>
            </a:pPr>
            <a:r>
              <a:rPr lang="en-US" dirty="0" err="1" smtClean="0"/>
              <a:t>Organisations</a:t>
            </a:r>
            <a:r>
              <a:rPr lang="en-US" dirty="0" smtClean="0"/>
              <a:t> </a:t>
            </a:r>
            <a:r>
              <a:rPr lang="ru-RU" dirty="0" err="1" smtClean="0"/>
              <a:t>are</a:t>
            </a:r>
            <a:r>
              <a:rPr lang="ru-RU" dirty="0" smtClean="0"/>
              <a:t> </a:t>
            </a:r>
            <a:r>
              <a:rPr lang="ru-RU" dirty="0" err="1"/>
              <a:t>also</a:t>
            </a:r>
            <a:r>
              <a:rPr lang="ru-RU" dirty="0"/>
              <a:t> </a:t>
            </a:r>
            <a:r>
              <a:rPr lang="ru-RU" dirty="0" err="1"/>
              <a:t>developing</a:t>
            </a:r>
            <a:r>
              <a:rPr lang="ru-RU" dirty="0"/>
              <a:t> </a:t>
            </a:r>
            <a:r>
              <a:rPr lang="ru-RU" i="1" dirty="0" err="1"/>
              <a:t>internal</a:t>
            </a:r>
            <a:r>
              <a:rPr lang="ru-RU" dirty="0"/>
              <a:t> </a:t>
            </a:r>
            <a:r>
              <a:rPr lang="ru-RU" dirty="0" err="1"/>
              <a:t>regulations</a:t>
            </a:r>
            <a:r>
              <a:rPr lang="ru-RU" dirty="0"/>
              <a:t>. </a:t>
            </a:r>
            <a:r>
              <a:rPr lang="ru-RU" dirty="0" err="1"/>
              <a:t>To</a:t>
            </a:r>
            <a:r>
              <a:rPr lang="ru-RU" dirty="0"/>
              <a:t> </a:t>
            </a:r>
            <a:r>
              <a:rPr lang="ru-RU" dirty="0" err="1"/>
              <a:t>ensure</a:t>
            </a:r>
            <a:r>
              <a:rPr lang="ru-RU" dirty="0"/>
              <a:t> </a:t>
            </a:r>
            <a:r>
              <a:rPr lang="ru-RU" dirty="0" err="1"/>
              <a:t>uninterrupted</a:t>
            </a:r>
            <a:r>
              <a:rPr lang="ru-RU" dirty="0"/>
              <a:t> </a:t>
            </a:r>
            <a:r>
              <a:rPr lang="ru-RU" dirty="0" err="1"/>
              <a:t>production</a:t>
            </a:r>
            <a:r>
              <a:rPr lang="ru-RU" dirty="0"/>
              <a:t> </a:t>
            </a:r>
            <a:r>
              <a:rPr lang="ru-RU" dirty="0" err="1"/>
              <a:t>and</a:t>
            </a:r>
            <a:r>
              <a:rPr lang="ru-RU" dirty="0"/>
              <a:t> </a:t>
            </a:r>
            <a:r>
              <a:rPr lang="ru-RU" dirty="0" err="1"/>
              <a:t>sale</a:t>
            </a:r>
            <a:r>
              <a:rPr lang="ru-RU" dirty="0"/>
              <a:t> </a:t>
            </a:r>
            <a:r>
              <a:rPr lang="ru-RU" dirty="0" err="1"/>
              <a:t>of</a:t>
            </a:r>
            <a:r>
              <a:rPr lang="ru-RU" dirty="0"/>
              <a:t> </a:t>
            </a:r>
            <a:r>
              <a:rPr lang="ru-RU" dirty="0" err="1"/>
              <a:t>products</a:t>
            </a:r>
            <a:r>
              <a:rPr lang="ru-RU" dirty="0"/>
              <a:t>, </a:t>
            </a:r>
            <a:r>
              <a:rPr lang="ru-RU" dirty="0" err="1"/>
              <a:t>norms</a:t>
            </a:r>
            <a:r>
              <a:rPr lang="ru-RU" dirty="0"/>
              <a:t> </a:t>
            </a:r>
            <a:r>
              <a:rPr lang="ru-RU" dirty="0" err="1"/>
              <a:t>and</a:t>
            </a:r>
            <a:r>
              <a:rPr lang="ru-RU" dirty="0"/>
              <a:t> </a:t>
            </a:r>
            <a:r>
              <a:rPr lang="ru-RU" dirty="0" err="1"/>
              <a:t>standards</a:t>
            </a:r>
            <a:r>
              <a:rPr lang="ru-RU" dirty="0"/>
              <a:t> </a:t>
            </a:r>
            <a:r>
              <a:rPr lang="ru-RU" dirty="0" err="1"/>
              <a:t>are</a:t>
            </a:r>
            <a:r>
              <a:rPr lang="ru-RU" dirty="0"/>
              <a:t> </a:t>
            </a:r>
            <a:r>
              <a:rPr lang="ru-RU" dirty="0" err="1"/>
              <a:t>calculated</a:t>
            </a:r>
            <a:endParaRPr lang="ru-RU" dirty="0"/>
          </a:p>
          <a:p>
            <a:pPr>
              <a:lnSpc>
                <a:spcPct val="150000"/>
              </a:lnSpc>
            </a:pPr>
            <a:r>
              <a:rPr lang="ru-RU" dirty="0" err="1"/>
              <a:t>for</a:t>
            </a:r>
            <a:r>
              <a:rPr lang="ru-RU" dirty="0"/>
              <a:t> </a:t>
            </a:r>
            <a:r>
              <a:rPr lang="ru-RU" dirty="0" err="1"/>
              <a:t>raw</a:t>
            </a:r>
            <a:r>
              <a:rPr lang="ru-RU" dirty="0"/>
              <a:t> </a:t>
            </a:r>
            <a:r>
              <a:rPr lang="ru-RU" dirty="0" err="1"/>
              <a:t>materials</a:t>
            </a:r>
            <a:r>
              <a:rPr lang="ru-RU" dirty="0"/>
              <a:t> </a:t>
            </a:r>
            <a:r>
              <a:rPr lang="ru-RU" dirty="0" err="1"/>
              <a:t>and</a:t>
            </a:r>
            <a:r>
              <a:rPr lang="ru-RU" dirty="0"/>
              <a:t> </a:t>
            </a:r>
            <a:r>
              <a:rPr lang="ru-RU" dirty="0" err="1"/>
              <a:t>materials</a:t>
            </a:r>
            <a:r>
              <a:rPr lang="ru-RU" dirty="0"/>
              <a:t>, </a:t>
            </a:r>
            <a:r>
              <a:rPr lang="ru-RU" dirty="0" err="1"/>
              <a:t>work</a:t>
            </a:r>
            <a:r>
              <a:rPr lang="ru-RU" dirty="0"/>
              <a:t> </a:t>
            </a:r>
            <a:r>
              <a:rPr lang="ru-RU" dirty="0" err="1"/>
              <a:t>in</a:t>
            </a:r>
            <a:r>
              <a:rPr lang="ru-RU" dirty="0"/>
              <a:t> </a:t>
            </a:r>
            <a:r>
              <a:rPr lang="ru-RU" dirty="0" err="1"/>
              <a:t>progress</a:t>
            </a:r>
            <a:r>
              <a:rPr lang="ru-RU" dirty="0"/>
              <a:t>, </a:t>
            </a:r>
            <a:r>
              <a:rPr lang="ru-RU" dirty="0" err="1"/>
              <a:t>finished</a:t>
            </a:r>
            <a:r>
              <a:rPr lang="ru-RU" dirty="0"/>
              <a:t> </a:t>
            </a:r>
            <a:r>
              <a:rPr lang="ru-RU" dirty="0" err="1"/>
              <a:t>products</a:t>
            </a:r>
            <a:r>
              <a:rPr lang="ru-RU" dirty="0"/>
              <a:t>. </a:t>
            </a:r>
            <a:endParaRPr lang="en-US" dirty="0" smtClean="0"/>
          </a:p>
          <a:p>
            <a:pPr>
              <a:lnSpc>
                <a:spcPct val="150000"/>
              </a:lnSpc>
            </a:pPr>
            <a:endParaRPr lang="en-US" dirty="0"/>
          </a:p>
          <a:p>
            <a:pPr>
              <a:lnSpc>
                <a:spcPct val="150000"/>
              </a:lnSpc>
            </a:pPr>
            <a:r>
              <a:rPr lang="en-US" dirty="0" smtClean="0"/>
              <a:t>Establishment of </a:t>
            </a:r>
            <a:r>
              <a:rPr lang="ru-RU" dirty="0" err="1" smtClean="0"/>
              <a:t>requirements</a:t>
            </a:r>
            <a:r>
              <a:rPr lang="ru-RU" dirty="0" smtClean="0"/>
              <a:t> </a:t>
            </a:r>
            <a:r>
              <a:rPr lang="ru-RU" dirty="0" err="1"/>
              <a:t>for</a:t>
            </a:r>
            <a:r>
              <a:rPr lang="ru-RU" dirty="0"/>
              <a:t> </a:t>
            </a:r>
            <a:r>
              <a:rPr lang="ru-RU" dirty="0" err="1"/>
              <a:t>working</a:t>
            </a:r>
            <a:r>
              <a:rPr lang="ru-RU" dirty="0"/>
              <a:t> </a:t>
            </a:r>
            <a:r>
              <a:rPr lang="ru-RU" dirty="0" err="1"/>
              <a:t>capital</a:t>
            </a:r>
            <a:r>
              <a:rPr lang="ru-RU" dirty="0"/>
              <a:t> </a:t>
            </a:r>
            <a:r>
              <a:rPr lang="ru-RU" dirty="0" err="1"/>
              <a:t>using</a:t>
            </a:r>
            <a:r>
              <a:rPr lang="ru-RU" dirty="0"/>
              <a:t> </a:t>
            </a:r>
            <a:r>
              <a:rPr lang="ru-RU" dirty="0" err="1"/>
              <a:t>the</a:t>
            </a:r>
            <a:r>
              <a:rPr lang="ru-RU" dirty="0"/>
              <a:t> </a:t>
            </a:r>
            <a:r>
              <a:rPr lang="ru-RU" dirty="0" err="1"/>
              <a:t>regulatory</a:t>
            </a:r>
            <a:r>
              <a:rPr lang="ru-RU" dirty="0"/>
              <a:t> </a:t>
            </a:r>
            <a:r>
              <a:rPr lang="ru-RU" dirty="0" err="1"/>
              <a:t>method</a:t>
            </a:r>
            <a:r>
              <a:rPr lang="ru-RU" dirty="0"/>
              <a:t>, </a:t>
            </a:r>
            <a:r>
              <a:rPr lang="ru-RU" dirty="0" err="1"/>
              <a:t>on</a:t>
            </a:r>
            <a:r>
              <a:rPr lang="ru-RU" dirty="0"/>
              <a:t> </a:t>
            </a:r>
            <a:r>
              <a:rPr lang="ru-RU" dirty="0" err="1"/>
              <a:t>the</a:t>
            </a:r>
            <a:r>
              <a:rPr lang="ru-RU" dirty="0"/>
              <a:t> </a:t>
            </a:r>
            <a:r>
              <a:rPr lang="ru-RU" dirty="0" err="1"/>
              <a:t>one</a:t>
            </a:r>
            <a:r>
              <a:rPr lang="ru-RU" dirty="0"/>
              <a:t> </a:t>
            </a:r>
            <a:r>
              <a:rPr lang="ru-RU" dirty="0" err="1"/>
              <a:t>hand</a:t>
            </a:r>
            <a:r>
              <a:rPr lang="ru-RU" dirty="0"/>
              <a:t>, </a:t>
            </a:r>
            <a:r>
              <a:rPr lang="ru-RU" dirty="0" err="1" smtClean="0"/>
              <a:t>allows</a:t>
            </a:r>
            <a:r>
              <a:rPr lang="en-US" dirty="0" smtClean="0"/>
              <a:t> </a:t>
            </a:r>
            <a:r>
              <a:rPr lang="ru-RU" dirty="0" err="1" smtClean="0"/>
              <a:t>prevent</a:t>
            </a:r>
            <a:r>
              <a:rPr lang="ru-RU" dirty="0" smtClean="0"/>
              <a:t> </a:t>
            </a:r>
            <a:r>
              <a:rPr lang="ru-RU" dirty="0" err="1"/>
              <a:t>downtime</a:t>
            </a:r>
            <a:r>
              <a:rPr lang="ru-RU" dirty="0"/>
              <a:t> </a:t>
            </a:r>
            <a:r>
              <a:rPr lang="ru-RU" dirty="0" err="1"/>
              <a:t>in</a:t>
            </a:r>
            <a:r>
              <a:rPr lang="ru-RU" dirty="0"/>
              <a:t> </a:t>
            </a:r>
            <a:r>
              <a:rPr lang="ru-RU" dirty="0" err="1"/>
              <a:t>production</a:t>
            </a:r>
            <a:r>
              <a:rPr lang="ru-RU" dirty="0"/>
              <a:t>, </a:t>
            </a:r>
            <a:r>
              <a:rPr lang="ru-RU" dirty="0" err="1"/>
              <a:t>and</a:t>
            </a:r>
            <a:r>
              <a:rPr lang="ru-RU" dirty="0"/>
              <a:t> </a:t>
            </a:r>
            <a:r>
              <a:rPr lang="ru-RU" dirty="0" err="1"/>
              <a:t>on</a:t>
            </a:r>
            <a:r>
              <a:rPr lang="ru-RU" dirty="0"/>
              <a:t> </a:t>
            </a:r>
            <a:r>
              <a:rPr lang="ru-RU" dirty="0" err="1"/>
              <a:t>the</a:t>
            </a:r>
            <a:r>
              <a:rPr lang="ru-RU" dirty="0"/>
              <a:t> </a:t>
            </a:r>
            <a:r>
              <a:rPr lang="ru-RU" dirty="0" err="1"/>
              <a:t>other</a:t>
            </a:r>
            <a:r>
              <a:rPr lang="ru-RU" dirty="0"/>
              <a:t> </a:t>
            </a:r>
            <a:r>
              <a:rPr lang="ru-RU" dirty="0" err="1"/>
              <a:t>hand</a:t>
            </a:r>
            <a:r>
              <a:rPr lang="ru-RU" dirty="0"/>
              <a:t>, </a:t>
            </a:r>
            <a:r>
              <a:rPr lang="ru-RU" dirty="0" err="1"/>
              <a:t>helps</a:t>
            </a:r>
            <a:r>
              <a:rPr lang="ru-RU" dirty="0"/>
              <a:t> </a:t>
            </a:r>
            <a:r>
              <a:rPr lang="ru-RU" dirty="0" err="1"/>
              <a:t>to</a:t>
            </a:r>
            <a:r>
              <a:rPr lang="ru-RU" dirty="0"/>
              <a:t> </a:t>
            </a:r>
            <a:r>
              <a:rPr lang="ru-RU" dirty="0" err="1" smtClean="0"/>
              <a:t>maintain</a:t>
            </a:r>
            <a:r>
              <a:rPr lang="en-US" dirty="0" smtClean="0"/>
              <a:t> </a:t>
            </a:r>
            <a:r>
              <a:rPr lang="ru-RU" dirty="0" err="1" smtClean="0"/>
              <a:t>minimum</a:t>
            </a:r>
            <a:r>
              <a:rPr lang="ru-RU" dirty="0" smtClean="0"/>
              <a:t> </a:t>
            </a:r>
            <a:r>
              <a:rPr lang="ru-RU" dirty="0" err="1"/>
              <a:t>balances</a:t>
            </a:r>
            <a:r>
              <a:rPr lang="ru-RU" dirty="0"/>
              <a:t> </a:t>
            </a:r>
            <a:r>
              <a:rPr lang="ru-RU" dirty="0" err="1"/>
              <a:t>in</a:t>
            </a:r>
            <a:r>
              <a:rPr lang="ru-RU" dirty="0"/>
              <a:t> </a:t>
            </a:r>
            <a:r>
              <a:rPr lang="ru-RU" dirty="0" err="1"/>
              <a:t>warehouses</a:t>
            </a:r>
            <a:r>
              <a:rPr lang="ru-RU" dirty="0"/>
              <a:t>, </a:t>
            </a:r>
            <a:r>
              <a:rPr lang="ru-RU" dirty="0" err="1"/>
              <a:t>which</a:t>
            </a:r>
            <a:r>
              <a:rPr lang="ru-RU" dirty="0"/>
              <a:t> </a:t>
            </a:r>
            <a:r>
              <a:rPr lang="ru-RU" dirty="0" err="1"/>
              <a:t>frees</a:t>
            </a:r>
            <a:r>
              <a:rPr lang="ru-RU" dirty="0"/>
              <a:t> </a:t>
            </a:r>
            <a:r>
              <a:rPr lang="ru-RU" dirty="0" err="1"/>
              <a:t>up</a:t>
            </a:r>
            <a:r>
              <a:rPr lang="ru-RU" dirty="0"/>
              <a:t> </a:t>
            </a:r>
            <a:r>
              <a:rPr lang="ru-RU" dirty="0" err="1"/>
              <a:t>part</a:t>
            </a:r>
            <a:r>
              <a:rPr lang="ru-RU" dirty="0"/>
              <a:t> </a:t>
            </a:r>
            <a:r>
              <a:rPr lang="ru-RU" dirty="0" err="1"/>
              <a:t>of</a:t>
            </a:r>
            <a:r>
              <a:rPr lang="ru-RU" dirty="0"/>
              <a:t> </a:t>
            </a:r>
            <a:r>
              <a:rPr lang="ru-RU" dirty="0" err="1"/>
              <a:t>the</a:t>
            </a:r>
            <a:r>
              <a:rPr lang="ru-RU" dirty="0"/>
              <a:t> </a:t>
            </a:r>
            <a:r>
              <a:rPr lang="ru-RU" dirty="0" err="1"/>
              <a:t>company's</a:t>
            </a:r>
            <a:r>
              <a:rPr lang="ru-RU" dirty="0"/>
              <a:t> </a:t>
            </a:r>
            <a:r>
              <a:rPr lang="ru-RU" dirty="0" err="1"/>
              <a:t>financial</a:t>
            </a:r>
            <a:r>
              <a:rPr lang="ru-RU" dirty="0"/>
              <a:t> </a:t>
            </a:r>
            <a:r>
              <a:rPr lang="ru-RU" dirty="0" err="1"/>
              <a:t>resources</a:t>
            </a:r>
            <a:r>
              <a:rPr lang="ru-RU" dirty="0"/>
              <a:t>. </a:t>
            </a:r>
          </a:p>
        </p:txBody>
      </p:sp>
    </p:spTree>
    <p:extLst>
      <p:ext uri="{BB962C8B-B14F-4D97-AF65-F5344CB8AC3E}">
        <p14:creationId xmlns:p14="http://schemas.microsoft.com/office/powerpoint/2010/main" val="1345169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31462"/>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755576" y="476672"/>
            <a:ext cx="7992888" cy="5078313"/>
          </a:xfrm>
          <a:prstGeom prst="rect">
            <a:avLst/>
          </a:prstGeom>
        </p:spPr>
        <p:txBody>
          <a:bodyPr wrap="square">
            <a:spAutoFit/>
          </a:bodyPr>
          <a:lstStyle/>
          <a:p>
            <a:pPr>
              <a:lnSpc>
                <a:spcPct val="150000"/>
              </a:lnSpc>
            </a:pPr>
            <a:r>
              <a:rPr lang="ru-RU" dirty="0" err="1"/>
              <a:t>The</a:t>
            </a:r>
            <a:r>
              <a:rPr lang="ru-RU" dirty="0"/>
              <a:t> </a:t>
            </a:r>
            <a:r>
              <a:rPr lang="ru-RU" b="1" dirty="0" err="1"/>
              <a:t>balance</a:t>
            </a:r>
            <a:r>
              <a:rPr lang="ru-RU" b="1" dirty="0"/>
              <a:t> </a:t>
            </a:r>
            <a:r>
              <a:rPr lang="ru-RU" b="1" dirty="0" err="1"/>
              <a:t>method</a:t>
            </a:r>
            <a:r>
              <a:rPr lang="ru-RU" b="1" dirty="0"/>
              <a:t> </a:t>
            </a:r>
            <a:r>
              <a:rPr lang="ru-RU" dirty="0" err="1"/>
              <a:t>is</a:t>
            </a:r>
            <a:r>
              <a:rPr lang="ru-RU" dirty="0"/>
              <a:t> </a:t>
            </a:r>
            <a:r>
              <a:rPr lang="ru-RU" dirty="0" err="1"/>
              <a:t>based</a:t>
            </a:r>
            <a:r>
              <a:rPr lang="ru-RU" dirty="0"/>
              <a:t> </a:t>
            </a:r>
            <a:r>
              <a:rPr lang="ru-RU" dirty="0" err="1"/>
              <a:t>on</a:t>
            </a:r>
            <a:r>
              <a:rPr lang="ru-RU" dirty="0"/>
              <a:t> </a:t>
            </a:r>
            <a:r>
              <a:rPr lang="ru-RU" dirty="0" err="1"/>
              <a:t>determining</a:t>
            </a:r>
            <a:r>
              <a:rPr lang="ru-RU" dirty="0"/>
              <a:t> </a:t>
            </a:r>
            <a:r>
              <a:rPr lang="ru-RU" dirty="0" err="1"/>
              <a:t>the</a:t>
            </a:r>
            <a:r>
              <a:rPr lang="ru-RU" dirty="0"/>
              <a:t> </a:t>
            </a:r>
            <a:r>
              <a:rPr lang="ru-RU" dirty="0" err="1"/>
              <a:t>balance</a:t>
            </a:r>
            <a:r>
              <a:rPr lang="ru-RU" dirty="0"/>
              <a:t> </a:t>
            </a:r>
            <a:r>
              <a:rPr lang="ru-RU" dirty="0" err="1"/>
              <a:t>between</a:t>
            </a:r>
            <a:r>
              <a:rPr lang="ru-RU" dirty="0"/>
              <a:t> </a:t>
            </a:r>
            <a:r>
              <a:rPr lang="ru-RU" dirty="0" err="1" smtClean="0"/>
              <a:t>needs</a:t>
            </a:r>
            <a:r>
              <a:rPr lang="en-US" dirty="0" smtClean="0"/>
              <a:t> of an organization on the one hand, and </a:t>
            </a:r>
            <a:r>
              <a:rPr lang="ru-RU" dirty="0" err="1" smtClean="0"/>
              <a:t>available</a:t>
            </a:r>
            <a:r>
              <a:rPr lang="ru-RU" dirty="0" smtClean="0"/>
              <a:t> </a:t>
            </a:r>
            <a:r>
              <a:rPr lang="ru-RU" dirty="0" err="1"/>
              <a:t>and</a:t>
            </a:r>
            <a:r>
              <a:rPr lang="ru-RU" dirty="0"/>
              <a:t> </a:t>
            </a:r>
            <a:r>
              <a:rPr lang="ru-RU" dirty="0" err="1"/>
              <a:t>attracted</a:t>
            </a:r>
            <a:r>
              <a:rPr lang="ru-RU" dirty="0"/>
              <a:t> </a:t>
            </a:r>
            <a:r>
              <a:rPr lang="ru-RU" dirty="0" err="1"/>
              <a:t>financial</a:t>
            </a:r>
            <a:r>
              <a:rPr lang="ru-RU" dirty="0"/>
              <a:t> </a:t>
            </a:r>
            <a:r>
              <a:rPr lang="ru-RU" dirty="0" err="1" smtClean="0"/>
              <a:t>resources</a:t>
            </a:r>
            <a:r>
              <a:rPr lang="en-US" dirty="0" smtClean="0"/>
              <a:t> on the other</a:t>
            </a:r>
            <a:r>
              <a:rPr lang="ru-RU" dirty="0" smtClean="0"/>
              <a:t>. </a:t>
            </a:r>
            <a:endParaRPr lang="en-US" dirty="0" smtClean="0"/>
          </a:p>
          <a:p>
            <a:pPr>
              <a:lnSpc>
                <a:spcPct val="150000"/>
              </a:lnSpc>
            </a:pPr>
            <a:endParaRPr lang="en-US" dirty="0"/>
          </a:p>
          <a:p>
            <a:pPr>
              <a:lnSpc>
                <a:spcPct val="150000"/>
              </a:lnSpc>
            </a:pPr>
            <a:r>
              <a:rPr lang="ru-RU" dirty="0" err="1" smtClean="0"/>
              <a:t>The</a:t>
            </a:r>
            <a:r>
              <a:rPr lang="ru-RU" dirty="0" smtClean="0"/>
              <a:t> </a:t>
            </a:r>
            <a:r>
              <a:rPr lang="en-US" dirty="0"/>
              <a:t>organization</a:t>
            </a:r>
            <a:r>
              <a:rPr lang="ru-RU" dirty="0" smtClean="0"/>
              <a:t> </a:t>
            </a:r>
            <a:r>
              <a:rPr lang="ru-RU" dirty="0" err="1"/>
              <a:t>draws</a:t>
            </a:r>
            <a:r>
              <a:rPr lang="ru-RU" dirty="0"/>
              <a:t> </a:t>
            </a:r>
            <a:r>
              <a:rPr lang="ru-RU" dirty="0" err="1"/>
              <a:t>up</a:t>
            </a:r>
            <a:r>
              <a:rPr lang="ru-RU" dirty="0"/>
              <a:t> a </a:t>
            </a:r>
            <a:r>
              <a:rPr lang="ru-RU" dirty="0" err="1"/>
              <a:t>balance</a:t>
            </a:r>
            <a:r>
              <a:rPr lang="ru-RU" dirty="0"/>
              <a:t> </a:t>
            </a:r>
            <a:r>
              <a:rPr lang="ru-RU" dirty="0" err="1"/>
              <a:t>sheet</a:t>
            </a:r>
            <a:r>
              <a:rPr lang="ru-RU" dirty="0"/>
              <a:t> </a:t>
            </a:r>
            <a:r>
              <a:rPr lang="ru-RU" dirty="0" err="1"/>
              <a:t>that</a:t>
            </a:r>
            <a:r>
              <a:rPr lang="ru-RU" dirty="0"/>
              <a:t> </a:t>
            </a:r>
            <a:r>
              <a:rPr lang="ru-RU" dirty="0" err="1"/>
              <a:t>shows</a:t>
            </a:r>
            <a:r>
              <a:rPr lang="ru-RU" dirty="0"/>
              <a:t> </a:t>
            </a:r>
            <a:r>
              <a:rPr lang="ru-RU" dirty="0" err="1"/>
              <a:t>the</a:t>
            </a:r>
            <a:r>
              <a:rPr lang="ru-RU" dirty="0"/>
              <a:t> </a:t>
            </a:r>
            <a:r>
              <a:rPr lang="ru-RU" dirty="0" err="1"/>
              <a:t>main</a:t>
            </a:r>
            <a:r>
              <a:rPr lang="ru-RU" dirty="0"/>
              <a:t> </a:t>
            </a:r>
            <a:r>
              <a:rPr lang="ru-RU" dirty="0" err="1"/>
              <a:t>directions</a:t>
            </a:r>
            <a:r>
              <a:rPr lang="ru-RU" dirty="0"/>
              <a:t> </a:t>
            </a:r>
            <a:r>
              <a:rPr lang="ru-RU" dirty="0" err="1"/>
              <a:t>and</a:t>
            </a:r>
            <a:r>
              <a:rPr lang="ru-RU" dirty="0"/>
              <a:t> </a:t>
            </a:r>
            <a:r>
              <a:rPr lang="ru-RU" dirty="0" err="1"/>
              <a:t>volumes</a:t>
            </a:r>
            <a:r>
              <a:rPr lang="ru-RU" dirty="0"/>
              <a:t> </a:t>
            </a:r>
            <a:r>
              <a:rPr lang="ru-RU" dirty="0" err="1"/>
              <a:t>of</a:t>
            </a:r>
            <a:r>
              <a:rPr lang="ru-RU" dirty="0"/>
              <a:t> </a:t>
            </a:r>
            <a:r>
              <a:rPr lang="ru-RU" dirty="0" err="1"/>
              <a:t>resource</a:t>
            </a:r>
            <a:r>
              <a:rPr lang="ru-RU" dirty="0"/>
              <a:t> </a:t>
            </a:r>
            <a:r>
              <a:rPr lang="ru-RU" dirty="0" err="1"/>
              <a:t>use</a:t>
            </a:r>
            <a:r>
              <a:rPr lang="ru-RU" dirty="0"/>
              <a:t>, </a:t>
            </a:r>
            <a:r>
              <a:rPr lang="ru-RU" dirty="0" err="1"/>
              <a:t>on</a:t>
            </a:r>
            <a:r>
              <a:rPr lang="ru-RU" dirty="0"/>
              <a:t> </a:t>
            </a:r>
            <a:r>
              <a:rPr lang="ru-RU" dirty="0" err="1"/>
              <a:t>the</a:t>
            </a:r>
            <a:r>
              <a:rPr lang="ru-RU" dirty="0"/>
              <a:t> </a:t>
            </a:r>
            <a:r>
              <a:rPr lang="ru-RU" dirty="0" err="1"/>
              <a:t>one</a:t>
            </a:r>
            <a:r>
              <a:rPr lang="ru-RU" dirty="0"/>
              <a:t> </a:t>
            </a:r>
            <a:r>
              <a:rPr lang="ru-RU" dirty="0" err="1"/>
              <a:t>hand</a:t>
            </a:r>
            <a:r>
              <a:rPr lang="ru-RU" dirty="0"/>
              <a:t>, </a:t>
            </a:r>
            <a:r>
              <a:rPr lang="ru-RU" dirty="0" err="1"/>
              <a:t>and</a:t>
            </a:r>
            <a:r>
              <a:rPr lang="ru-RU" dirty="0"/>
              <a:t> </a:t>
            </a:r>
            <a:r>
              <a:rPr lang="ru-RU" dirty="0" err="1"/>
              <a:t>the</a:t>
            </a:r>
            <a:r>
              <a:rPr lang="ru-RU" dirty="0"/>
              <a:t> </a:t>
            </a:r>
            <a:r>
              <a:rPr lang="ru-RU" dirty="0" err="1"/>
              <a:t>volume</a:t>
            </a:r>
            <a:r>
              <a:rPr lang="ru-RU" dirty="0"/>
              <a:t> </a:t>
            </a:r>
            <a:r>
              <a:rPr lang="ru-RU" dirty="0" err="1"/>
              <a:t>and</a:t>
            </a:r>
            <a:r>
              <a:rPr lang="ru-RU" dirty="0"/>
              <a:t> </a:t>
            </a:r>
            <a:r>
              <a:rPr lang="ru-RU" dirty="0" err="1"/>
              <a:t>sources</a:t>
            </a:r>
            <a:r>
              <a:rPr lang="ru-RU" dirty="0"/>
              <a:t> </a:t>
            </a:r>
            <a:r>
              <a:rPr lang="ru-RU" dirty="0" err="1"/>
              <a:t>of</a:t>
            </a:r>
            <a:r>
              <a:rPr lang="ru-RU" dirty="0"/>
              <a:t> </a:t>
            </a:r>
            <a:r>
              <a:rPr lang="ru-RU" dirty="0" err="1"/>
              <a:t>the</a:t>
            </a:r>
            <a:r>
              <a:rPr lang="ru-RU" dirty="0"/>
              <a:t> </a:t>
            </a:r>
            <a:r>
              <a:rPr lang="ru-RU" dirty="0" err="1"/>
              <a:t>necessary</a:t>
            </a:r>
            <a:r>
              <a:rPr lang="ru-RU" dirty="0"/>
              <a:t> </a:t>
            </a:r>
            <a:r>
              <a:rPr lang="ru-RU" dirty="0" err="1"/>
              <a:t>resources</a:t>
            </a:r>
            <a:r>
              <a:rPr lang="ru-RU" dirty="0"/>
              <a:t> </a:t>
            </a:r>
            <a:r>
              <a:rPr lang="ru-RU" dirty="0" smtClean="0"/>
              <a:t>-</a:t>
            </a:r>
            <a:r>
              <a:rPr lang="en-US" dirty="0" smtClean="0"/>
              <a:t> from</a:t>
            </a:r>
            <a:r>
              <a:rPr lang="ru-RU" dirty="0" smtClean="0"/>
              <a:t> </a:t>
            </a:r>
            <a:r>
              <a:rPr lang="ru-RU" dirty="0" err="1"/>
              <a:t>another</a:t>
            </a:r>
            <a:r>
              <a:rPr lang="ru-RU" dirty="0"/>
              <a:t>. </a:t>
            </a:r>
            <a:endParaRPr lang="en-US" dirty="0" smtClean="0"/>
          </a:p>
          <a:p>
            <a:pPr>
              <a:lnSpc>
                <a:spcPct val="150000"/>
              </a:lnSpc>
            </a:pPr>
            <a:endParaRPr lang="en-US" dirty="0"/>
          </a:p>
          <a:p>
            <a:pPr>
              <a:lnSpc>
                <a:spcPct val="150000"/>
              </a:lnSpc>
            </a:pPr>
            <a:r>
              <a:rPr lang="ru-RU" dirty="0" err="1" smtClean="0"/>
              <a:t>The</a:t>
            </a:r>
            <a:r>
              <a:rPr lang="ru-RU" dirty="0" smtClean="0"/>
              <a:t> </a:t>
            </a:r>
            <a:r>
              <a:rPr lang="ru-RU" dirty="0" err="1"/>
              <a:t>balance</a:t>
            </a:r>
            <a:r>
              <a:rPr lang="ru-RU" dirty="0"/>
              <a:t> </a:t>
            </a:r>
            <a:r>
              <a:rPr lang="ru-RU" dirty="0" err="1"/>
              <a:t>sheet</a:t>
            </a:r>
            <a:r>
              <a:rPr lang="ru-RU" dirty="0"/>
              <a:t> </a:t>
            </a:r>
            <a:r>
              <a:rPr lang="ru-RU" dirty="0" err="1"/>
              <a:t>method</a:t>
            </a:r>
            <a:r>
              <a:rPr lang="ru-RU" dirty="0"/>
              <a:t> </a:t>
            </a:r>
            <a:r>
              <a:rPr lang="ru-RU" dirty="0" err="1"/>
              <a:t>is</a:t>
            </a:r>
            <a:r>
              <a:rPr lang="ru-RU" dirty="0"/>
              <a:t> </a:t>
            </a:r>
            <a:r>
              <a:rPr lang="ru-RU" dirty="0" err="1"/>
              <a:t>used</a:t>
            </a:r>
            <a:r>
              <a:rPr lang="ru-RU" dirty="0"/>
              <a:t> </a:t>
            </a:r>
            <a:r>
              <a:rPr lang="ru-RU" dirty="0" err="1"/>
              <a:t>in</a:t>
            </a:r>
            <a:r>
              <a:rPr lang="ru-RU" dirty="0"/>
              <a:t> </a:t>
            </a:r>
            <a:r>
              <a:rPr lang="ru-RU" dirty="0" err="1"/>
              <a:t>business</a:t>
            </a:r>
            <a:r>
              <a:rPr lang="ru-RU" dirty="0"/>
              <a:t> </a:t>
            </a:r>
            <a:r>
              <a:rPr lang="ru-RU" dirty="0" err="1"/>
              <a:t>planning</a:t>
            </a:r>
            <a:r>
              <a:rPr lang="ru-RU" dirty="0"/>
              <a:t> </a:t>
            </a:r>
            <a:r>
              <a:rPr lang="ru-RU" dirty="0" err="1"/>
              <a:t>in</a:t>
            </a:r>
            <a:r>
              <a:rPr lang="ru-RU" dirty="0"/>
              <a:t> </a:t>
            </a:r>
            <a:r>
              <a:rPr lang="ru-RU" dirty="0" err="1"/>
              <a:t>the</a:t>
            </a:r>
            <a:r>
              <a:rPr lang="ru-RU" dirty="0"/>
              <a:t> </a:t>
            </a:r>
            <a:r>
              <a:rPr lang="ru-RU" dirty="0" err="1"/>
              <a:t>preparation</a:t>
            </a:r>
            <a:r>
              <a:rPr lang="ru-RU" dirty="0"/>
              <a:t> </a:t>
            </a:r>
            <a:r>
              <a:rPr lang="ru-RU" dirty="0" err="1"/>
              <a:t>of</a:t>
            </a:r>
            <a:r>
              <a:rPr lang="ru-RU" dirty="0"/>
              <a:t> </a:t>
            </a:r>
            <a:r>
              <a:rPr lang="ru-RU" dirty="0" err="1"/>
              <a:t>the</a:t>
            </a:r>
            <a:r>
              <a:rPr lang="ru-RU" dirty="0"/>
              <a:t> </a:t>
            </a:r>
            <a:r>
              <a:rPr lang="ru-RU" dirty="0" err="1"/>
              <a:t>forecast</a:t>
            </a:r>
            <a:r>
              <a:rPr lang="ru-RU" dirty="0"/>
              <a:t> </a:t>
            </a:r>
            <a:r>
              <a:rPr lang="ru-RU" dirty="0" err="1"/>
              <a:t>balance</a:t>
            </a:r>
            <a:r>
              <a:rPr lang="ru-RU" dirty="0"/>
              <a:t> </a:t>
            </a:r>
            <a:r>
              <a:rPr lang="ru-RU" dirty="0" err="1"/>
              <a:t>sheet</a:t>
            </a:r>
            <a:r>
              <a:rPr lang="ru-RU" dirty="0"/>
              <a:t>, </a:t>
            </a:r>
            <a:r>
              <a:rPr lang="ru-RU" dirty="0" err="1"/>
              <a:t>in</a:t>
            </a:r>
            <a:r>
              <a:rPr lang="ru-RU" dirty="0"/>
              <a:t> </a:t>
            </a:r>
            <a:r>
              <a:rPr lang="ru-RU" dirty="0" err="1"/>
              <a:t>addition</a:t>
            </a:r>
            <a:r>
              <a:rPr lang="ru-RU" dirty="0"/>
              <a:t>, </a:t>
            </a:r>
            <a:r>
              <a:rPr lang="ru-RU" dirty="0" err="1"/>
              <a:t>the</a:t>
            </a:r>
            <a:r>
              <a:rPr lang="ru-RU" dirty="0"/>
              <a:t> </a:t>
            </a:r>
            <a:r>
              <a:rPr lang="ru-RU" dirty="0" err="1"/>
              <a:t>basics</a:t>
            </a:r>
            <a:r>
              <a:rPr lang="ru-RU" dirty="0"/>
              <a:t> </a:t>
            </a:r>
            <a:r>
              <a:rPr lang="ru-RU" dirty="0" err="1"/>
              <a:t>of</a:t>
            </a:r>
            <a:r>
              <a:rPr lang="ru-RU" dirty="0"/>
              <a:t> </a:t>
            </a:r>
            <a:r>
              <a:rPr lang="ru-RU" dirty="0" err="1"/>
              <a:t>the</a:t>
            </a:r>
            <a:r>
              <a:rPr lang="ru-RU" dirty="0"/>
              <a:t> </a:t>
            </a:r>
            <a:r>
              <a:rPr lang="ru-RU" dirty="0" err="1"/>
              <a:t>balance</a:t>
            </a:r>
            <a:r>
              <a:rPr lang="ru-RU" dirty="0"/>
              <a:t> </a:t>
            </a:r>
            <a:r>
              <a:rPr lang="ru-RU" dirty="0" err="1"/>
              <a:t>sheet</a:t>
            </a:r>
            <a:r>
              <a:rPr lang="ru-RU" dirty="0"/>
              <a:t> </a:t>
            </a:r>
            <a:r>
              <a:rPr lang="ru-RU" dirty="0" err="1"/>
              <a:t>method</a:t>
            </a:r>
            <a:r>
              <a:rPr lang="ru-RU" dirty="0"/>
              <a:t> </a:t>
            </a:r>
            <a:r>
              <a:rPr lang="ru-RU" dirty="0" err="1"/>
              <a:t>are</a:t>
            </a:r>
            <a:r>
              <a:rPr lang="ru-RU" dirty="0"/>
              <a:t> </a:t>
            </a:r>
            <a:r>
              <a:rPr lang="ru-RU" dirty="0" err="1"/>
              <a:t>applied</a:t>
            </a:r>
            <a:r>
              <a:rPr lang="ru-RU" dirty="0"/>
              <a:t> </a:t>
            </a:r>
            <a:r>
              <a:rPr lang="ru-RU" dirty="0" err="1"/>
              <a:t>in</a:t>
            </a:r>
            <a:r>
              <a:rPr lang="ru-RU" dirty="0"/>
              <a:t> </a:t>
            </a:r>
            <a:r>
              <a:rPr lang="ru-RU" dirty="0" err="1"/>
              <a:t>the</a:t>
            </a:r>
            <a:r>
              <a:rPr lang="ru-RU" dirty="0"/>
              <a:t> </a:t>
            </a:r>
            <a:r>
              <a:rPr lang="ru-RU" dirty="0" err="1" smtClean="0"/>
              <a:t>preparation</a:t>
            </a:r>
            <a:r>
              <a:rPr lang="en-US" dirty="0" smtClean="0"/>
              <a:t> </a:t>
            </a:r>
            <a:r>
              <a:rPr lang="ru-RU" dirty="0" err="1" smtClean="0"/>
              <a:t>plan</a:t>
            </a:r>
            <a:r>
              <a:rPr lang="ru-RU" dirty="0" smtClean="0"/>
              <a:t> </a:t>
            </a:r>
            <a:r>
              <a:rPr lang="ru-RU" dirty="0" err="1"/>
              <a:t>of</a:t>
            </a:r>
            <a:r>
              <a:rPr lang="ru-RU" dirty="0"/>
              <a:t> </a:t>
            </a:r>
            <a:r>
              <a:rPr lang="ru-RU" dirty="0" err="1"/>
              <a:t>receipts</a:t>
            </a:r>
            <a:r>
              <a:rPr lang="ru-RU" dirty="0"/>
              <a:t> </a:t>
            </a:r>
            <a:r>
              <a:rPr lang="ru-RU" dirty="0" err="1"/>
              <a:t>and</a:t>
            </a:r>
            <a:r>
              <a:rPr lang="ru-RU" dirty="0"/>
              <a:t> </a:t>
            </a:r>
            <a:r>
              <a:rPr lang="ru-RU" dirty="0" err="1"/>
              <a:t>payments</a:t>
            </a:r>
            <a:r>
              <a:rPr lang="ru-RU" dirty="0"/>
              <a:t>, </a:t>
            </a:r>
            <a:r>
              <a:rPr lang="ru-RU" dirty="0" err="1"/>
              <a:t>plan</a:t>
            </a:r>
            <a:r>
              <a:rPr lang="ru-RU" dirty="0"/>
              <a:t> </a:t>
            </a:r>
            <a:r>
              <a:rPr lang="ru-RU" dirty="0" err="1"/>
              <a:t>of</a:t>
            </a:r>
            <a:r>
              <a:rPr lang="ru-RU" dirty="0"/>
              <a:t> </a:t>
            </a:r>
            <a:r>
              <a:rPr lang="ru-RU" dirty="0" err="1"/>
              <a:t>income</a:t>
            </a:r>
            <a:r>
              <a:rPr lang="ru-RU" dirty="0"/>
              <a:t> </a:t>
            </a:r>
            <a:r>
              <a:rPr lang="ru-RU" dirty="0" err="1"/>
              <a:t>and</a:t>
            </a:r>
            <a:r>
              <a:rPr lang="ru-RU" dirty="0"/>
              <a:t> </a:t>
            </a:r>
            <a:r>
              <a:rPr lang="ru-RU" dirty="0" err="1"/>
              <a:t>expenses</a:t>
            </a:r>
            <a:r>
              <a:rPr lang="ru-RU" dirty="0"/>
              <a:t>, </a:t>
            </a:r>
            <a:r>
              <a:rPr lang="ru-RU" dirty="0" err="1"/>
              <a:t>payment</a:t>
            </a:r>
            <a:r>
              <a:rPr lang="ru-RU" dirty="0"/>
              <a:t> </a:t>
            </a:r>
            <a:r>
              <a:rPr lang="ru-RU" dirty="0" err="1" smtClean="0"/>
              <a:t>calendar</a:t>
            </a:r>
            <a:r>
              <a:rPr lang="en-US" dirty="0" smtClean="0"/>
              <a:t>.</a:t>
            </a:r>
            <a:endParaRPr lang="ru-RU" dirty="0"/>
          </a:p>
        </p:txBody>
      </p:sp>
    </p:spTree>
    <p:extLst>
      <p:ext uri="{BB962C8B-B14F-4D97-AF65-F5344CB8AC3E}">
        <p14:creationId xmlns:p14="http://schemas.microsoft.com/office/powerpoint/2010/main" val="2128172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31462"/>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899592" y="620688"/>
            <a:ext cx="8136904" cy="2169825"/>
          </a:xfrm>
          <a:prstGeom prst="rect">
            <a:avLst/>
          </a:prstGeom>
        </p:spPr>
        <p:txBody>
          <a:bodyPr wrap="square">
            <a:spAutoFit/>
          </a:bodyPr>
          <a:lstStyle/>
          <a:p>
            <a:pPr>
              <a:lnSpc>
                <a:spcPct val="150000"/>
              </a:lnSpc>
            </a:pPr>
            <a:r>
              <a:rPr lang="ru-RU" dirty="0" err="1"/>
              <a:t>The</a:t>
            </a:r>
            <a:r>
              <a:rPr lang="ru-RU" dirty="0"/>
              <a:t> </a:t>
            </a:r>
            <a:r>
              <a:rPr lang="ru-RU" b="1" dirty="0" err="1"/>
              <a:t>coefficient</a:t>
            </a:r>
            <a:r>
              <a:rPr lang="ru-RU" b="1" dirty="0"/>
              <a:t> </a:t>
            </a:r>
            <a:r>
              <a:rPr lang="ru-RU" b="1" dirty="0" err="1"/>
              <a:t>method</a:t>
            </a:r>
            <a:r>
              <a:rPr lang="ru-RU" b="1" dirty="0"/>
              <a:t> </a:t>
            </a:r>
            <a:r>
              <a:rPr lang="ru-RU" dirty="0" err="1"/>
              <a:t>is</a:t>
            </a:r>
            <a:r>
              <a:rPr lang="ru-RU" dirty="0"/>
              <a:t> </a:t>
            </a:r>
            <a:r>
              <a:rPr lang="ru-RU" dirty="0" err="1"/>
              <a:t>used</a:t>
            </a:r>
            <a:r>
              <a:rPr lang="ru-RU" dirty="0"/>
              <a:t> </a:t>
            </a:r>
            <a:r>
              <a:rPr lang="ru-RU" dirty="0" err="1"/>
              <a:t>to</a:t>
            </a:r>
            <a:r>
              <a:rPr lang="ru-RU" dirty="0"/>
              <a:t> </a:t>
            </a:r>
            <a:r>
              <a:rPr lang="ru-RU" dirty="0" err="1"/>
              <a:t>adjust</a:t>
            </a:r>
            <a:r>
              <a:rPr lang="ru-RU" dirty="0"/>
              <a:t> </a:t>
            </a:r>
            <a:r>
              <a:rPr lang="ru-RU" dirty="0" err="1"/>
              <a:t>the</a:t>
            </a:r>
            <a:r>
              <a:rPr lang="ru-RU" dirty="0"/>
              <a:t> </a:t>
            </a:r>
            <a:r>
              <a:rPr lang="ru-RU" dirty="0" err="1"/>
              <a:t>baseline</a:t>
            </a:r>
            <a:r>
              <a:rPr lang="ru-RU" dirty="0"/>
              <a:t> </a:t>
            </a:r>
            <a:r>
              <a:rPr lang="ru-RU" dirty="0" err="1"/>
              <a:t>values</a:t>
            </a:r>
            <a:r>
              <a:rPr lang="ru-RU" dirty="0"/>
              <a:t>. </a:t>
            </a:r>
            <a:r>
              <a:rPr lang="ru-RU" dirty="0" err="1" smtClean="0"/>
              <a:t>So</a:t>
            </a:r>
            <a:r>
              <a:rPr lang="ru-RU" dirty="0" smtClean="0"/>
              <a:t>,</a:t>
            </a:r>
            <a:r>
              <a:rPr lang="en-US" dirty="0" smtClean="0"/>
              <a:t> </a:t>
            </a:r>
            <a:r>
              <a:rPr lang="ru-RU" dirty="0" err="1" smtClean="0"/>
              <a:t>having</a:t>
            </a:r>
            <a:r>
              <a:rPr lang="ru-RU" dirty="0" smtClean="0"/>
              <a:t> </a:t>
            </a:r>
            <a:r>
              <a:rPr lang="ru-RU" dirty="0" err="1"/>
              <a:t>calculated</a:t>
            </a:r>
            <a:r>
              <a:rPr lang="ru-RU" dirty="0"/>
              <a:t> </a:t>
            </a:r>
            <a:r>
              <a:rPr lang="ru-RU" dirty="0" err="1"/>
              <a:t>the</a:t>
            </a:r>
            <a:r>
              <a:rPr lang="ru-RU" dirty="0"/>
              <a:t> </a:t>
            </a:r>
            <a:r>
              <a:rPr lang="ru-RU" dirty="0" err="1"/>
              <a:t>need</a:t>
            </a:r>
            <a:r>
              <a:rPr lang="ru-RU" dirty="0"/>
              <a:t> </a:t>
            </a:r>
            <a:r>
              <a:rPr lang="ru-RU" dirty="0" err="1"/>
              <a:t>for</a:t>
            </a:r>
            <a:r>
              <a:rPr lang="ru-RU" dirty="0"/>
              <a:t> </a:t>
            </a:r>
            <a:r>
              <a:rPr lang="ru-RU" dirty="0" err="1"/>
              <a:t>working</a:t>
            </a:r>
            <a:r>
              <a:rPr lang="ru-RU" dirty="0"/>
              <a:t> </a:t>
            </a:r>
            <a:r>
              <a:rPr lang="ru-RU" dirty="0" err="1"/>
              <a:t>capital</a:t>
            </a:r>
            <a:r>
              <a:rPr lang="ru-RU" dirty="0"/>
              <a:t> (</a:t>
            </a:r>
            <a:r>
              <a:rPr lang="ru-RU" dirty="0" err="1"/>
              <a:t>for</a:t>
            </a:r>
            <a:r>
              <a:rPr lang="ru-RU" dirty="0"/>
              <a:t> </a:t>
            </a:r>
            <a:r>
              <a:rPr lang="ru-RU" dirty="0" err="1"/>
              <a:t>example</a:t>
            </a:r>
            <a:r>
              <a:rPr lang="ru-RU" dirty="0"/>
              <a:t>, </a:t>
            </a:r>
            <a:r>
              <a:rPr lang="ru-RU" dirty="0" err="1"/>
              <a:t>using</a:t>
            </a:r>
            <a:r>
              <a:rPr lang="ru-RU" dirty="0"/>
              <a:t> </a:t>
            </a:r>
            <a:r>
              <a:rPr lang="ru-RU" dirty="0" err="1"/>
              <a:t>the</a:t>
            </a:r>
            <a:r>
              <a:rPr lang="ru-RU" dirty="0"/>
              <a:t> </a:t>
            </a:r>
            <a:r>
              <a:rPr lang="ru-RU" dirty="0" err="1"/>
              <a:t>standard</a:t>
            </a:r>
            <a:r>
              <a:rPr lang="ru-RU" dirty="0"/>
              <a:t> </a:t>
            </a:r>
            <a:r>
              <a:rPr lang="ru-RU" dirty="0" err="1"/>
              <a:t>method</a:t>
            </a:r>
            <a:r>
              <a:rPr lang="ru-RU" dirty="0"/>
              <a:t>), </a:t>
            </a:r>
            <a:r>
              <a:rPr lang="ru-RU" dirty="0" err="1"/>
              <a:t>the</a:t>
            </a:r>
            <a:r>
              <a:rPr lang="ru-RU" dirty="0"/>
              <a:t> </a:t>
            </a:r>
            <a:r>
              <a:rPr lang="ru-RU" dirty="0" err="1"/>
              <a:t>organization</a:t>
            </a:r>
            <a:r>
              <a:rPr lang="ru-RU" dirty="0"/>
              <a:t> </a:t>
            </a:r>
            <a:r>
              <a:rPr lang="ru-RU" dirty="0" err="1"/>
              <a:t>can</a:t>
            </a:r>
            <a:r>
              <a:rPr lang="ru-RU" dirty="0"/>
              <a:t> </a:t>
            </a:r>
            <a:r>
              <a:rPr lang="ru-RU" dirty="0" err="1"/>
              <a:t>correct</a:t>
            </a:r>
            <a:r>
              <a:rPr lang="ru-RU" dirty="0"/>
              <a:t> </a:t>
            </a:r>
            <a:r>
              <a:rPr lang="ru-RU" dirty="0" err="1"/>
              <a:t>it</a:t>
            </a:r>
            <a:r>
              <a:rPr lang="ru-RU" dirty="0"/>
              <a:t> </a:t>
            </a:r>
            <a:r>
              <a:rPr lang="ru-RU" dirty="0" err="1"/>
              <a:t>using</a:t>
            </a:r>
            <a:r>
              <a:rPr lang="ru-RU" dirty="0"/>
              <a:t> </a:t>
            </a:r>
            <a:r>
              <a:rPr lang="ru-RU" dirty="0" err="1"/>
              <a:t>the</a:t>
            </a:r>
            <a:r>
              <a:rPr lang="ru-RU" dirty="0"/>
              <a:t> </a:t>
            </a:r>
            <a:r>
              <a:rPr lang="ru-RU" dirty="0" err="1"/>
              <a:t>derived</a:t>
            </a:r>
            <a:r>
              <a:rPr lang="ru-RU" dirty="0"/>
              <a:t> </a:t>
            </a:r>
            <a:r>
              <a:rPr lang="ru-RU" dirty="0" err="1"/>
              <a:t>coefficient</a:t>
            </a:r>
            <a:r>
              <a:rPr lang="ru-RU" dirty="0"/>
              <a:t>, </a:t>
            </a:r>
            <a:r>
              <a:rPr lang="ru-RU" dirty="0" err="1"/>
              <a:t>and</a:t>
            </a:r>
            <a:r>
              <a:rPr lang="ru-RU" dirty="0"/>
              <a:t> </a:t>
            </a:r>
            <a:r>
              <a:rPr lang="ru-RU" dirty="0" err="1"/>
              <a:t>not</a:t>
            </a:r>
            <a:r>
              <a:rPr lang="ru-RU" dirty="0"/>
              <a:t> </a:t>
            </a:r>
            <a:r>
              <a:rPr lang="ru-RU" dirty="0" err="1"/>
              <a:t>calculate</a:t>
            </a:r>
            <a:r>
              <a:rPr lang="ru-RU" dirty="0"/>
              <a:t> </a:t>
            </a:r>
            <a:r>
              <a:rPr lang="ru-RU" dirty="0" err="1"/>
              <a:t>it</a:t>
            </a:r>
            <a:r>
              <a:rPr lang="ru-RU" dirty="0"/>
              <a:t> </a:t>
            </a:r>
            <a:r>
              <a:rPr lang="ru-RU" dirty="0" err="1"/>
              <a:t>all</a:t>
            </a:r>
            <a:r>
              <a:rPr lang="ru-RU" dirty="0"/>
              <a:t> </a:t>
            </a:r>
            <a:r>
              <a:rPr lang="ru-RU" dirty="0" err="1"/>
              <a:t>over</a:t>
            </a:r>
            <a:r>
              <a:rPr lang="ru-RU" dirty="0"/>
              <a:t> </a:t>
            </a:r>
            <a:r>
              <a:rPr lang="ru-RU" dirty="0" err="1"/>
              <a:t>again</a:t>
            </a:r>
            <a:r>
              <a:rPr lang="ru-RU" dirty="0"/>
              <a:t>. </a:t>
            </a:r>
            <a:r>
              <a:rPr lang="ru-RU" dirty="0" err="1"/>
              <a:t>It</a:t>
            </a:r>
            <a:r>
              <a:rPr lang="ru-RU" dirty="0"/>
              <a:t> </a:t>
            </a:r>
            <a:r>
              <a:rPr lang="ru-RU" dirty="0" err="1"/>
              <a:t>follows</a:t>
            </a:r>
            <a:r>
              <a:rPr lang="ru-RU" dirty="0"/>
              <a:t> </a:t>
            </a:r>
            <a:r>
              <a:rPr lang="ru-RU" dirty="0" err="1"/>
              <a:t>from</a:t>
            </a:r>
            <a:r>
              <a:rPr lang="ru-RU" dirty="0"/>
              <a:t> </a:t>
            </a:r>
            <a:r>
              <a:rPr lang="ru-RU" dirty="0" err="1"/>
              <a:t>this</a:t>
            </a:r>
            <a:r>
              <a:rPr lang="ru-RU" dirty="0"/>
              <a:t> </a:t>
            </a:r>
            <a:r>
              <a:rPr lang="ru-RU" dirty="0" err="1"/>
              <a:t>that</a:t>
            </a:r>
            <a:r>
              <a:rPr lang="ru-RU" dirty="0"/>
              <a:t> </a:t>
            </a:r>
            <a:r>
              <a:rPr lang="ru-RU" dirty="0" err="1"/>
              <a:t>this</a:t>
            </a:r>
            <a:r>
              <a:rPr lang="ru-RU" dirty="0"/>
              <a:t> </a:t>
            </a:r>
            <a:r>
              <a:rPr lang="ru-RU" dirty="0" err="1"/>
              <a:t>method</a:t>
            </a:r>
            <a:r>
              <a:rPr lang="ru-RU" dirty="0"/>
              <a:t> </a:t>
            </a:r>
            <a:r>
              <a:rPr lang="ru-RU" dirty="0" err="1"/>
              <a:t>is</a:t>
            </a:r>
            <a:r>
              <a:rPr lang="ru-RU" dirty="0"/>
              <a:t> </a:t>
            </a:r>
            <a:r>
              <a:rPr lang="ru-RU" dirty="0" err="1"/>
              <a:t>applicable</a:t>
            </a:r>
            <a:r>
              <a:rPr lang="ru-RU" dirty="0"/>
              <a:t> </a:t>
            </a:r>
            <a:r>
              <a:rPr lang="ru-RU" dirty="0" err="1"/>
              <a:t>only</a:t>
            </a:r>
            <a:r>
              <a:rPr lang="ru-RU" dirty="0"/>
              <a:t> </a:t>
            </a:r>
            <a:r>
              <a:rPr lang="ru-RU" dirty="0" err="1"/>
              <a:t>if</a:t>
            </a:r>
            <a:r>
              <a:rPr lang="ru-RU" dirty="0"/>
              <a:t> </a:t>
            </a:r>
            <a:r>
              <a:rPr lang="ru-RU" dirty="0" err="1"/>
              <a:t>there</a:t>
            </a:r>
            <a:r>
              <a:rPr lang="ru-RU" dirty="0"/>
              <a:t> </a:t>
            </a:r>
            <a:r>
              <a:rPr lang="ru-RU" dirty="0" err="1"/>
              <a:t>is</a:t>
            </a:r>
            <a:endParaRPr lang="ru-RU" dirty="0"/>
          </a:p>
          <a:p>
            <a:pPr>
              <a:lnSpc>
                <a:spcPct val="150000"/>
              </a:lnSpc>
            </a:pPr>
            <a:r>
              <a:rPr lang="ru-RU" dirty="0" err="1"/>
              <a:t>real</a:t>
            </a:r>
            <a:r>
              <a:rPr lang="ru-RU" dirty="0"/>
              <a:t> </a:t>
            </a:r>
            <a:r>
              <a:rPr lang="ru-RU" dirty="0" err="1"/>
              <a:t>calculation</a:t>
            </a:r>
            <a:r>
              <a:rPr lang="ru-RU" dirty="0"/>
              <a:t> </a:t>
            </a:r>
            <a:r>
              <a:rPr lang="ru-RU" dirty="0" err="1"/>
              <a:t>of</a:t>
            </a:r>
            <a:r>
              <a:rPr lang="ru-RU" dirty="0"/>
              <a:t> </a:t>
            </a:r>
            <a:r>
              <a:rPr lang="ru-RU" dirty="0" err="1"/>
              <a:t>the</a:t>
            </a:r>
            <a:r>
              <a:rPr lang="ru-RU" dirty="0"/>
              <a:t> </a:t>
            </a:r>
            <a:r>
              <a:rPr lang="ru-RU" dirty="0" err="1"/>
              <a:t>need</a:t>
            </a:r>
            <a:r>
              <a:rPr lang="ru-RU" dirty="0"/>
              <a:t> </a:t>
            </a:r>
            <a:r>
              <a:rPr lang="ru-RU" dirty="0" err="1"/>
              <a:t>for</a:t>
            </a:r>
            <a:r>
              <a:rPr lang="ru-RU" dirty="0"/>
              <a:t> </a:t>
            </a:r>
            <a:r>
              <a:rPr lang="ru-RU" dirty="0" err="1"/>
              <a:t>working</a:t>
            </a:r>
            <a:r>
              <a:rPr lang="ru-RU" dirty="0"/>
              <a:t> </a:t>
            </a:r>
            <a:r>
              <a:rPr lang="ru-RU" dirty="0" err="1"/>
              <a:t>capital</a:t>
            </a:r>
            <a:r>
              <a:rPr lang="ru-RU" dirty="0"/>
              <a:t>.</a:t>
            </a:r>
          </a:p>
        </p:txBody>
      </p:sp>
    </p:spTree>
    <p:extLst>
      <p:ext uri="{BB962C8B-B14F-4D97-AF65-F5344CB8AC3E}">
        <p14:creationId xmlns:p14="http://schemas.microsoft.com/office/powerpoint/2010/main" val="1024366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31462"/>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755576" y="476672"/>
            <a:ext cx="8388424" cy="3416320"/>
          </a:xfrm>
          <a:prstGeom prst="rect">
            <a:avLst/>
          </a:prstGeom>
        </p:spPr>
        <p:txBody>
          <a:bodyPr wrap="square">
            <a:spAutoFit/>
          </a:bodyPr>
          <a:lstStyle/>
          <a:p>
            <a:pPr>
              <a:lnSpc>
                <a:spcPct val="150000"/>
              </a:lnSpc>
            </a:pPr>
            <a:r>
              <a:rPr lang="ru-RU" dirty="0" err="1"/>
              <a:t>The</a:t>
            </a:r>
            <a:r>
              <a:rPr lang="ru-RU" dirty="0"/>
              <a:t> </a:t>
            </a:r>
            <a:r>
              <a:rPr lang="ru-RU" b="1" dirty="0" err="1" smtClean="0"/>
              <a:t>method</a:t>
            </a:r>
            <a:r>
              <a:rPr lang="en-US" b="1" dirty="0" smtClean="0"/>
              <a:t> of </a:t>
            </a:r>
            <a:r>
              <a:rPr lang="ru-RU" b="1" dirty="0" err="1" smtClean="0"/>
              <a:t>discount</a:t>
            </a:r>
            <a:r>
              <a:rPr lang="en-US" b="1" dirty="0" err="1" smtClean="0"/>
              <a:t>ing</a:t>
            </a:r>
            <a:r>
              <a:rPr lang="en-US" b="1" dirty="0" smtClean="0"/>
              <a:t> </a:t>
            </a:r>
            <a:r>
              <a:rPr lang="ru-RU" b="1" dirty="0" err="1" smtClean="0"/>
              <a:t>cash</a:t>
            </a:r>
            <a:r>
              <a:rPr lang="ru-RU" b="1" dirty="0" smtClean="0"/>
              <a:t> </a:t>
            </a:r>
            <a:r>
              <a:rPr lang="ru-RU" b="1" dirty="0" err="1" smtClean="0"/>
              <a:t>flow</a:t>
            </a:r>
            <a:r>
              <a:rPr lang="en-US" b="1" dirty="0" smtClean="0"/>
              <a:t>s</a:t>
            </a:r>
            <a:r>
              <a:rPr lang="ru-RU" b="1" dirty="0" smtClean="0"/>
              <a:t> </a:t>
            </a:r>
            <a:r>
              <a:rPr lang="ru-RU" dirty="0" err="1" smtClean="0"/>
              <a:t>is</a:t>
            </a:r>
            <a:r>
              <a:rPr lang="ru-RU" dirty="0" smtClean="0"/>
              <a:t> </a:t>
            </a:r>
            <a:r>
              <a:rPr lang="ru-RU" dirty="0" err="1"/>
              <a:t>applied</a:t>
            </a:r>
            <a:r>
              <a:rPr lang="ru-RU" dirty="0"/>
              <a:t> </a:t>
            </a:r>
            <a:r>
              <a:rPr lang="ru-RU" dirty="0" err="1"/>
              <a:t>when</a:t>
            </a:r>
            <a:r>
              <a:rPr lang="ru-RU" dirty="0"/>
              <a:t> </a:t>
            </a:r>
            <a:r>
              <a:rPr lang="ru-RU" dirty="0" err="1"/>
              <a:t>assessing</a:t>
            </a:r>
            <a:r>
              <a:rPr lang="ru-RU" dirty="0"/>
              <a:t> </a:t>
            </a:r>
            <a:r>
              <a:rPr lang="ru-RU" dirty="0" err="1"/>
              <a:t>efficiency</a:t>
            </a:r>
            <a:endParaRPr lang="ru-RU" dirty="0"/>
          </a:p>
          <a:p>
            <a:pPr>
              <a:lnSpc>
                <a:spcPct val="150000"/>
              </a:lnSpc>
            </a:pPr>
            <a:r>
              <a:rPr lang="ru-RU" dirty="0" err="1"/>
              <a:t>investment</a:t>
            </a:r>
            <a:r>
              <a:rPr lang="ru-RU" dirty="0"/>
              <a:t> </a:t>
            </a:r>
            <a:r>
              <a:rPr lang="ru-RU" dirty="0" err="1"/>
              <a:t>projects</a:t>
            </a:r>
            <a:r>
              <a:rPr lang="ru-RU" dirty="0"/>
              <a:t>. </a:t>
            </a:r>
            <a:endParaRPr lang="en-US" dirty="0" smtClean="0"/>
          </a:p>
          <a:p>
            <a:pPr>
              <a:lnSpc>
                <a:spcPct val="150000"/>
              </a:lnSpc>
            </a:pPr>
            <a:endParaRPr lang="en-US" dirty="0"/>
          </a:p>
          <a:p>
            <a:pPr>
              <a:lnSpc>
                <a:spcPct val="150000"/>
              </a:lnSpc>
            </a:pPr>
            <a:r>
              <a:rPr lang="ru-RU" dirty="0" err="1" smtClean="0"/>
              <a:t>The</a:t>
            </a:r>
            <a:r>
              <a:rPr lang="ru-RU" dirty="0" smtClean="0"/>
              <a:t> </a:t>
            </a:r>
            <a:r>
              <a:rPr lang="ru-RU" dirty="0" err="1"/>
              <a:t>method</a:t>
            </a:r>
            <a:r>
              <a:rPr lang="ru-RU" dirty="0"/>
              <a:t> </a:t>
            </a:r>
            <a:r>
              <a:rPr lang="ru-RU" dirty="0" err="1"/>
              <a:t>is</a:t>
            </a:r>
            <a:r>
              <a:rPr lang="ru-RU" dirty="0"/>
              <a:t> </a:t>
            </a:r>
            <a:r>
              <a:rPr lang="ru-RU" dirty="0" err="1"/>
              <a:t>based</a:t>
            </a:r>
            <a:r>
              <a:rPr lang="ru-RU" dirty="0"/>
              <a:t> </a:t>
            </a:r>
            <a:r>
              <a:rPr lang="ru-RU" dirty="0" err="1"/>
              <a:t>on</a:t>
            </a:r>
            <a:r>
              <a:rPr lang="ru-RU" dirty="0"/>
              <a:t> </a:t>
            </a:r>
            <a:r>
              <a:rPr lang="ru-RU" dirty="0" err="1"/>
              <a:t>bringing</a:t>
            </a:r>
            <a:r>
              <a:rPr lang="ru-RU" dirty="0"/>
              <a:t> </a:t>
            </a:r>
            <a:r>
              <a:rPr lang="ru-RU" dirty="0" err="1"/>
              <a:t>future</a:t>
            </a:r>
            <a:r>
              <a:rPr lang="ru-RU" dirty="0"/>
              <a:t> </a:t>
            </a:r>
            <a:r>
              <a:rPr lang="ru-RU" dirty="0" err="1"/>
              <a:t>cash</a:t>
            </a:r>
            <a:r>
              <a:rPr lang="ru-RU" dirty="0"/>
              <a:t> </a:t>
            </a:r>
            <a:r>
              <a:rPr lang="ru-RU" dirty="0" err="1"/>
              <a:t>flows</a:t>
            </a:r>
            <a:r>
              <a:rPr lang="ru-RU" dirty="0"/>
              <a:t> </a:t>
            </a:r>
            <a:r>
              <a:rPr lang="ru-RU" dirty="0" err="1" smtClean="0"/>
              <a:t>to</a:t>
            </a:r>
            <a:r>
              <a:rPr lang="en-US" dirty="0" smtClean="0"/>
              <a:t> </a:t>
            </a:r>
            <a:r>
              <a:rPr lang="ru-RU" dirty="0" err="1" smtClean="0"/>
              <a:t>the</a:t>
            </a:r>
            <a:r>
              <a:rPr lang="ru-RU" dirty="0" smtClean="0"/>
              <a:t> </a:t>
            </a:r>
            <a:r>
              <a:rPr lang="ru-RU" dirty="0" err="1"/>
              <a:t>present</a:t>
            </a:r>
            <a:r>
              <a:rPr lang="ru-RU" dirty="0"/>
              <a:t> </a:t>
            </a:r>
            <a:r>
              <a:rPr lang="ru-RU" dirty="0" err="1"/>
              <a:t>time</a:t>
            </a:r>
            <a:r>
              <a:rPr lang="ru-RU" dirty="0"/>
              <a:t> </a:t>
            </a:r>
            <a:r>
              <a:rPr lang="ru-RU" dirty="0" err="1"/>
              <a:t>by</a:t>
            </a:r>
            <a:r>
              <a:rPr lang="ru-RU" dirty="0"/>
              <a:t> </a:t>
            </a:r>
            <a:r>
              <a:rPr lang="ru-RU" dirty="0" err="1"/>
              <a:t>discounting</a:t>
            </a:r>
            <a:r>
              <a:rPr lang="ru-RU" dirty="0"/>
              <a:t> </a:t>
            </a:r>
            <a:r>
              <a:rPr lang="ru-RU" dirty="0" err="1"/>
              <a:t>them</a:t>
            </a:r>
            <a:r>
              <a:rPr lang="ru-RU" dirty="0"/>
              <a:t>. </a:t>
            </a:r>
            <a:r>
              <a:rPr lang="ru-RU" dirty="0" err="1"/>
              <a:t>Discounting</a:t>
            </a:r>
            <a:r>
              <a:rPr lang="ru-RU" dirty="0"/>
              <a:t> </a:t>
            </a:r>
            <a:r>
              <a:rPr lang="ru-RU" dirty="0" err="1"/>
              <a:t>cash</a:t>
            </a:r>
            <a:r>
              <a:rPr lang="ru-RU" dirty="0"/>
              <a:t> </a:t>
            </a:r>
            <a:r>
              <a:rPr lang="ru-RU" dirty="0" err="1"/>
              <a:t>flows</a:t>
            </a:r>
            <a:r>
              <a:rPr lang="ru-RU" dirty="0"/>
              <a:t> </a:t>
            </a:r>
            <a:r>
              <a:rPr lang="ru-RU" dirty="0" err="1"/>
              <a:t>is</a:t>
            </a:r>
            <a:r>
              <a:rPr lang="ru-RU" dirty="0"/>
              <a:t> </a:t>
            </a:r>
            <a:r>
              <a:rPr lang="ru-RU" dirty="0" err="1"/>
              <a:t>based</a:t>
            </a:r>
            <a:r>
              <a:rPr lang="ru-RU" dirty="0"/>
              <a:t> </a:t>
            </a:r>
            <a:r>
              <a:rPr lang="ru-RU" dirty="0" err="1"/>
              <a:t>on</a:t>
            </a:r>
            <a:r>
              <a:rPr lang="ru-RU" dirty="0"/>
              <a:t> </a:t>
            </a:r>
            <a:r>
              <a:rPr lang="ru-RU" dirty="0" err="1"/>
              <a:t>the</a:t>
            </a:r>
            <a:r>
              <a:rPr lang="ru-RU" dirty="0"/>
              <a:t> </a:t>
            </a:r>
            <a:r>
              <a:rPr lang="ru-RU" dirty="0" err="1"/>
              <a:t>use</a:t>
            </a:r>
            <a:r>
              <a:rPr lang="ru-RU" dirty="0"/>
              <a:t> </a:t>
            </a:r>
            <a:r>
              <a:rPr lang="ru-RU" dirty="0" err="1"/>
              <a:t>of</a:t>
            </a:r>
            <a:r>
              <a:rPr lang="ru-RU" dirty="0"/>
              <a:t> </a:t>
            </a:r>
            <a:r>
              <a:rPr lang="ru-RU" dirty="0" err="1"/>
              <a:t>the</a:t>
            </a:r>
            <a:r>
              <a:rPr lang="ru-RU" dirty="0"/>
              <a:t> </a:t>
            </a:r>
            <a:r>
              <a:rPr lang="ru-RU" dirty="0" err="1"/>
              <a:t>discount</a:t>
            </a:r>
            <a:r>
              <a:rPr lang="ru-RU" dirty="0"/>
              <a:t> </a:t>
            </a:r>
            <a:r>
              <a:rPr lang="ru-RU" dirty="0" err="1"/>
              <a:t>rate</a:t>
            </a:r>
            <a:r>
              <a:rPr lang="ru-RU" dirty="0"/>
              <a:t>, </a:t>
            </a:r>
            <a:r>
              <a:rPr lang="ru-RU" dirty="0" err="1"/>
              <a:t>the</a:t>
            </a:r>
            <a:r>
              <a:rPr lang="ru-RU" dirty="0"/>
              <a:t> </a:t>
            </a:r>
            <a:r>
              <a:rPr lang="ru-RU" dirty="0" err="1"/>
              <a:t>value</a:t>
            </a:r>
            <a:r>
              <a:rPr lang="ru-RU" dirty="0"/>
              <a:t> </a:t>
            </a:r>
            <a:r>
              <a:rPr lang="ru-RU" dirty="0" err="1"/>
              <a:t>of</a:t>
            </a:r>
            <a:r>
              <a:rPr lang="ru-RU" dirty="0"/>
              <a:t> </a:t>
            </a:r>
            <a:r>
              <a:rPr lang="ru-RU" dirty="0" err="1"/>
              <a:t>which</a:t>
            </a:r>
            <a:r>
              <a:rPr lang="ru-RU" dirty="0"/>
              <a:t> </a:t>
            </a:r>
            <a:r>
              <a:rPr lang="ru-RU" dirty="0" err="1"/>
              <a:t>is</a:t>
            </a:r>
            <a:r>
              <a:rPr lang="ru-RU" dirty="0"/>
              <a:t> </a:t>
            </a:r>
            <a:r>
              <a:rPr lang="ru-RU" dirty="0" err="1" smtClean="0"/>
              <a:t>built</a:t>
            </a:r>
            <a:r>
              <a:rPr lang="en-US" dirty="0" smtClean="0"/>
              <a:t> </a:t>
            </a:r>
            <a:r>
              <a:rPr lang="ru-RU" dirty="0" err="1" smtClean="0"/>
              <a:t>on</a:t>
            </a:r>
            <a:r>
              <a:rPr lang="ru-RU" dirty="0" smtClean="0"/>
              <a:t> </a:t>
            </a:r>
            <a:r>
              <a:rPr lang="ru-RU" dirty="0" err="1"/>
              <a:t>subjective</a:t>
            </a:r>
            <a:r>
              <a:rPr lang="ru-RU" dirty="0"/>
              <a:t> </a:t>
            </a:r>
            <a:r>
              <a:rPr lang="ru-RU" dirty="0" err="1"/>
              <a:t>assessment</a:t>
            </a:r>
            <a:r>
              <a:rPr lang="ru-RU" dirty="0"/>
              <a:t> (</a:t>
            </a:r>
            <a:r>
              <a:rPr lang="ru-RU" dirty="0" err="1"/>
              <a:t>project</a:t>
            </a:r>
            <a:r>
              <a:rPr lang="ru-RU" dirty="0"/>
              <a:t> </a:t>
            </a:r>
            <a:r>
              <a:rPr lang="ru-RU" dirty="0" err="1"/>
              <a:t>risk</a:t>
            </a:r>
            <a:r>
              <a:rPr lang="ru-RU" dirty="0"/>
              <a:t> </a:t>
            </a:r>
            <a:r>
              <a:rPr lang="ru-RU" dirty="0" err="1"/>
              <a:t>assessment</a:t>
            </a:r>
            <a:r>
              <a:rPr lang="ru-RU" dirty="0"/>
              <a:t>): </a:t>
            </a:r>
            <a:r>
              <a:rPr lang="ru-RU" dirty="0" err="1"/>
              <a:t>the</a:t>
            </a:r>
            <a:r>
              <a:rPr lang="ru-RU" dirty="0"/>
              <a:t> </a:t>
            </a:r>
            <a:r>
              <a:rPr lang="ru-RU" dirty="0" err="1"/>
              <a:t>riskier</a:t>
            </a:r>
            <a:r>
              <a:rPr lang="ru-RU" dirty="0"/>
              <a:t> </a:t>
            </a:r>
            <a:r>
              <a:rPr lang="ru-RU" dirty="0" err="1"/>
              <a:t>the</a:t>
            </a:r>
            <a:r>
              <a:rPr lang="ru-RU" dirty="0"/>
              <a:t> </a:t>
            </a:r>
            <a:r>
              <a:rPr lang="ru-RU" dirty="0" err="1"/>
              <a:t>project</a:t>
            </a:r>
            <a:r>
              <a:rPr lang="ru-RU" dirty="0"/>
              <a:t>, </a:t>
            </a:r>
            <a:r>
              <a:rPr lang="ru-RU" dirty="0" err="1"/>
              <a:t>the</a:t>
            </a:r>
            <a:r>
              <a:rPr lang="ru-RU" dirty="0"/>
              <a:t> </a:t>
            </a:r>
            <a:r>
              <a:rPr lang="ru-RU" dirty="0" err="1" smtClean="0"/>
              <a:t>higher</a:t>
            </a:r>
            <a:r>
              <a:rPr lang="en-US" dirty="0" smtClean="0"/>
              <a:t> </a:t>
            </a:r>
            <a:r>
              <a:rPr lang="ru-RU" dirty="0" err="1" smtClean="0"/>
              <a:t>discount</a:t>
            </a:r>
            <a:r>
              <a:rPr lang="ru-RU" dirty="0" smtClean="0"/>
              <a:t> </a:t>
            </a:r>
            <a:r>
              <a:rPr lang="ru-RU" dirty="0" err="1"/>
              <a:t>rate</a:t>
            </a:r>
            <a:r>
              <a:rPr lang="ru-RU" dirty="0"/>
              <a:t>. </a:t>
            </a:r>
            <a:r>
              <a:rPr lang="ru-RU" dirty="0" err="1"/>
              <a:t>The</a:t>
            </a:r>
            <a:r>
              <a:rPr lang="ru-RU" dirty="0"/>
              <a:t> </a:t>
            </a:r>
            <a:r>
              <a:rPr lang="ru-RU" dirty="0" err="1"/>
              <a:t>weighted</a:t>
            </a:r>
            <a:r>
              <a:rPr lang="ru-RU" dirty="0"/>
              <a:t> </a:t>
            </a:r>
            <a:r>
              <a:rPr lang="ru-RU" dirty="0" err="1"/>
              <a:t>average</a:t>
            </a:r>
            <a:r>
              <a:rPr lang="ru-RU" dirty="0"/>
              <a:t> </a:t>
            </a:r>
            <a:r>
              <a:rPr lang="ru-RU" dirty="0" err="1"/>
              <a:t>cost</a:t>
            </a:r>
            <a:r>
              <a:rPr lang="ru-RU" dirty="0"/>
              <a:t> </a:t>
            </a:r>
            <a:r>
              <a:rPr lang="ru-RU" dirty="0" err="1"/>
              <a:t>of</a:t>
            </a:r>
            <a:r>
              <a:rPr lang="ru-RU" dirty="0"/>
              <a:t> </a:t>
            </a:r>
            <a:r>
              <a:rPr lang="ru-RU" dirty="0" err="1"/>
              <a:t>capital</a:t>
            </a:r>
            <a:r>
              <a:rPr lang="ru-RU" dirty="0"/>
              <a:t>, </a:t>
            </a:r>
            <a:r>
              <a:rPr lang="ru-RU" dirty="0" err="1"/>
              <a:t>the</a:t>
            </a:r>
            <a:r>
              <a:rPr lang="ru-RU" dirty="0"/>
              <a:t> </a:t>
            </a:r>
            <a:r>
              <a:rPr lang="ru-RU" dirty="0" err="1"/>
              <a:t>interest</a:t>
            </a:r>
            <a:r>
              <a:rPr lang="ru-RU" dirty="0"/>
              <a:t> </a:t>
            </a:r>
            <a:r>
              <a:rPr lang="ru-RU" dirty="0" err="1"/>
              <a:t>rate</a:t>
            </a:r>
            <a:r>
              <a:rPr lang="ru-RU" dirty="0"/>
              <a:t> </a:t>
            </a:r>
            <a:r>
              <a:rPr lang="ru-RU" dirty="0" err="1"/>
              <a:t>on</a:t>
            </a:r>
            <a:r>
              <a:rPr lang="ru-RU" dirty="0"/>
              <a:t> </a:t>
            </a:r>
            <a:r>
              <a:rPr lang="ru-RU" dirty="0" err="1"/>
              <a:t>the</a:t>
            </a:r>
            <a:r>
              <a:rPr lang="ru-RU" dirty="0"/>
              <a:t> </a:t>
            </a:r>
            <a:r>
              <a:rPr lang="ru-RU" dirty="0" err="1"/>
              <a:t>loan</a:t>
            </a:r>
            <a:r>
              <a:rPr lang="ru-RU" dirty="0"/>
              <a:t>, </a:t>
            </a:r>
            <a:r>
              <a:rPr lang="ru-RU" dirty="0" err="1"/>
              <a:t>etc</a:t>
            </a:r>
            <a:r>
              <a:rPr lang="ru-RU" dirty="0"/>
              <a:t>. </a:t>
            </a:r>
            <a:r>
              <a:rPr lang="ru-RU" dirty="0" err="1"/>
              <a:t>can</a:t>
            </a:r>
            <a:r>
              <a:rPr lang="ru-RU" dirty="0"/>
              <a:t> </a:t>
            </a:r>
            <a:r>
              <a:rPr lang="ru-RU" dirty="0" err="1"/>
              <a:t>be</a:t>
            </a:r>
            <a:r>
              <a:rPr lang="ru-RU" dirty="0"/>
              <a:t> </a:t>
            </a:r>
            <a:r>
              <a:rPr lang="ru-RU" dirty="0" err="1"/>
              <a:t>used</a:t>
            </a:r>
            <a:r>
              <a:rPr lang="ru-RU" dirty="0"/>
              <a:t> </a:t>
            </a:r>
            <a:r>
              <a:rPr lang="ru-RU" dirty="0" err="1"/>
              <a:t>as</a:t>
            </a:r>
            <a:r>
              <a:rPr lang="ru-RU" dirty="0"/>
              <a:t> </a:t>
            </a:r>
            <a:r>
              <a:rPr lang="ru-RU" dirty="0" err="1"/>
              <a:t>the</a:t>
            </a:r>
            <a:r>
              <a:rPr lang="ru-RU" dirty="0"/>
              <a:t> </a:t>
            </a:r>
            <a:r>
              <a:rPr lang="ru-RU" dirty="0" err="1"/>
              <a:t>discount</a:t>
            </a:r>
            <a:r>
              <a:rPr lang="ru-RU" dirty="0"/>
              <a:t> </a:t>
            </a:r>
            <a:r>
              <a:rPr lang="ru-RU" dirty="0" err="1"/>
              <a:t>rate</a:t>
            </a:r>
            <a:r>
              <a:rPr lang="ru-RU" dirty="0"/>
              <a:t>.</a:t>
            </a:r>
          </a:p>
        </p:txBody>
      </p:sp>
    </p:spTree>
    <p:extLst>
      <p:ext uri="{BB962C8B-B14F-4D97-AF65-F5344CB8AC3E}">
        <p14:creationId xmlns:p14="http://schemas.microsoft.com/office/powerpoint/2010/main" val="1338385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31462"/>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755576" y="420762"/>
            <a:ext cx="8496944" cy="4247317"/>
          </a:xfrm>
          <a:prstGeom prst="rect">
            <a:avLst/>
          </a:prstGeom>
        </p:spPr>
        <p:txBody>
          <a:bodyPr wrap="square">
            <a:spAutoFit/>
          </a:bodyPr>
          <a:lstStyle/>
          <a:p>
            <a:pPr>
              <a:lnSpc>
                <a:spcPct val="150000"/>
              </a:lnSpc>
            </a:pPr>
            <a:r>
              <a:rPr lang="ru-RU" dirty="0" err="1"/>
              <a:t>The</a:t>
            </a:r>
            <a:r>
              <a:rPr lang="ru-RU" dirty="0"/>
              <a:t> </a:t>
            </a:r>
            <a:r>
              <a:rPr lang="ru-RU" b="1" dirty="0" err="1"/>
              <a:t>method</a:t>
            </a:r>
            <a:r>
              <a:rPr lang="ru-RU" b="1" dirty="0"/>
              <a:t> </a:t>
            </a:r>
            <a:r>
              <a:rPr lang="ru-RU" b="1" dirty="0" err="1"/>
              <a:t>of</a:t>
            </a:r>
            <a:r>
              <a:rPr lang="ru-RU" b="1" dirty="0"/>
              <a:t> </a:t>
            </a:r>
            <a:r>
              <a:rPr lang="ru-RU" b="1" dirty="0" err="1"/>
              <a:t>multivariance</a:t>
            </a:r>
            <a:r>
              <a:rPr lang="ru-RU" b="1" dirty="0"/>
              <a:t> (</a:t>
            </a:r>
            <a:r>
              <a:rPr lang="ru-RU" b="1" dirty="0" err="1"/>
              <a:t>scenarios</a:t>
            </a:r>
            <a:r>
              <a:rPr lang="ru-RU" b="1" dirty="0"/>
              <a:t>) </a:t>
            </a:r>
            <a:r>
              <a:rPr lang="ru-RU" dirty="0" err="1"/>
              <a:t>consists</a:t>
            </a:r>
            <a:r>
              <a:rPr lang="ru-RU" dirty="0"/>
              <a:t> </a:t>
            </a:r>
            <a:r>
              <a:rPr lang="ru-RU" dirty="0" err="1"/>
              <a:t>in</a:t>
            </a:r>
            <a:r>
              <a:rPr lang="ru-RU" dirty="0"/>
              <a:t> </a:t>
            </a:r>
            <a:r>
              <a:rPr lang="ru-RU" dirty="0" err="1"/>
              <a:t>choosing</a:t>
            </a:r>
            <a:r>
              <a:rPr lang="ru-RU" dirty="0"/>
              <a:t> a </a:t>
            </a:r>
            <a:r>
              <a:rPr lang="ru-RU" dirty="0" err="1"/>
              <a:t>benchmark</a:t>
            </a:r>
            <a:r>
              <a:rPr lang="ru-RU" dirty="0"/>
              <a:t>, </a:t>
            </a:r>
            <a:r>
              <a:rPr lang="ru-RU" dirty="0" err="1"/>
              <a:t>calculating</a:t>
            </a:r>
            <a:r>
              <a:rPr lang="ru-RU" dirty="0"/>
              <a:t> </a:t>
            </a:r>
            <a:r>
              <a:rPr lang="ru-RU" dirty="0" err="1"/>
              <a:t>its</a:t>
            </a:r>
            <a:r>
              <a:rPr lang="ru-RU" dirty="0"/>
              <a:t> </a:t>
            </a:r>
            <a:r>
              <a:rPr lang="ru-RU" dirty="0" err="1"/>
              <a:t>probable</a:t>
            </a:r>
            <a:r>
              <a:rPr lang="ru-RU" dirty="0"/>
              <a:t> </a:t>
            </a:r>
            <a:r>
              <a:rPr lang="ru-RU" dirty="0" err="1"/>
              <a:t>value</a:t>
            </a:r>
            <a:r>
              <a:rPr lang="ru-RU" dirty="0"/>
              <a:t> (</a:t>
            </a:r>
            <a:r>
              <a:rPr lang="ru-RU" dirty="0" err="1"/>
              <a:t>which</a:t>
            </a:r>
            <a:r>
              <a:rPr lang="ru-RU" dirty="0"/>
              <a:t> </a:t>
            </a:r>
            <a:r>
              <a:rPr lang="ru-RU" dirty="0" err="1"/>
              <a:t>corresponds</a:t>
            </a:r>
            <a:r>
              <a:rPr lang="ru-RU" dirty="0"/>
              <a:t> </a:t>
            </a:r>
            <a:r>
              <a:rPr lang="ru-RU" dirty="0" err="1"/>
              <a:t>to</a:t>
            </a:r>
            <a:r>
              <a:rPr lang="ru-RU" dirty="0"/>
              <a:t> </a:t>
            </a:r>
            <a:r>
              <a:rPr lang="ru-RU" dirty="0" err="1"/>
              <a:t>the</a:t>
            </a:r>
            <a:r>
              <a:rPr lang="ru-RU" dirty="0"/>
              <a:t> </a:t>
            </a:r>
            <a:r>
              <a:rPr lang="ru-RU" dirty="0" err="1"/>
              <a:t>most</a:t>
            </a:r>
            <a:r>
              <a:rPr lang="ru-RU" dirty="0"/>
              <a:t> </a:t>
            </a:r>
            <a:r>
              <a:rPr lang="ru-RU" dirty="0" err="1"/>
              <a:t>probable</a:t>
            </a:r>
            <a:r>
              <a:rPr lang="ru-RU" dirty="0"/>
              <a:t> </a:t>
            </a:r>
            <a:r>
              <a:rPr lang="ru-RU" dirty="0" err="1"/>
              <a:t>scenario</a:t>
            </a:r>
            <a:r>
              <a:rPr lang="ru-RU" dirty="0"/>
              <a:t>)</a:t>
            </a:r>
          </a:p>
          <a:p>
            <a:pPr>
              <a:lnSpc>
                <a:spcPct val="150000"/>
              </a:lnSpc>
            </a:pPr>
            <a:r>
              <a:rPr lang="ru-RU" dirty="0" err="1"/>
              <a:t>and</a:t>
            </a:r>
            <a:r>
              <a:rPr lang="ru-RU" dirty="0"/>
              <a:t> </a:t>
            </a:r>
            <a:r>
              <a:rPr lang="ru-RU" dirty="0" err="1"/>
              <a:t>assessing</a:t>
            </a:r>
            <a:r>
              <a:rPr lang="ru-RU" dirty="0"/>
              <a:t> </a:t>
            </a:r>
            <a:r>
              <a:rPr lang="ru-RU" dirty="0" err="1"/>
              <a:t>its</a:t>
            </a:r>
            <a:r>
              <a:rPr lang="ru-RU" dirty="0"/>
              <a:t> </a:t>
            </a:r>
            <a:r>
              <a:rPr lang="ru-RU" dirty="0" err="1"/>
              <a:t>deviations</a:t>
            </a:r>
            <a:r>
              <a:rPr lang="ru-RU" dirty="0"/>
              <a:t> </a:t>
            </a:r>
            <a:r>
              <a:rPr lang="ru-RU" dirty="0" err="1"/>
              <a:t>from</a:t>
            </a:r>
            <a:r>
              <a:rPr lang="ru-RU" dirty="0"/>
              <a:t> </a:t>
            </a:r>
            <a:r>
              <a:rPr lang="ru-RU" dirty="0" err="1"/>
              <a:t>the</a:t>
            </a:r>
            <a:r>
              <a:rPr lang="ru-RU" dirty="0"/>
              <a:t> </a:t>
            </a:r>
            <a:r>
              <a:rPr lang="ru-RU" dirty="0" err="1"/>
              <a:t>mean</a:t>
            </a:r>
            <a:r>
              <a:rPr lang="ru-RU" dirty="0"/>
              <a:t> (</a:t>
            </a:r>
            <a:r>
              <a:rPr lang="ru-RU" dirty="0" err="1"/>
              <a:t>i.e</a:t>
            </a:r>
            <a:r>
              <a:rPr lang="ru-RU" dirty="0"/>
              <a:t>. </a:t>
            </a:r>
            <a:r>
              <a:rPr lang="ru-RU" dirty="0" err="1"/>
              <a:t>developing</a:t>
            </a:r>
            <a:r>
              <a:rPr lang="ru-RU" dirty="0"/>
              <a:t> </a:t>
            </a:r>
            <a:r>
              <a:rPr lang="ru-RU" dirty="0" err="1"/>
              <a:t>pessimistic</a:t>
            </a:r>
            <a:r>
              <a:rPr lang="ru-RU" dirty="0"/>
              <a:t> </a:t>
            </a:r>
            <a:r>
              <a:rPr lang="ru-RU" dirty="0" err="1"/>
              <a:t>and</a:t>
            </a:r>
            <a:r>
              <a:rPr lang="ru-RU" dirty="0"/>
              <a:t> </a:t>
            </a:r>
            <a:r>
              <a:rPr lang="ru-RU" dirty="0" err="1"/>
              <a:t>optimistic</a:t>
            </a:r>
            <a:r>
              <a:rPr lang="ru-RU" dirty="0"/>
              <a:t> </a:t>
            </a:r>
            <a:r>
              <a:rPr lang="ru-RU" dirty="0" err="1"/>
              <a:t>scenarios</a:t>
            </a:r>
            <a:r>
              <a:rPr lang="ru-RU" dirty="0"/>
              <a:t>). </a:t>
            </a:r>
            <a:endParaRPr lang="en-US" dirty="0" smtClean="0"/>
          </a:p>
          <a:p>
            <a:pPr>
              <a:lnSpc>
                <a:spcPct val="150000"/>
              </a:lnSpc>
            </a:pPr>
            <a:endParaRPr lang="en-US" dirty="0"/>
          </a:p>
          <a:p>
            <a:pPr>
              <a:lnSpc>
                <a:spcPct val="150000"/>
              </a:lnSpc>
            </a:pPr>
            <a:r>
              <a:rPr lang="en-US" dirty="0" smtClean="0"/>
              <a:t>T</a:t>
            </a:r>
            <a:r>
              <a:rPr lang="ru-RU" dirty="0" err="1" smtClean="0"/>
              <a:t>he</a:t>
            </a:r>
            <a:r>
              <a:rPr lang="ru-RU" dirty="0" smtClean="0"/>
              <a:t> </a:t>
            </a:r>
            <a:r>
              <a:rPr lang="ru-RU" dirty="0" err="1"/>
              <a:t>weighted</a:t>
            </a:r>
            <a:r>
              <a:rPr lang="ru-RU" dirty="0"/>
              <a:t> </a:t>
            </a:r>
            <a:r>
              <a:rPr lang="ru-RU" dirty="0" err="1"/>
              <a:t>average</a:t>
            </a:r>
            <a:r>
              <a:rPr lang="ru-RU" dirty="0"/>
              <a:t> </a:t>
            </a:r>
            <a:r>
              <a:rPr lang="ru-RU" dirty="0" err="1"/>
              <a:t>cost</a:t>
            </a:r>
            <a:r>
              <a:rPr lang="ru-RU" dirty="0"/>
              <a:t> </a:t>
            </a:r>
            <a:r>
              <a:rPr lang="ru-RU" dirty="0" err="1"/>
              <a:t>of</a:t>
            </a:r>
            <a:r>
              <a:rPr lang="ru-RU" dirty="0"/>
              <a:t> </a:t>
            </a:r>
            <a:r>
              <a:rPr lang="ru-RU" dirty="0" err="1"/>
              <a:t>capital</a:t>
            </a:r>
            <a:r>
              <a:rPr lang="ru-RU" dirty="0"/>
              <a:t> (WACC), </a:t>
            </a:r>
            <a:r>
              <a:rPr lang="ru-RU" dirty="0" err="1"/>
              <a:t>net</a:t>
            </a:r>
            <a:r>
              <a:rPr lang="ru-RU" dirty="0"/>
              <a:t> </a:t>
            </a:r>
            <a:r>
              <a:rPr lang="ru-RU" dirty="0" err="1"/>
              <a:t>present</a:t>
            </a:r>
            <a:r>
              <a:rPr lang="ru-RU" dirty="0"/>
              <a:t> </a:t>
            </a:r>
            <a:r>
              <a:rPr lang="ru-RU" dirty="0" err="1"/>
              <a:t>value</a:t>
            </a:r>
            <a:r>
              <a:rPr lang="ru-RU" dirty="0"/>
              <a:t> (NPV), </a:t>
            </a:r>
            <a:r>
              <a:rPr lang="ru-RU" dirty="0" err="1"/>
              <a:t>return</a:t>
            </a:r>
            <a:r>
              <a:rPr lang="ru-RU" dirty="0"/>
              <a:t> </a:t>
            </a:r>
            <a:r>
              <a:rPr lang="ru-RU" dirty="0" err="1"/>
              <a:t>on</a:t>
            </a:r>
            <a:r>
              <a:rPr lang="ru-RU" dirty="0"/>
              <a:t> </a:t>
            </a:r>
            <a:r>
              <a:rPr lang="ru-RU" dirty="0" err="1"/>
              <a:t>equity</a:t>
            </a:r>
            <a:r>
              <a:rPr lang="ru-RU" dirty="0"/>
              <a:t> (ROE), </a:t>
            </a:r>
            <a:r>
              <a:rPr lang="ru-RU" dirty="0" err="1"/>
              <a:t>return</a:t>
            </a:r>
            <a:r>
              <a:rPr lang="ru-RU" dirty="0"/>
              <a:t> </a:t>
            </a:r>
            <a:r>
              <a:rPr lang="ru-RU" dirty="0" err="1"/>
              <a:t>on</a:t>
            </a:r>
            <a:r>
              <a:rPr lang="ru-RU" dirty="0"/>
              <a:t> </a:t>
            </a:r>
            <a:r>
              <a:rPr lang="ru-RU" dirty="0" err="1"/>
              <a:t>assets</a:t>
            </a:r>
            <a:r>
              <a:rPr lang="ru-RU" dirty="0"/>
              <a:t> (ROA), </a:t>
            </a:r>
            <a:r>
              <a:rPr lang="ru-RU" dirty="0" err="1"/>
              <a:t>etc</a:t>
            </a:r>
            <a:r>
              <a:rPr lang="ru-RU" dirty="0"/>
              <a:t>. </a:t>
            </a:r>
            <a:r>
              <a:rPr lang="ru-RU" dirty="0" err="1"/>
              <a:t>can</a:t>
            </a:r>
            <a:r>
              <a:rPr lang="ru-RU" dirty="0"/>
              <a:t> </a:t>
            </a:r>
            <a:r>
              <a:rPr lang="ru-RU" dirty="0" err="1"/>
              <a:t>be</a:t>
            </a:r>
            <a:r>
              <a:rPr lang="ru-RU" dirty="0"/>
              <a:t> </a:t>
            </a:r>
            <a:r>
              <a:rPr lang="ru-RU" dirty="0" err="1"/>
              <a:t>used</a:t>
            </a:r>
            <a:r>
              <a:rPr lang="ru-RU" dirty="0"/>
              <a:t> </a:t>
            </a:r>
            <a:r>
              <a:rPr lang="ru-RU" dirty="0" err="1"/>
              <a:t>as</a:t>
            </a:r>
            <a:r>
              <a:rPr lang="ru-RU" dirty="0"/>
              <a:t> a </a:t>
            </a:r>
            <a:r>
              <a:rPr lang="ru-RU" dirty="0" err="1"/>
              <a:t>benchmark</a:t>
            </a:r>
            <a:r>
              <a:rPr lang="ru-RU" dirty="0"/>
              <a:t>.</a:t>
            </a:r>
          </a:p>
          <a:p>
            <a:pPr>
              <a:lnSpc>
                <a:spcPct val="150000"/>
              </a:lnSpc>
            </a:pPr>
            <a:r>
              <a:rPr lang="ru-RU" dirty="0" err="1"/>
              <a:t>analysis</a:t>
            </a:r>
            <a:r>
              <a:rPr lang="ru-RU" dirty="0"/>
              <a:t> </a:t>
            </a:r>
            <a:r>
              <a:rPr lang="ru-RU" dirty="0" err="1"/>
              <a:t>of</a:t>
            </a:r>
            <a:r>
              <a:rPr lang="ru-RU" dirty="0"/>
              <a:t> </a:t>
            </a:r>
            <a:r>
              <a:rPr lang="ru-RU" dirty="0" err="1"/>
              <a:t>deviations</a:t>
            </a:r>
            <a:r>
              <a:rPr lang="ru-RU" dirty="0"/>
              <a:t>, </a:t>
            </a:r>
            <a:r>
              <a:rPr lang="ru-RU" dirty="0" err="1"/>
              <a:t>the</a:t>
            </a:r>
            <a:r>
              <a:rPr lang="ru-RU" dirty="0"/>
              <a:t> </a:t>
            </a:r>
            <a:r>
              <a:rPr lang="ru-RU" dirty="0" err="1"/>
              <a:t>sensitivity</a:t>
            </a:r>
            <a:r>
              <a:rPr lang="ru-RU" dirty="0"/>
              <a:t> </a:t>
            </a:r>
            <a:r>
              <a:rPr lang="ru-RU" dirty="0" err="1"/>
              <a:t>indicator</a:t>
            </a:r>
            <a:r>
              <a:rPr lang="ru-RU" dirty="0"/>
              <a:t> </a:t>
            </a:r>
            <a:r>
              <a:rPr lang="ru-RU" dirty="0" err="1"/>
              <a:t>is</a:t>
            </a:r>
            <a:r>
              <a:rPr lang="ru-RU" dirty="0"/>
              <a:t> </a:t>
            </a:r>
            <a:r>
              <a:rPr lang="ru-RU" dirty="0" err="1"/>
              <a:t>calculated</a:t>
            </a:r>
            <a:r>
              <a:rPr lang="ru-RU" dirty="0"/>
              <a:t> (</a:t>
            </a:r>
            <a:r>
              <a:rPr lang="ru-RU" dirty="0" err="1"/>
              <a:t>the</a:t>
            </a:r>
            <a:r>
              <a:rPr lang="ru-RU" dirty="0"/>
              <a:t> </a:t>
            </a:r>
            <a:r>
              <a:rPr lang="ru-RU" dirty="0" err="1"/>
              <a:t>elasticity</a:t>
            </a:r>
            <a:r>
              <a:rPr lang="ru-RU" dirty="0"/>
              <a:t> </a:t>
            </a:r>
            <a:r>
              <a:rPr lang="ru-RU" dirty="0" err="1"/>
              <a:t>of</a:t>
            </a:r>
            <a:r>
              <a:rPr lang="ru-RU" dirty="0"/>
              <a:t> </a:t>
            </a:r>
            <a:r>
              <a:rPr lang="ru-RU" dirty="0" err="1"/>
              <a:t>the</a:t>
            </a:r>
            <a:r>
              <a:rPr lang="ru-RU" dirty="0"/>
              <a:t> </a:t>
            </a:r>
            <a:r>
              <a:rPr lang="ru-RU" dirty="0" err="1"/>
              <a:t>indicator</a:t>
            </a:r>
            <a:r>
              <a:rPr lang="ru-RU" dirty="0"/>
              <a:t> </a:t>
            </a:r>
            <a:r>
              <a:rPr lang="ru-RU" dirty="0" err="1"/>
              <a:t>change</a:t>
            </a:r>
            <a:r>
              <a:rPr lang="ru-RU" dirty="0"/>
              <a:t> </a:t>
            </a:r>
            <a:r>
              <a:rPr lang="ru-RU" dirty="0" err="1"/>
              <a:t>is</a:t>
            </a:r>
            <a:r>
              <a:rPr lang="ru-RU" dirty="0"/>
              <a:t> </a:t>
            </a:r>
            <a:r>
              <a:rPr lang="ru-RU" dirty="0" err="1"/>
              <a:t>determined</a:t>
            </a:r>
            <a:r>
              <a:rPr lang="ru-RU" dirty="0"/>
              <a:t>). </a:t>
            </a:r>
            <a:r>
              <a:rPr lang="ru-RU" dirty="0" err="1"/>
              <a:t>This</a:t>
            </a:r>
            <a:r>
              <a:rPr lang="ru-RU" dirty="0"/>
              <a:t> </a:t>
            </a:r>
            <a:r>
              <a:rPr lang="ru-RU" dirty="0" err="1"/>
              <a:t>method</a:t>
            </a:r>
            <a:r>
              <a:rPr lang="ru-RU" dirty="0"/>
              <a:t> </a:t>
            </a:r>
            <a:r>
              <a:rPr lang="ru-RU" dirty="0" err="1"/>
              <a:t>is</a:t>
            </a:r>
            <a:r>
              <a:rPr lang="ru-RU" dirty="0"/>
              <a:t> </a:t>
            </a:r>
            <a:r>
              <a:rPr lang="ru-RU" dirty="0" err="1"/>
              <a:t>also</a:t>
            </a:r>
            <a:r>
              <a:rPr lang="ru-RU" dirty="0"/>
              <a:t> </a:t>
            </a:r>
            <a:r>
              <a:rPr lang="ru-RU" dirty="0" err="1"/>
              <a:t>called</a:t>
            </a:r>
            <a:r>
              <a:rPr lang="ru-RU" dirty="0"/>
              <a:t> </a:t>
            </a:r>
            <a:r>
              <a:rPr lang="ru-RU" dirty="0" err="1"/>
              <a:t>the</a:t>
            </a:r>
            <a:r>
              <a:rPr lang="ru-RU" dirty="0"/>
              <a:t> </a:t>
            </a:r>
            <a:r>
              <a:rPr lang="ru-RU" dirty="0" err="1"/>
              <a:t>planning</a:t>
            </a:r>
            <a:r>
              <a:rPr lang="ru-RU" dirty="0"/>
              <a:t> </a:t>
            </a:r>
            <a:r>
              <a:rPr lang="ru-RU" dirty="0" err="1"/>
              <a:t>decision</a:t>
            </a:r>
            <a:r>
              <a:rPr lang="ru-RU" dirty="0"/>
              <a:t> </a:t>
            </a:r>
            <a:r>
              <a:rPr lang="ru-RU" dirty="0" err="1"/>
              <a:t>optimization</a:t>
            </a:r>
            <a:r>
              <a:rPr lang="ru-RU" dirty="0"/>
              <a:t> </a:t>
            </a:r>
            <a:r>
              <a:rPr lang="ru-RU" dirty="0" err="1"/>
              <a:t>method</a:t>
            </a:r>
            <a:r>
              <a:rPr lang="ru-RU" dirty="0"/>
              <a:t>.</a:t>
            </a:r>
          </a:p>
        </p:txBody>
      </p:sp>
    </p:spTree>
    <p:extLst>
      <p:ext uri="{BB962C8B-B14F-4D97-AF65-F5344CB8AC3E}">
        <p14:creationId xmlns:p14="http://schemas.microsoft.com/office/powerpoint/2010/main" val="2923400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33148"/>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611560" y="474344"/>
            <a:ext cx="8424936" cy="5909310"/>
          </a:xfrm>
          <a:prstGeom prst="rect">
            <a:avLst/>
          </a:prstGeom>
        </p:spPr>
        <p:txBody>
          <a:bodyPr wrap="square">
            <a:spAutoFit/>
          </a:bodyPr>
          <a:lstStyle/>
          <a:p>
            <a:pPr>
              <a:lnSpc>
                <a:spcPct val="150000"/>
              </a:lnSpc>
            </a:pPr>
            <a:r>
              <a:rPr lang="ru-RU" dirty="0" err="1"/>
              <a:t>The</a:t>
            </a:r>
            <a:r>
              <a:rPr lang="ru-RU" dirty="0"/>
              <a:t> </a:t>
            </a:r>
            <a:r>
              <a:rPr lang="ru-RU" dirty="0" err="1"/>
              <a:t>essence</a:t>
            </a:r>
            <a:r>
              <a:rPr lang="ru-RU" dirty="0"/>
              <a:t> </a:t>
            </a:r>
            <a:r>
              <a:rPr lang="ru-RU" dirty="0" err="1"/>
              <a:t>of</a:t>
            </a:r>
            <a:r>
              <a:rPr lang="ru-RU" dirty="0"/>
              <a:t> </a:t>
            </a:r>
            <a:r>
              <a:rPr lang="ru-RU" b="1" dirty="0" err="1"/>
              <a:t>economic</a:t>
            </a:r>
            <a:r>
              <a:rPr lang="ru-RU" b="1" dirty="0"/>
              <a:t> </a:t>
            </a:r>
            <a:r>
              <a:rPr lang="ru-RU" b="1" dirty="0" err="1"/>
              <a:t>and</a:t>
            </a:r>
            <a:r>
              <a:rPr lang="ru-RU" b="1" dirty="0"/>
              <a:t> </a:t>
            </a:r>
            <a:r>
              <a:rPr lang="ru-RU" b="1" dirty="0" err="1"/>
              <a:t>mathematical</a:t>
            </a:r>
            <a:r>
              <a:rPr lang="ru-RU" b="1" dirty="0"/>
              <a:t> </a:t>
            </a:r>
            <a:r>
              <a:rPr lang="ru-RU" b="1" dirty="0" err="1"/>
              <a:t>modeling</a:t>
            </a:r>
            <a:r>
              <a:rPr lang="ru-RU" b="1" dirty="0"/>
              <a:t> </a:t>
            </a:r>
            <a:r>
              <a:rPr lang="ru-RU" dirty="0" err="1"/>
              <a:t>is</a:t>
            </a:r>
            <a:r>
              <a:rPr lang="ru-RU" dirty="0"/>
              <a:t> </a:t>
            </a:r>
            <a:r>
              <a:rPr lang="ru-RU" dirty="0" err="1"/>
              <a:t>to</a:t>
            </a:r>
            <a:r>
              <a:rPr lang="ru-RU" dirty="0"/>
              <a:t> </a:t>
            </a:r>
            <a:r>
              <a:rPr lang="ru-RU" dirty="0" err="1"/>
              <a:t>build</a:t>
            </a:r>
            <a:r>
              <a:rPr lang="ru-RU" dirty="0"/>
              <a:t> a </a:t>
            </a:r>
            <a:r>
              <a:rPr lang="ru-RU" dirty="0" err="1"/>
              <a:t>model</a:t>
            </a:r>
            <a:r>
              <a:rPr lang="ru-RU" dirty="0"/>
              <a:t>,</a:t>
            </a:r>
          </a:p>
          <a:p>
            <a:pPr>
              <a:lnSpc>
                <a:spcPct val="150000"/>
              </a:lnSpc>
            </a:pPr>
            <a:r>
              <a:rPr lang="ru-RU" dirty="0" err="1"/>
              <a:t>which</a:t>
            </a:r>
            <a:r>
              <a:rPr lang="ru-RU" dirty="0"/>
              <a:t> </a:t>
            </a:r>
            <a:r>
              <a:rPr lang="ru-RU" dirty="0" err="1"/>
              <a:t>describes</a:t>
            </a:r>
            <a:r>
              <a:rPr lang="ru-RU" dirty="0"/>
              <a:t> </a:t>
            </a:r>
            <a:r>
              <a:rPr lang="ru-RU" dirty="0" err="1"/>
              <a:t>the</a:t>
            </a:r>
            <a:r>
              <a:rPr lang="ru-RU" dirty="0"/>
              <a:t> </a:t>
            </a:r>
            <a:r>
              <a:rPr lang="ru-RU" dirty="0" err="1"/>
              <a:t>relationship</a:t>
            </a:r>
            <a:r>
              <a:rPr lang="ru-RU" dirty="0"/>
              <a:t> </a:t>
            </a:r>
            <a:r>
              <a:rPr lang="ru-RU" dirty="0" err="1"/>
              <a:t>between</a:t>
            </a:r>
            <a:r>
              <a:rPr lang="ru-RU" dirty="0"/>
              <a:t> </a:t>
            </a:r>
            <a:r>
              <a:rPr lang="ru-RU" dirty="0" err="1"/>
              <a:t>indicators</a:t>
            </a:r>
            <a:r>
              <a:rPr lang="ru-RU" dirty="0"/>
              <a:t> </a:t>
            </a:r>
            <a:r>
              <a:rPr lang="ru-RU" dirty="0" err="1"/>
              <a:t>and</a:t>
            </a:r>
            <a:r>
              <a:rPr lang="ru-RU" dirty="0"/>
              <a:t> </a:t>
            </a:r>
            <a:r>
              <a:rPr lang="ru-RU" dirty="0" err="1"/>
              <a:t>factors</a:t>
            </a:r>
            <a:r>
              <a:rPr lang="ru-RU" dirty="0"/>
              <a:t>, </a:t>
            </a:r>
            <a:r>
              <a:rPr lang="ru-RU" dirty="0" err="1"/>
              <a:t>in</a:t>
            </a:r>
            <a:r>
              <a:rPr lang="ru-RU" dirty="0"/>
              <a:t> </a:t>
            </a:r>
            <a:r>
              <a:rPr lang="ru-RU" dirty="0" err="1"/>
              <a:t>other</a:t>
            </a:r>
            <a:r>
              <a:rPr lang="ru-RU" dirty="0"/>
              <a:t> </a:t>
            </a:r>
            <a:r>
              <a:rPr lang="ru-RU" dirty="0" err="1"/>
              <a:t>words</a:t>
            </a:r>
            <a:r>
              <a:rPr lang="ru-RU" dirty="0"/>
              <a:t>, </a:t>
            </a:r>
            <a:r>
              <a:rPr lang="ru-RU" dirty="0" err="1"/>
              <a:t>the</a:t>
            </a:r>
            <a:r>
              <a:rPr lang="ru-RU" dirty="0"/>
              <a:t> </a:t>
            </a:r>
            <a:r>
              <a:rPr lang="ru-RU" dirty="0" err="1"/>
              <a:t>economic</a:t>
            </a:r>
            <a:r>
              <a:rPr lang="ru-RU" dirty="0"/>
              <a:t> </a:t>
            </a:r>
            <a:r>
              <a:rPr lang="ru-RU" dirty="0" err="1"/>
              <a:t>and</a:t>
            </a:r>
            <a:r>
              <a:rPr lang="ru-RU" dirty="0"/>
              <a:t> </a:t>
            </a:r>
            <a:r>
              <a:rPr lang="ru-RU" dirty="0" err="1"/>
              <a:t>mathematical</a:t>
            </a:r>
            <a:r>
              <a:rPr lang="ru-RU" dirty="0"/>
              <a:t> </a:t>
            </a:r>
            <a:r>
              <a:rPr lang="ru-RU" dirty="0" err="1"/>
              <a:t>model</a:t>
            </a:r>
            <a:r>
              <a:rPr lang="ru-RU" dirty="0"/>
              <a:t> </a:t>
            </a:r>
            <a:r>
              <a:rPr lang="en-US" dirty="0" smtClean="0"/>
              <a:t>that </a:t>
            </a:r>
            <a:r>
              <a:rPr lang="ru-RU" dirty="0" err="1" smtClean="0"/>
              <a:t>describes</a:t>
            </a:r>
            <a:r>
              <a:rPr lang="ru-RU" dirty="0" smtClean="0"/>
              <a:t> </a:t>
            </a:r>
            <a:r>
              <a:rPr lang="ru-RU" dirty="0" err="1"/>
              <a:t>the</a:t>
            </a:r>
            <a:r>
              <a:rPr lang="ru-RU" dirty="0"/>
              <a:t> </a:t>
            </a:r>
            <a:r>
              <a:rPr lang="ru-RU" dirty="0" err="1"/>
              <a:t>economic</a:t>
            </a:r>
            <a:r>
              <a:rPr lang="ru-RU" dirty="0"/>
              <a:t> </a:t>
            </a:r>
            <a:r>
              <a:rPr lang="ru-RU" dirty="0" err="1"/>
              <a:t>process</a:t>
            </a:r>
            <a:r>
              <a:rPr lang="ru-RU" dirty="0"/>
              <a:t>. </a:t>
            </a:r>
            <a:endParaRPr lang="en-US" dirty="0" smtClean="0"/>
          </a:p>
          <a:p>
            <a:pPr>
              <a:lnSpc>
                <a:spcPct val="150000"/>
              </a:lnSpc>
            </a:pPr>
            <a:endParaRPr lang="en-US" dirty="0"/>
          </a:p>
          <a:p>
            <a:pPr>
              <a:lnSpc>
                <a:spcPct val="150000"/>
              </a:lnSpc>
            </a:pPr>
            <a:r>
              <a:rPr lang="ru-RU" dirty="0" err="1" smtClean="0"/>
              <a:t>The</a:t>
            </a:r>
            <a:r>
              <a:rPr lang="ru-RU" dirty="0" smtClean="0"/>
              <a:t> </a:t>
            </a:r>
            <a:r>
              <a:rPr lang="ru-RU" dirty="0" err="1"/>
              <a:t>model</a:t>
            </a:r>
            <a:r>
              <a:rPr lang="ru-RU" dirty="0"/>
              <a:t> </a:t>
            </a:r>
            <a:r>
              <a:rPr lang="ru-RU" dirty="0" err="1"/>
              <a:t>is</a:t>
            </a:r>
            <a:r>
              <a:rPr lang="ru-RU" dirty="0"/>
              <a:t> </a:t>
            </a:r>
            <a:r>
              <a:rPr lang="ru-RU" dirty="0" err="1"/>
              <a:t>built</a:t>
            </a:r>
            <a:r>
              <a:rPr lang="ru-RU" dirty="0"/>
              <a:t> </a:t>
            </a:r>
            <a:r>
              <a:rPr lang="ru-RU" dirty="0" err="1"/>
              <a:t>according</a:t>
            </a:r>
            <a:r>
              <a:rPr lang="ru-RU" dirty="0"/>
              <a:t> </a:t>
            </a:r>
            <a:r>
              <a:rPr lang="ru-RU" dirty="0" err="1" smtClean="0"/>
              <a:t>to</a:t>
            </a:r>
            <a:r>
              <a:rPr lang="en-US" dirty="0" smtClean="0"/>
              <a:t> </a:t>
            </a:r>
            <a:r>
              <a:rPr lang="ru-RU" dirty="0" err="1" smtClean="0"/>
              <a:t>functional</a:t>
            </a:r>
            <a:r>
              <a:rPr lang="ru-RU" dirty="0" smtClean="0"/>
              <a:t> </a:t>
            </a:r>
            <a:r>
              <a:rPr lang="ru-RU" dirty="0" err="1"/>
              <a:t>or</a:t>
            </a:r>
            <a:r>
              <a:rPr lang="ru-RU" dirty="0"/>
              <a:t> </a:t>
            </a:r>
            <a:r>
              <a:rPr lang="ru-RU" dirty="0" err="1"/>
              <a:t>correlation</a:t>
            </a:r>
            <a:r>
              <a:rPr lang="ru-RU" dirty="0"/>
              <a:t> </a:t>
            </a:r>
            <a:r>
              <a:rPr lang="ru-RU" dirty="0" err="1"/>
              <a:t>connection</a:t>
            </a:r>
            <a:r>
              <a:rPr lang="ru-RU" dirty="0"/>
              <a:t>. </a:t>
            </a:r>
            <a:r>
              <a:rPr lang="ru-RU" dirty="0" err="1"/>
              <a:t>The</a:t>
            </a:r>
            <a:r>
              <a:rPr lang="ru-RU" dirty="0"/>
              <a:t> </a:t>
            </a:r>
            <a:r>
              <a:rPr lang="ru-RU" dirty="0" err="1"/>
              <a:t>main</a:t>
            </a:r>
            <a:r>
              <a:rPr lang="ru-RU" dirty="0"/>
              <a:t> </a:t>
            </a:r>
            <a:r>
              <a:rPr lang="ru-RU" dirty="0" err="1"/>
              <a:t>difficulty</a:t>
            </a:r>
            <a:r>
              <a:rPr lang="ru-RU" dirty="0"/>
              <a:t> </a:t>
            </a:r>
            <a:r>
              <a:rPr lang="ru-RU" dirty="0" err="1" smtClean="0"/>
              <a:t>faced</a:t>
            </a:r>
            <a:r>
              <a:rPr lang="en-US" dirty="0" smtClean="0"/>
              <a:t> </a:t>
            </a:r>
            <a:r>
              <a:rPr lang="ru-RU" dirty="0" err="1" smtClean="0"/>
              <a:t>when</a:t>
            </a:r>
            <a:r>
              <a:rPr lang="ru-RU" dirty="0" smtClean="0"/>
              <a:t> </a:t>
            </a:r>
            <a:r>
              <a:rPr lang="ru-RU" dirty="0" err="1"/>
              <a:t>calculating</a:t>
            </a:r>
            <a:r>
              <a:rPr lang="ru-RU" dirty="0"/>
              <a:t> </a:t>
            </a:r>
            <a:r>
              <a:rPr lang="ru-RU" dirty="0" err="1"/>
              <a:t>the</a:t>
            </a:r>
            <a:r>
              <a:rPr lang="ru-RU" dirty="0"/>
              <a:t> </a:t>
            </a:r>
            <a:r>
              <a:rPr lang="ru-RU" dirty="0" err="1"/>
              <a:t>model</a:t>
            </a:r>
            <a:r>
              <a:rPr lang="ru-RU" dirty="0"/>
              <a:t>, </a:t>
            </a:r>
            <a:r>
              <a:rPr lang="ru-RU" dirty="0" err="1"/>
              <a:t>this</a:t>
            </a:r>
            <a:r>
              <a:rPr lang="ru-RU" dirty="0"/>
              <a:t> </a:t>
            </a:r>
            <a:r>
              <a:rPr lang="ru-RU" dirty="0" err="1"/>
              <a:t>is</a:t>
            </a:r>
            <a:r>
              <a:rPr lang="ru-RU" dirty="0"/>
              <a:t> </a:t>
            </a:r>
            <a:r>
              <a:rPr lang="ru-RU" dirty="0" err="1"/>
              <a:t>the</a:t>
            </a:r>
            <a:r>
              <a:rPr lang="ru-RU" dirty="0"/>
              <a:t> </a:t>
            </a:r>
            <a:r>
              <a:rPr lang="ru-RU" dirty="0" err="1"/>
              <a:t>study</a:t>
            </a:r>
            <a:r>
              <a:rPr lang="ru-RU" dirty="0"/>
              <a:t> </a:t>
            </a:r>
            <a:r>
              <a:rPr lang="ru-RU" dirty="0" err="1"/>
              <a:t>period</a:t>
            </a:r>
            <a:r>
              <a:rPr lang="ru-RU" dirty="0"/>
              <a:t>. </a:t>
            </a:r>
            <a:r>
              <a:rPr lang="ru-RU" dirty="0" err="1"/>
              <a:t>Too</a:t>
            </a:r>
            <a:r>
              <a:rPr lang="ru-RU" dirty="0"/>
              <a:t> </a:t>
            </a:r>
            <a:r>
              <a:rPr lang="ru-RU" dirty="0" err="1"/>
              <a:t>short</a:t>
            </a:r>
            <a:r>
              <a:rPr lang="ru-RU" dirty="0"/>
              <a:t> </a:t>
            </a:r>
            <a:r>
              <a:rPr lang="ru-RU" dirty="0" err="1"/>
              <a:t>period</a:t>
            </a:r>
            <a:r>
              <a:rPr lang="ru-RU" dirty="0"/>
              <a:t> </a:t>
            </a:r>
            <a:r>
              <a:rPr lang="ru-RU" dirty="0" err="1"/>
              <a:t>does</a:t>
            </a:r>
            <a:r>
              <a:rPr lang="ru-RU" dirty="0"/>
              <a:t> </a:t>
            </a:r>
            <a:r>
              <a:rPr lang="ru-RU" dirty="0" err="1"/>
              <a:t>not</a:t>
            </a:r>
            <a:r>
              <a:rPr lang="ru-RU" dirty="0"/>
              <a:t> </a:t>
            </a:r>
            <a:r>
              <a:rPr lang="ru-RU" dirty="0" err="1" smtClean="0"/>
              <a:t>show</a:t>
            </a:r>
            <a:r>
              <a:rPr lang="en-US" dirty="0" smtClean="0"/>
              <a:t> </a:t>
            </a:r>
            <a:r>
              <a:rPr lang="ru-RU" dirty="0" err="1" smtClean="0"/>
              <a:t>the</a:t>
            </a:r>
            <a:r>
              <a:rPr lang="ru-RU" dirty="0" smtClean="0"/>
              <a:t> </a:t>
            </a:r>
            <a:r>
              <a:rPr lang="ru-RU" dirty="0" err="1"/>
              <a:t>desired</a:t>
            </a:r>
            <a:r>
              <a:rPr lang="ru-RU" dirty="0"/>
              <a:t> </a:t>
            </a:r>
            <a:r>
              <a:rPr lang="ru-RU" dirty="0" err="1"/>
              <a:t>patterns</a:t>
            </a:r>
            <a:r>
              <a:rPr lang="ru-RU" dirty="0"/>
              <a:t>, </a:t>
            </a:r>
            <a:r>
              <a:rPr lang="ru-RU" dirty="0" err="1"/>
              <a:t>at</a:t>
            </a:r>
            <a:r>
              <a:rPr lang="ru-RU" dirty="0"/>
              <a:t> </a:t>
            </a:r>
            <a:r>
              <a:rPr lang="ru-RU" dirty="0" err="1"/>
              <a:t>the</a:t>
            </a:r>
            <a:r>
              <a:rPr lang="ru-RU" dirty="0"/>
              <a:t> </a:t>
            </a:r>
            <a:r>
              <a:rPr lang="ru-RU" dirty="0" err="1"/>
              <a:t>same</a:t>
            </a:r>
            <a:r>
              <a:rPr lang="ru-RU" dirty="0"/>
              <a:t> </a:t>
            </a:r>
            <a:r>
              <a:rPr lang="ru-RU" dirty="0" err="1"/>
              <a:t>time</a:t>
            </a:r>
            <a:r>
              <a:rPr lang="ru-RU" dirty="0"/>
              <a:t>, </a:t>
            </a:r>
            <a:r>
              <a:rPr lang="ru-RU" dirty="0" err="1"/>
              <a:t>economic</a:t>
            </a:r>
            <a:r>
              <a:rPr lang="ru-RU" dirty="0"/>
              <a:t> </a:t>
            </a:r>
            <a:r>
              <a:rPr lang="ru-RU" dirty="0" err="1"/>
              <a:t>patterns</a:t>
            </a:r>
            <a:r>
              <a:rPr lang="ru-RU" dirty="0"/>
              <a:t> </a:t>
            </a:r>
            <a:r>
              <a:rPr lang="ru-RU" dirty="0" err="1"/>
              <a:t>are</a:t>
            </a:r>
            <a:r>
              <a:rPr lang="ru-RU" dirty="0"/>
              <a:t> </a:t>
            </a:r>
            <a:r>
              <a:rPr lang="ru-RU" dirty="0" err="1" smtClean="0"/>
              <a:t>unstable</a:t>
            </a:r>
            <a:r>
              <a:rPr lang="ru-RU" dirty="0" smtClean="0"/>
              <a:t>,</a:t>
            </a:r>
            <a:r>
              <a:rPr lang="en-US" dirty="0" smtClean="0"/>
              <a:t> </a:t>
            </a:r>
            <a:r>
              <a:rPr lang="ru-RU" dirty="0" err="1" smtClean="0"/>
              <a:t>and</a:t>
            </a:r>
            <a:r>
              <a:rPr lang="ru-RU" dirty="0" smtClean="0"/>
              <a:t> </a:t>
            </a:r>
            <a:r>
              <a:rPr lang="ru-RU" dirty="0" err="1"/>
              <a:t>over</a:t>
            </a:r>
            <a:r>
              <a:rPr lang="ru-RU" dirty="0"/>
              <a:t> a </a:t>
            </a:r>
            <a:r>
              <a:rPr lang="ru-RU" dirty="0" err="1"/>
              <a:t>long</a:t>
            </a:r>
            <a:r>
              <a:rPr lang="ru-RU" dirty="0"/>
              <a:t> </a:t>
            </a:r>
            <a:r>
              <a:rPr lang="ru-RU" dirty="0" err="1"/>
              <a:t>period</a:t>
            </a:r>
            <a:r>
              <a:rPr lang="ru-RU" dirty="0"/>
              <a:t> </a:t>
            </a:r>
            <a:r>
              <a:rPr lang="ru-RU" dirty="0" err="1"/>
              <a:t>they</a:t>
            </a:r>
            <a:r>
              <a:rPr lang="ru-RU" dirty="0"/>
              <a:t> </a:t>
            </a:r>
            <a:r>
              <a:rPr lang="ru-RU" dirty="0" err="1"/>
              <a:t>are</a:t>
            </a:r>
            <a:r>
              <a:rPr lang="ru-RU" dirty="0"/>
              <a:t> </a:t>
            </a:r>
            <a:r>
              <a:rPr lang="ru-RU" dirty="0" err="1"/>
              <a:t>distorted</a:t>
            </a:r>
            <a:r>
              <a:rPr lang="ru-RU" dirty="0"/>
              <a:t>. </a:t>
            </a:r>
            <a:r>
              <a:rPr lang="ru-RU" dirty="0" err="1"/>
              <a:t>Since</a:t>
            </a:r>
            <a:r>
              <a:rPr lang="ru-RU" dirty="0"/>
              <a:t> </a:t>
            </a:r>
            <a:r>
              <a:rPr lang="ru-RU" dirty="0" err="1"/>
              <a:t>the</a:t>
            </a:r>
            <a:r>
              <a:rPr lang="ru-RU" dirty="0"/>
              <a:t> </a:t>
            </a:r>
            <a:r>
              <a:rPr lang="ru-RU" dirty="0" err="1"/>
              <a:t>process</a:t>
            </a:r>
            <a:r>
              <a:rPr lang="ru-RU" dirty="0"/>
              <a:t> </a:t>
            </a:r>
            <a:r>
              <a:rPr lang="ru-RU" dirty="0" err="1"/>
              <a:t>of</a:t>
            </a:r>
            <a:r>
              <a:rPr lang="ru-RU" dirty="0"/>
              <a:t> </a:t>
            </a:r>
            <a:r>
              <a:rPr lang="ru-RU" dirty="0" err="1"/>
              <a:t>building</a:t>
            </a:r>
            <a:r>
              <a:rPr lang="ru-RU" dirty="0"/>
              <a:t> a </a:t>
            </a:r>
            <a:r>
              <a:rPr lang="ru-RU" dirty="0" err="1" smtClean="0"/>
              <a:t>model</a:t>
            </a:r>
            <a:r>
              <a:rPr lang="en-US" dirty="0" smtClean="0"/>
              <a:t> </a:t>
            </a:r>
            <a:r>
              <a:rPr lang="ru-RU" dirty="0" err="1" smtClean="0"/>
              <a:t>very</a:t>
            </a:r>
            <a:r>
              <a:rPr lang="ru-RU" dirty="0" smtClean="0"/>
              <a:t> </a:t>
            </a:r>
            <a:r>
              <a:rPr lang="ru-RU" dirty="0" err="1"/>
              <a:t>time</a:t>
            </a:r>
            <a:r>
              <a:rPr lang="ru-RU" dirty="0"/>
              <a:t> </a:t>
            </a:r>
            <a:r>
              <a:rPr lang="ru-RU" dirty="0" err="1"/>
              <a:t>consuming</a:t>
            </a:r>
            <a:r>
              <a:rPr lang="ru-RU" dirty="0"/>
              <a:t>, </a:t>
            </a:r>
            <a:r>
              <a:rPr lang="ru-RU" dirty="0" err="1"/>
              <a:t>it</a:t>
            </a:r>
            <a:r>
              <a:rPr lang="ru-RU" dirty="0"/>
              <a:t> </a:t>
            </a:r>
            <a:r>
              <a:rPr lang="ru-RU" dirty="0" err="1"/>
              <a:t>is</a:t>
            </a:r>
            <a:r>
              <a:rPr lang="ru-RU" dirty="0"/>
              <a:t> </a:t>
            </a:r>
            <a:r>
              <a:rPr lang="ru-RU" dirty="0" err="1"/>
              <a:t>also</a:t>
            </a:r>
            <a:r>
              <a:rPr lang="ru-RU" dirty="0"/>
              <a:t> </a:t>
            </a:r>
            <a:r>
              <a:rPr lang="ru-RU" dirty="0" err="1"/>
              <a:t>done</a:t>
            </a:r>
            <a:r>
              <a:rPr lang="ru-RU" dirty="0"/>
              <a:t> </a:t>
            </a:r>
            <a:r>
              <a:rPr lang="ru-RU" dirty="0" err="1"/>
              <a:t>with</a:t>
            </a:r>
            <a:r>
              <a:rPr lang="ru-RU" dirty="0"/>
              <a:t> </a:t>
            </a:r>
            <a:r>
              <a:rPr lang="ru-RU" dirty="0" err="1"/>
              <a:t>application</a:t>
            </a:r>
            <a:r>
              <a:rPr lang="ru-RU" dirty="0"/>
              <a:t> </a:t>
            </a:r>
            <a:r>
              <a:rPr lang="ru-RU" dirty="0" err="1"/>
              <a:t>packages</a:t>
            </a:r>
            <a:r>
              <a:rPr lang="ru-RU" dirty="0"/>
              <a:t>.</a:t>
            </a:r>
          </a:p>
          <a:p>
            <a:pPr>
              <a:lnSpc>
                <a:spcPct val="150000"/>
              </a:lnSpc>
            </a:pPr>
            <a:endParaRPr lang="en-US" dirty="0" smtClean="0"/>
          </a:p>
          <a:p>
            <a:pPr>
              <a:lnSpc>
                <a:spcPct val="150000"/>
              </a:lnSpc>
            </a:pPr>
            <a:r>
              <a:rPr lang="ru-RU" dirty="0" err="1" smtClean="0"/>
              <a:t>There</a:t>
            </a:r>
            <a:r>
              <a:rPr lang="ru-RU" dirty="0" smtClean="0"/>
              <a:t> </a:t>
            </a:r>
            <a:r>
              <a:rPr lang="ru-RU" dirty="0" err="1"/>
              <a:t>are</a:t>
            </a:r>
            <a:r>
              <a:rPr lang="ru-RU" dirty="0"/>
              <a:t> </a:t>
            </a:r>
            <a:r>
              <a:rPr lang="ru-RU" dirty="0" err="1"/>
              <a:t>also</a:t>
            </a:r>
            <a:r>
              <a:rPr lang="ru-RU" dirty="0"/>
              <a:t> </a:t>
            </a:r>
            <a:r>
              <a:rPr lang="ru-RU" b="1" dirty="0" err="1"/>
              <a:t>alternative</a:t>
            </a:r>
            <a:r>
              <a:rPr lang="ru-RU" b="1" dirty="0"/>
              <a:t> </a:t>
            </a:r>
            <a:r>
              <a:rPr lang="ru-RU" b="1" dirty="0" err="1"/>
              <a:t>models</a:t>
            </a:r>
            <a:r>
              <a:rPr lang="ru-RU" b="1" dirty="0"/>
              <a:t> </a:t>
            </a:r>
            <a:r>
              <a:rPr lang="ru-RU" b="1" dirty="0" err="1"/>
              <a:t>of</a:t>
            </a:r>
            <a:r>
              <a:rPr lang="ru-RU" b="1" dirty="0"/>
              <a:t> </a:t>
            </a:r>
            <a:r>
              <a:rPr lang="ru-RU" b="1" dirty="0" err="1"/>
              <a:t>financial</a:t>
            </a:r>
            <a:r>
              <a:rPr lang="ru-RU" b="1" dirty="0"/>
              <a:t> </a:t>
            </a:r>
            <a:r>
              <a:rPr lang="ru-RU" b="1" dirty="0" err="1"/>
              <a:t>planning</a:t>
            </a:r>
            <a:r>
              <a:rPr lang="ru-RU" dirty="0"/>
              <a:t>: </a:t>
            </a:r>
            <a:endParaRPr lang="en-US" dirty="0" smtClean="0"/>
          </a:p>
          <a:p>
            <a:pPr marL="285750" indent="-285750">
              <a:lnSpc>
                <a:spcPct val="150000"/>
              </a:lnSpc>
              <a:buFont typeface="Wingdings" panose="05000000000000000000" pitchFamily="2" charset="2"/>
              <a:buChar char="ü"/>
            </a:pPr>
            <a:r>
              <a:rPr lang="ru-RU" dirty="0" smtClean="0"/>
              <a:t>a </a:t>
            </a:r>
            <a:r>
              <a:rPr lang="ru-RU" dirty="0" err="1"/>
              <a:t>linear</a:t>
            </a:r>
            <a:r>
              <a:rPr lang="ru-RU" dirty="0"/>
              <a:t> </a:t>
            </a:r>
            <a:r>
              <a:rPr lang="ru-RU" dirty="0" err="1"/>
              <a:t>programming</a:t>
            </a:r>
            <a:r>
              <a:rPr lang="ru-RU" dirty="0"/>
              <a:t> </a:t>
            </a:r>
            <a:r>
              <a:rPr lang="ru-RU" dirty="0" err="1"/>
              <a:t>model</a:t>
            </a:r>
            <a:r>
              <a:rPr lang="ru-RU" dirty="0"/>
              <a:t>, </a:t>
            </a:r>
            <a:endParaRPr lang="en-US" dirty="0" smtClean="0"/>
          </a:p>
          <a:p>
            <a:pPr marL="285750" indent="-285750">
              <a:lnSpc>
                <a:spcPct val="150000"/>
              </a:lnSpc>
              <a:buFont typeface="Wingdings" panose="05000000000000000000" pitchFamily="2" charset="2"/>
              <a:buChar char="ü"/>
            </a:pPr>
            <a:r>
              <a:rPr lang="ru-RU" dirty="0" err="1" smtClean="0"/>
              <a:t>an</a:t>
            </a:r>
            <a:r>
              <a:rPr lang="ru-RU" dirty="0" smtClean="0"/>
              <a:t> </a:t>
            </a:r>
            <a:r>
              <a:rPr lang="ru-RU" dirty="0" err="1"/>
              <a:t>econometric</a:t>
            </a:r>
            <a:r>
              <a:rPr lang="ru-RU" dirty="0"/>
              <a:t> </a:t>
            </a:r>
            <a:r>
              <a:rPr lang="ru-RU" dirty="0" err="1"/>
              <a:t>model</a:t>
            </a:r>
            <a:r>
              <a:rPr lang="ru-RU" dirty="0"/>
              <a:t>, </a:t>
            </a:r>
            <a:endParaRPr lang="en-US" dirty="0" smtClean="0"/>
          </a:p>
          <a:p>
            <a:pPr marL="285750" indent="-285750">
              <a:lnSpc>
                <a:spcPct val="150000"/>
              </a:lnSpc>
              <a:buFont typeface="Wingdings" panose="05000000000000000000" pitchFamily="2" charset="2"/>
              <a:buChar char="ü"/>
            </a:pPr>
            <a:r>
              <a:rPr lang="ru-RU" dirty="0" smtClean="0"/>
              <a:t>a </a:t>
            </a:r>
            <a:r>
              <a:rPr lang="ru-RU" dirty="0" err="1"/>
              <a:t>system</a:t>
            </a:r>
            <a:r>
              <a:rPr lang="ru-RU" dirty="0"/>
              <a:t> </a:t>
            </a:r>
            <a:r>
              <a:rPr lang="ru-RU" dirty="0" err="1"/>
              <a:t>of</a:t>
            </a:r>
            <a:r>
              <a:rPr lang="ru-RU" dirty="0"/>
              <a:t> </a:t>
            </a:r>
            <a:r>
              <a:rPr lang="ru-RU" dirty="0" err="1"/>
              <a:t>algebraic</a:t>
            </a:r>
            <a:r>
              <a:rPr lang="ru-RU" dirty="0"/>
              <a:t> </a:t>
            </a:r>
            <a:r>
              <a:rPr lang="ru-RU" dirty="0" err="1" smtClean="0"/>
              <a:t>equations</a:t>
            </a:r>
            <a:r>
              <a:rPr lang="en-US" dirty="0" smtClean="0"/>
              <a:t>, </a:t>
            </a:r>
            <a:r>
              <a:rPr lang="en-US" dirty="0" err="1" smtClean="0"/>
              <a:t>etc</a:t>
            </a:r>
            <a:r>
              <a:rPr lang="ru-RU" dirty="0" smtClean="0"/>
              <a:t>.</a:t>
            </a:r>
            <a:endParaRPr lang="ru-RU" dirty="0"/>
          </a:p>
        </p:txBody>
      </p:sp>
    </p:spTree>
    <p:extLst>
      <p:ext uri="{BB962C8B-B14F-4D97-AF65-F5344CB8AC3E}">
        <p14:creationId xmlns:p14="http://schemas.microsoft.com/office/powerpoint/2010/main" val="3968890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407" y="548680"/>
            <a:ext cx="7704856" cy="5443029"/>
          </a:xfrm>
          <a:prstGeom prst="rect">
            <a:avLst/>
          </a:prstGeom>
        </p:spPr>
        <p:txBody>
          <a:bodyPr wrap="square">
            <a:spAutoFit/>
          </a:bodyPr>
          <a:lstStyle/>
          <a:p>
            <a:pPr>
              <a:lnSpc>
                <a:spcPct val="150000"/>
              </a:lnSpc>
            </a:pPr>
            <a:r>
              <a:rPr lang="ru-RU" b="1" dirty="0" err="1"/>
              <a:t>Strategic</a:t>
            </a:r>
            <a:r>
              <a:rPr lang="ru-RU" b="1" dirty="0"/>
              <a:t> </a:t>
            </a:r>
            <a:r>
              <a:rPr lang="ru-RU" b="1" dirty="0" err="1"/>
              <a:t>financial</a:t>
            </a:r>
            <a:r>
              <a:rPr lang="ru-RU" b="1" dirty="0"/>
              <a:t> </a:t>
            </a:r>
            <a:r>
              <a:rPr lang="ru-RU" b="1" dirty="0" err="1"/>
              <a:t>planning</a:t>
            </a:r>
            <a:r>
              <a:rPr lang="ru-RU" b="1" dirty="0"/>
              <a:t> </a:t>
            </a:r>
            <a:r>
              <a:rPr lang="ru-RU" dirty="0" err="1"/>
              <a:t>determines</a:t>
            </a:r>
            <a:r>
              <a:rPr lang="ru-RU" dirty="0"/>
              <a:t> </a:t>
            </a:r>
            <a:r>
              <a:rPr lang="ru-RU" dirty="0" err="1"/>
              <a:t>the</a:t>
            </a:r>
            <a:r>
              <a:rPr lang="ru-RU" dirty="0"/>
              <a:t> </a:t>
            </a:r>
            <a:r>
              <a:rPr lang="ru-RU" dirty="0" err="1"/>
              <a:t>most</a:t>
            </a:r>
            <a:r>
              <a:rPr lang="ru-RU" dirty="0"/>
              <a:t> </a:t>
            </a:r>
            <a:r>
              <a:rPr lang="ru-RU" dirty="0" err="1"/>
              <a:t>important</a:t>
            </a:r>
            <a:r>
              <a:rPr lang="ru-RU" dirty="0"/>
              <a:t> </a:t>
            </a:r>
            <a:r>
              <a:rPr lang="ru-RU" dirty="0" err="1"/>
              <a:t>indicators</a:t>
            </a:r>
            <a:r>
              <a:rPr lang="ru-RU" dirty="0"/>
              <a:t>, </a:t>
            </a:r>
            <a:r>
              <a:rPr lang="ru-RU" dirty="0" err="1"/>
              <a:t>proportions</a:t>
            </a:r>
            <a:r>
              <a:rPr lang="ru-RU" dirty="0"/>
              <a:t> </a:t>
            </a:r>
            <a:r>
              <a:rPr lang="ru-RU" dirty="0" err="1"/>
              <a:t>and</a:t>
            </a:r>
            <a:r>
              <a:rPr lang="ru-RU" dirty="0"/>
              <a:t> </a:t>
            </a:r>
            <a:r>
              <a:rPr lang="ru-RU" dirty="0" err="1"/>
              <a:t>rates</a:t>
            </a:r>
            <a:r>
              <a:rPr lang="ru-RU" dirty="0"/>
              <a:t> </a:t>
            </a:r>
            <a:r>
              <a:rPr lang="ru-RU" dirty="0" err="1"/>
              <a:t>of</a:t>
            </a:r>
            <a:r>
              <a:rPr lang="ru-RU" dirty="0"/>
              <a:t> </a:t>
            </a:r>
            <a:r>
              <a:rPr lang="ru-RU" dirty="0" err="1"/>
              <a:t>expanded</a:t>
            </a:r>
            <a:r>
              <a:rPr lang="ru-RU" dirty="0"/>
              <a:t> </a:t>
            </a:r>
            <a:r>
              <a:rPr lang="ru-RU" dirty="0" err="1"/>
              <a:t>reproduction</a:t>
            </a:r>
            <a:r>
              <a:rPr lang="ru-RU" dirty="0"/>
              <a:t>, </a:t>
            </a:r>
            <a:r>
              <a:rPr lang="ru-RU" dirty="0" err="1"/>
              <a:t>it</a:t>
            </a:r>
            <a:r>
              <a:rPr lang="ru-RU" dirty="0"/>
              <a:t> </a:t>
            </a:r>
            <a:r>
              <a:rPr lang="ru-RU" dirty="0" err="1"/>
              <a:t>is</a:t>
            </a:r>
            <a:r>
              <a:rPr lang="ru-RU" dirty="0"/>
              <a:t> </a:t>
            </a:r>
            <a:r>
              <a:rPr lang="ru-RU" dirty="0" err="1"/>
              <a:t>the</a:t>
            </a:r>
            <a:r>
              <a:rPr lang="ru-RU" dirty="0"/>
              <a:t> </a:t>
            </a:r>
            <a:r>
              <a:rPr lang="ru-RU" dirty="0" err="1"/>
              <a:t>main</a:t>
            </a:r>
            <a:r>
              <a:rPr lang="ru-RU" dirty="0"/>
              <a:t> </a:t>
            </a:r>
            <a:r>
              <a:rPr lang="ru-RU" dirty="0" err="1"/>
              <a:t>form</a:t>
            </a:r>
            <a:r>
              <a:rPr lang="ru-RU" dirty="0"/>
              <a:t> </a:t>
            </a:r>
            <a:r>
              <a:rPr lang="ru-RU" dirty="0" err="1"/>
              <a:t>of</a:t>
            </a:r>
            <a:r>
              <a:rPr lang="ru-RU" dirty="0"/>
              <a:t> </a:t>
            </a:r>
            <a:r>
              <a:rPr lang="ru-RU" dirty="0" err="1"/>
              <a:t>achieving</a:t>
            </a:r>
            <a:r>
              <a:rPr lang="ru-RU" dirty="0"/>
              <a:t> </a:t>
            </a:r>
            <a:r>
              <a:rPr lang="ru-RU" dirty="0" err="1"/>
              <a:t>the</a:t>
            </a:r>
            <a:r>
              <a:rPr lang="ru-RU" dirty="0"/>
              <a:t> </a:t>
            </a:r>
            <a:r>
              <a:rPr lang="ru-RU" dirty="0" err="1"/>
              <a:t>goals</a:t>
            </a:r>
            <a:r>
              <a:rPr lang="ru-RU" dirty="0"/>
              <a:t> </a:t>
            </a:r>
            <a:r>
              <a:rPr lang="ru-RU" dirty="0" err="1"/>
              <a:t>of</a:t>
            </a:r>
            <a:r>
              <a:rPr lang="ru-RU" dirty="0"/>
              <a:t> </a:t>
            </a:r>
            <a:r>
              <a:rPr lang="ru-RU" dirty="0" err="1"/>
              <a:t>the</a:t>
            </a:r>
            <a:r>
              <a:rPr lang="ru-RU" dirty="0"/>
              <a:t> </a:t>
            </a:r>
            <a:r>
              <a:rPr lang="ru-RU" dirty="0" err="1"/>
              <a:t>company</a:t>
            </a:r>
            <a:r>
              <a:rPr lang="ru-RU" dirty="0"/>
              <a:t>.</a:t>
            </a:r>
          </a:p>
          <a:p>
            <a:pPr>
              <a:lnSpc>
                <a:spcPct val="150000"/>
              </a:lnSpc>
            </a:pPr>
            <a:endParaRPr lang="ru-RU" dirty="0"/>
          </a:p>
          <a:p>
            <a:pPr>
              <a:lnSpc>
                <a:spcPct val="150000"/>
              </a:lnSpc>
            </a:pPr>
            <a:r>
              <a:rPr lang="ru-RU" dirty="0" err="1"/>
              <a:t>Strategic</a:t>
            </a:r>
            <a:r>
              <a:rPr lang="ru-RU" dirty="0"/>
              <a:t> </a:t>
            </a:r>
            <a:r>
              <a:rPr lang="ru-RU" dirty="0" err="1"/>
              <a:t>planning</a:t>
            </a:r>
            <a:r>
              <a:rPr lang="ru-RU" dirty="0"/>
              <a:t> </a:t>
            </a:r>
            <a:r>
              <a:rPr lang="ru-RU" dirty="0" err="1"/>
              <a:t>includes</a:t>
            </a:r>
            <a:r>
              <a:rPr lang="ru-RU" dirty="0"/>
              <a:t> </a:t>
            </a:r>
            <a:r>
              <a:rPr lang="ru-RU" dirty="0" err="1"/>
              <a:t>the</a:t>
            </a:r>
            <a:r>
              <a:rPr lang="ru-RU" dirty="0"/>
              <a:t> </a:t>
            </a:r>
            <a:r>
              <a:rPr lang="ru-RU" dirty="0" err="1"/>
              <a:t>development</a:t>
            </a:r>
            <a:r>
              <a:rPr lang="ru-RU" dirty="0"/>
              <a:t> </a:t>
            </a:r>
            <a:r>
              <a:rPr lang="ru-RU" dirty="0" err="1"/>
              <a:t>of</a:t>
            </a:r>
            <a:r>
              <a:rPr lang="ru-RU" dirty="0"/>
              <a:t> </a:t>
            </a:r>
            <a:r>
              <a:rPr lang="ru-RU" dirty="0" err="1"/>
              <a:t>the</a:t>
            </a:r>
            <a:r>
              <a:rPr lang="ru-RU" dirty="0"/>
              <a:t> </a:t>
            </a:r>
            <a:r>
              <a:rPr lang="ru-RU" dirty="0" err="1"/>
              <a:t>financial</a:t>
            </a:r>
            <a:r>
              <a:rPr lang="ru-RU" dirty="0"/>
              <a:t> </a:t>
            </a:r>
            <a:r>
              <a:rPr lang="ru-RU" dirty="0" err="1"/>
              <a:t>strategy</a:t>
            </a:r>
            <a:r>
              <a:rPr lang="ru-RU" dirty="0"/>
              <a:t> </a:t>
            </a:r>
            <a:r>
              <a:rPr lang="ru-RU" dirty="0" err="1"/>
              <a:t>of</a:t>
            </a:r>
            <a:r>
              <a:rPr lang="ru-RU" dirty="0"/>
              <a:t> </a:t>
            </a:r>
            <a:r>
              <a:rPr lang="ru-RU" dirty="0" err="1"/>
              <a:t>the</a:t>
            </a:r>
            <a:r>
              <a:rPr lang="ru-RU" dirty="0"/>
              <a:t> </a:t>
            </a:r>
            <a:r>
              <a:rPr lang="en-US" dirty="0" err="1" smtClean="0"/>
              <a:t>organisation</a:t>
            </a:r>
            <a:r>
              <a:rPr lang="ru-RU" dirty="0" smtClean="0"/>
              <a:t> </a:t>
            </a:r>
            <a:r>
              <a:rPr lang="ru-RU" dirty="0" err="1"/>
              <a:t>and</a:t>
            </a:r>
            <a:r>
              <a:rPr lang="ru-RU" dirty="0"/>
              <a:t> </a:t>
            </a:r>
            <a:r>
              <a:rPr lang="ru-RU" dirty="0" err="1"/>
              <a:t>the</a:t>
            </a:r>
            <a:r>
              <a:rPr lang="ru-RU" dirty="0"/>
              <a:t> </a:t>
            </a:r>
            <a:r>
              <a:rPr lang="ru-RU" dirty="0" err="1"/>
              <a:t>forecasting</a:t>
            </a:r>
            <a:r>
              <a:rPr lang="ru-RU" dirty="0"/>
              <a:t> </a:t>
            </a:r>
            <a:r>
              <a:rPr lang="ru-RU" dirty="0" err="1"/>
              <a:t>of</a:t>
            </a:r>
            <a:r>
              <a:rPr lang="ru-RU" dirty="0"/>
              <a:t> </a:t>
            </a:r>
            <a:r>
              <a:rPr lang="ru-RU" dirty="0" err="1"/>
              <a:t>financial</a:t>
            </a:r>
            <a:r>
              <a:rPr lang="ru-RU" dirty="0"/>
              <a:t> </a:t>
            </a:r>
            <a:r>
              <a:rPr lang="ru-RU" dirty="0" err="1"/>
              <a:t>activities</a:t>
            </a:r>
            <a:r>
              <a:rPr lang="ru-RU" dirty="0"/>
              <a:t>. </a:t>
            </a:r>
            <a:r>
              <a:rPr lang="ru-RU" dirty="0" err="1"/>
              <a:t>The</a:t>
            </a:r>
            <a:r>
              <a:rPr lang="ru-RU" dirty="0"/>
              <a:t> </a:t>
            </a:r>
            <a:r>
              <a:rPr lang="ru-RU" dirty="0" err="1"/>
              <a:t>development</a:t>
            </a:r>
            <a:r>
              <a:rPr lang="ru-RU" dirty="0"/>
              <a:t> </a:t>
            </a:r>
            <a:r>
              <a:rPr lang="ru-RU" dirty="0" err="1"/>
              <a:t>of</a:t>
            </a:r>
            <a:r>
              <a:rPr lang="ru-RU" dirty="0"/>
              <a:t> a </a:t>
            </a:r>
            <a:r>
              <a:rPr lang="ru-RU" dirty="0" err="1"/>
              <a:t>financial</a:t>
            </a:r>
            <a:r>
              <a:rPr lang="ru-RU" dirty="0"/>
              <a:t> </a:t>
            </a:r>
            <a:r>
              <a:rPr lang="ru-RU" dirty="0" err="1"/>
              <a:t>strategy</a:t>
            </a:r>
            <a:r>
              <a:rPr lang="ru-RU" dirty="0"/>
              <a:t> </a:t>
            </a:r>
            <a:r>
              <a:rPr lang="ru-RU" dirty="0" err="1"/>
              <a:t>is</a:t>
            </a:r>
            <a:r>
              <a:rPr lang="ru-RU" dirty="0"/>
              <a:t> a </a:t>
            </a:r>
            <a:r>
              <a:rPr lang="ru-RU" dirty="0" err="1"/>
              <a:t>special</a:t>
            </a:r>
            <a:r>
              <a:rPr lang="ru-RU" dirty="0"/>
              <a:t> </a:t>
            </a:r>
            <a:r>
              <a:rPr lang="ru-RU" dirty="0" err="1"/>
              <a:t>area</a:t>
            </a:r>
            <a:r>
              <a:rPr lang="ru-RU" dirty="0"/>
              <a:t> </a:t>
            </a:r>
            <a:r>
              <a:rPr lang="ru-RU" dirty="0" err="1"/>
              <a:t>of</a:t>
            </a:r>
            <a:r>
              <a:rPr lang="ru-RU" dirty="0"/>
              <a:t> ​​</a:t>
            </a:r>
            <a:r>
              <a:rPr lang="ru-RU" dirty="0" err="1"/>
              <a:t>financial</a:t>
            </a:r>
            <a:r>
              <a:rPr lang="ru-RU" dirty="0"/>
              <a:t> </a:t>
            </a:r>
            <a:r>
              <a:rPr lang="ru-RU" dirty="0" err="1"/>
              <a:t>planning</a:t>
            </a:r>
            <a:r>
              <a:rPr lang="ru-RU" dirty="0"/>
              <a:t>, </a:t>
            </a:r>
            <a:r>
              <a:rPr lang="ru-RU" dirty="0" err="1"/>
              <a:t>since</a:t>
            </a:r>
            <a:r>
              <a:rPr lang="ru-RU" dirty="0"/>
              <a:t>, </a:t>
            </a:r>
            <a:r>
              <a:rPr lang="ru-RU" dirty="0" err="1"/>
              <a:t>as</a:t>
            </a:r>
            <a:r>
              <a:rPr lang="ru-RU" dirty="0"/>
              <a:t> </a:t>
            </a:r>
            <a:r>
              <a:rPr lang="ru-RU" dirty="0" err="1"/>
              <a:t>an</a:t>
            </a:r>
            <a:r>
              <a:rPr lang="ru-RU" dirty="0"/>
              <a:t> </a:t>
            </a:r>
            <a:r>
              <a:rPr lang="ru-RU" dirty="0" err="1"/>
              <a:t>integral</a:t>
            </a:r>
            <a:r>
              <a:rPr lang="ru-RU" dirty="0"/>
              <a:t> </a:t>
            </a:r>
            <a:r>
              <a:rPr lang="ru-RU" dirty="0" err="1"/>
              <a:t>part</a:t>
            </a:r>
            <a:r>
              <a:rPr lang="ru-RU" dirty="0"/>
              <a:t> </a:t>
            </a:r>
            <a:r>
              <a:rPr lang="ru-RU" dirty="0" err="1"/>
              <a:t>of</a:t>
            </a:r>
            <a:r>
              <a:rPr lang="ru-RU" dirty="0"/>
              <a:t> </a:t>
            </a:r>
            <a:r>
              <a:rPr lang="ru-RU" dirty="0" err="1"/>
              <a:t>the</a:t>
            </a:r>
            <a:r>
              <a:rPr lang="ru-RU" dirty="0"/>
              <a:t> </a:t>
            </a:r>
            <a:r>
              <a:rPr lang="ru-RU" dirty="0" err="1"/>
              <a:t>overall</a:t>
            </a:r>
            <a:r>
              <a:rPr lang="ru-RU" dirty="0"/>
              <a:t> </a:t>
            </a:r>
            <a:r>
              <a:rPr lang="ru-RU" dirty="0" err="1"/>
              <a:t>strategy</a:t>
            </a:r>
            <a:r>
              <a:rPr lang="ru-RU" dirty="0"/>
              <a:t> </a:t>
            </a:r>
            <a:r>
              <a:rPr lang="ru-RU" dirty="0" err="1"/>
              <a:t>for</a:t>
            </a:r>
            <a:r>
              <a:rPr lang="ru-RU" dirty="0"/>
              <a:t> </a:t>
            </a:r>
            <a:r>
              <a:rPr lang="ru-RU" dirty="0" err="1"/>
              <a:t>the</a:t>
            </a:r>
            <a:r>
              <a:rPr lang="ru-RU" dirty="0"/>
              <a:t> </a:t>
            </a:r>
            <a:r>
              <a:rPr lang="ru-RU" dirty="0" err="1"/>
              <a:t>economic</a:t>
            </a:r>
            <a:r>
              <a:rPr lang="ru-RU" dirty="0"/>
              <a:t> </a:t>
            </a:r>
            <a:r>
              <a:rPr lang="ru-RU" dirty="0" err="1"/>
              <a:t>development</a:t>
            </a:r>
            <a:r>
              <a:rPr lang="ru-RU" dirty="0"/>
              <a:t> </a:t>
            </a:r>
            <a:r>
              <a:rPr lang="ru-RU" dirty="0" err="1"/>
              <a:t>of</a:t>
            </a:r>
            <a:r>
              <a:rPr lang="ru-RU" dirty="0"/>
              <a:t> </a:t>
            </a:r>
            <a:r>
              <a:rPr lang="ru-RU" dirty="0" err="1"/>
              <a:t>the</a:t>
            </a:r>
            <a:r>
              <a:rPr lang="ru-RU" dirty="0"/>
              <a:t> </a:t>
            </a:r>
            <a:r>
              <a:rPr lang="ru-RU" dirty="0" err="1"/>
              <a:t>company</a:t>
            </a:r>
            <a:r>
              <a:rPr lang="ru-RU" dirty="0"/>
              <a:t>, </a:t>
            </a:r>
            <a:r>
              <a:rPr lang="ru-RU" dirty="0" err="1"/>
              <a:t>it</a:t>
            </a:r>
            <a:r>
              <a:rPr lang="ru-RU" dirty="0"/>
              <a:t> </a:t>
            </a:r>
            <a:r>
              <a:rPr lang="ru-RU" dirty="0" err="1"/>
              <a:t>must</a:t>
            </a:r>
            <a:r>
              <a:rPr lang="ru-RU" dirty="0"/>
              <a:t> </a:t>
            </a:r>
            <a:r>
              <a:rPr lang="ru-RU" dirty="0" err="1"/>
              <a:t>be</a:t>
            </a:r>
            <a:r>
              <a:rPr lang="ru-RU" dirty="0"/>
              <a:t> </a:t>
            </a:r>
            <a:r>
              <a:rPr lang="ru-RU" dirty="0" err="1"/>
              <a:t>consistent</a:t>
            </a:r>
            <a:r>
              <a:rPr lang="ru-RU" dirty="0"/>
              <a:t> </a:t>
            </a:r>
            <a:r>
              <a:rPr lang="ru-RU" dirty="0" err="1"/>
              <a:t>with</a:t>
            </a:r>
            <a:r>
              <a:rPr lang="ru-RU" dirty="0"/>
              <a:t> </a:t>
            </a:r>
            <a:r>
              <a:rPr lang="ru-RU" dirty="0" err="1"/>
              <a:t>the</a:t>
            </a:r>
            <a:r>
              <a:rPr lang="ru-RU" dirty="0"/>
              <a:t> </a:t>
            </a:r>
            <a:r>
              <a:rPr lang="ru-RU" dirty="0" err="1"/>
              <a:t>goals</a:t>
            </a:r>
            <a:r>
              <a:rPr lang="ru-RU" dirty="0"/>
              <a:t> </a:t>
            </a:r>
            <a:r>
              <a:rPr lang="ru-RU" dirty="0" err="1"/>
              <a:t>and</a:t>
            </a:r>
            <a:r>
              <a:rPr lang="ru-RU" dirty="0"/>
              <a:t> </a:t>
            </a:r>
            <a:r>
              <a:rPr lang="ru-RU" dirty="0" err="1"/>
              <a:t>directions</a:t>
            </a:r>
            <a:r>
              <a:rPr lang="ru-RU" dirty="0"/>
              <a:t> </a:t>
            </a:r>
            <a:r>
              <a:rPr lang="ru-RU" dirty="0" err="1"/>
              <a:t>formulated</a:t>
            </a:r>
            <a:r>
              <a:rPr lang="ru-RU" dirty="0"/>
              <a:t> </a:t>
            </a:r>
            <a:r>
              <a:rPr lang="ru-RU" dirty="0" err="1"/>
              <a:t>by</a:t>
            </a:r>
            <a:r>
              <a:rPr lang="ru-RU" dirty="0"/>
              <a:t> </a:t>
            </a:r>
            <a:r>
              <a:rPr lang="ru-RU" dirty="0" err="1"/>
              <a:t>the</a:t>
            </a:r>
            <a:r>
              <a:rPr lang="ru-RU" dirty="0"/>
              <a:t> </a:t>
            </a:r>
            <a:r>
              <a:rPr lang="ru-RU" dirty="0" err="1"/>
              <a:t>general</a:t>
            </a:r>
            <a:r>
              <a:rPr lang="ru-RU" dirty="0"/>
              <a:t> </a:t>
            </a:r>
            <a:r>
              <a:rPr lang="ru-RU" dirty="0" err="1"/>
              <a:t>strategy</a:t>
            </a:r>
            <a:r>
              <a:rPr lang="ru-RU" dirty="0"/>
              <a:t>. </a:t>
            </a:r>
            <a:r>
              <a:rPr lang="ru-RU" dirty="0" err="1"/>
              <a:t>The</a:t>
            </a:r>
            <a:r>
              <a:rPr lang="ru-RU" dirty="0"/>
              <a:t> </a:t>
            </a:r>
            <a:r>
              <a:rPr lang="ru-RU" dirty="0" err="1"/>
              <a:t>formation</a:t>
            </a:r>
            <a:r>
              <a:rPr lang="ru-RU" dirty="0"/>
              <a:t> </a:t>
            </a:r>
            <a:r>
              <a:rPr lang="ru-RU" dirty="0" err="1"/>
              <a:t>of</a:t>
            </a:r>
            <a:r>
              <a:rPr lang="ru-RU" dirty="0"/>
              <a:t> </a:t>
            </a:r>
            <a:r>
              <a:rPr lang="ru-RU" dirty="0" err="1"/>
              <a:t>the</a:t>
            </a:r>
            <a:r>
              <a:rPr lang="ru-RU" dirty="0"/>
              <a:t> </a:t>
            </a:r>
            <a:r>
              <a:rPr lang="ru-RU" dirty="0" err="1"/>
              <a:t>strategic</a:t>
            </a:r>
            <a:r>
              <a:rPr lang="ru-RU" dirty="0"/>
              <a:t> </a:t>
            </a:r>
            <a:r>
              <a:rPr lang="ru-RU" dirty="0" err="1"/>
              <a:t>goals</a:t>
            </a:r>
            <a:r>
              <a:rPr lang="ru-RU" dirty="0"/>
              <a:t> </a:t>
            </a:r>
            <a:r>
              <a:rPr lang="ru-RU" dirty="0" err="1"/>
              <a:t>of</a:t>
            </a:r>
            <a:r>
              <a:rPr lang="ru-RU" dirty="0"/>
              <a:t> </a:t>
            </a:r>
            <a:r>
              <a:rPr lang="ru-RU" dirty="0" err="1"/>
              <a:t>the</a:t>
            </a:r>
            <a:r>
              <a:rPr lang="ru-RU" dirty="0"/>
              <a:t> </a:t>
            </a:r>
            <a:r>
              <a:rPr lang="ru-RU" dirty="0" err="1"/>
              <a:t>financial</a:t>
            </a:r>
            <a:r>
              <a:rPr lang="ru-RU" dirty="0"/>
              <a:t> </a:t>
            </a:r>
            <a:r>
              <a:rPr lang="ru-RU" dirty="0" err="1"/>
              <a:t>activities</a:t>
            </a:r>
            <a:r>
              <a:rPr lang="ru-RU" dirty="0"/>
              <a:t> </a:t>
            </a:r>
            <a:r>
              <a:rPr lang="ru-RU" dirty="0" err="1"/>
              <a:t>of</a:t>
            </a:r>
            <a:r>
              <a:rPr lang="ru-RU" dirty="0"/>
              <a:t> </a:t>
            </a:r>
            <a:r>
              <a:rPr lang="ru-RU" dirty="0" err="1"/>
              <a:t>the</a:t>
            </a:r>
            <a:r>
              <a:rPr lang="ru-RU" dirty="0"/>
              <a:t> </a:t>
            </a:r>
            <a:r>
              <a:rPr lang="ru-RU" dirty="0" err="1"/>
              <a:t>company</a:t>
            </a:r>
            <a:r>
              <a:rPr lang="ru-RU" dirty="0"/>
              <a:t> </a:t>
            </a:r>
            <a:r>
              <a:rPr lang="ru-RU" dirty="0" err="1"/>
              <a:t>is</a:t>
            </a:r>
            <a:r>
              <a:rPr lang="ru-RU" dirty="0"/>
              <a:t> </a:t>
            </a:r>
            <a:r>
              <a:rPr lang="ru-RU" dirty="0" err="1"/>
              <a:t>the</a:t>
            </a:r>
            <a:r>
              <a:rPr lang="ru-RU" dirty="0"/>
              <a:t> </a:t>
            </a:r>
            <a:r>
              <a:rPr lang="ru-RU" dirty="0" err="1"/>
              <a:t>next</a:t>
            </a:r>
            <a:r>
              <a:rPr lang="ru-RU" dirty="0"/>
              <a:t> </a:t>
            </a:r>
            <a:r>
              <a:rPr lang="ru-RU" dirty="0" err="1"/>
              <a:t>stage</a:t>
            </a:r>
            <a:r>
              <a:rPr lang="ru-RU" dirty="0"/>
              <a:t> </a:t>
            </a:r>
            <a:r>
              <a:rPr lang="ru-RU" dirty="0" err="1"/>
              <a:t>of</a:t>
            </a:r>
            <a:r>
              <a:rPr lang="ru-RU" dirty="0"/>
              <a:t> </a:t>
            </a:r>
            <a:r>
              <a:rPr lang="ru-RU" dirty="0" err="1"/>
              <a:t>strategic</a:t>
            </a:r>
            <a:r>
              <a:rPr lang="ru-RU" dirty="0"/>
              <a:t> </a:t>
            </a:r>
            <a:r>
              <a:rPr lang="ru-RU" dirty="0" err="1"/>
              <a:t>planning</a:t>
            </a:r>
            <a:r>
              <a:rPr lang="ru-RU" dirty="0"/>
              <a:t>. </a:t>
            </a:r>
            <a:r>
              <a:rPr lang="ru-RU" dirty="0" err="1"/>
              <a:t>The</a:t>
            </a:r>
            <a:r>
              <a:rPr lang="ru-RU" dirty="0"/>
              <a:t> </a:t>
            </a:r>
            <a:r>
              <a:rPr lang="ru-RU" dirty="0" err="1"/>
              <a:t>system</a:t>
            </a:r>
            <a:r>
              <a:rPr lang="ru-RU" dirty="0"/>
              <a:t> </a:t>
            </a:r>
            <a:r>
              <a:rPr lang="ru-RU" dirty="0" err="1"/>
              <a:t>of</a:t>
            </a:r>
            <a:r>
              <a:rPr lang="ru-RU" dirty="0"/>
              <a:t> </a:t>
            </a:r>
            <a:r>
              <a:rPr lang="ru-RU" dirty="0" err="1"/>
              <a:t>the</a:t>
            </a:r>
            <a:r>
              <a:rPr lang="ru-RU" dirty="0"/>
              <a:t> </a:t>
            </a:r>
            <a:r>
              <a:rPr lang="ru-RU" dirty="0" err="1"/>
              <a:t>company's</a:t>
            </a:r>
            <a:r>
              <a:rPr lang="ru-RU" dirty="0"/>
              <a:t> </a:t>
            </a:r>
            <a:r>
              <a:rPr lang="ru-RU" dirty="0" err="1"/>
              <a:t>strategic</a:t>
            </a:r>
            <a:r>
              <a:rPr lang="ru-RU" dirty="0"/>
              <a:t> </a:t>
            </a:r>
            <a:r>
              <a:rPr lang="ru-RU" dirty="0" err="1"/>
              <a:t>goals</a:t>
            </a:r>
            <a:r>
              <a:rPr lang="ru-RU" dirty="0"/>
              <a:t> </a:t>
            </a:r>
            <a:r>
              <a:rPr lang="ru-RU" dirty="0" err="1"/>
              <a:t>should</a:t>
            </a:r>
            <a:r>
              <a:rPr lang="ru-RU" dirty="0"/>
              <a:t> </a:t>
            </a:r>
            <a:r>
              <a:rPr lang="ru-RU" dirty="0" err="1"/>
              <a:t>be</a:t>
            </a:r>
            <a:r>
              <a:rPr lang="ru-RU" dirty="0"/>
              <a:t> </a:t>
            </a:r>
            <a:r>
              <a:rPr lang="ru-RU" dirty="0" err="1"/>
              <a:t>formed</a:t>
            </a:r>
            <a:r>
              <a:rPr lang="ru-RU" dirty="0"/>
              <a:t> </a:t>
            </a:r>
            <a:r>
              <a:rPr lang="ru-RU" dirty="0" err="1"/>
              <a:t>clearly</a:t>
            </a:r>
            <a:r>
              <a:rPr lang="ru-RU" dirty="0"/>
              <a:t> </a:t>
            </a:r>
            <a:r>
              <a:rPr lang="ru-RU" dirty="0" err="1"/>
              <a:t>and</a:t>
            </a:r>
            <a:r>
              <a:rPr lang="ru-RU" dirty="0"/>
              <a:t> </a:t>
            </a:r>
            <a:r>
              <a:rPr lang="ru-RU" dirty="0" err="1"/>
              <a:t>concisely</a:t>
            </a:r>
            <a:r>
              <a:rPr lang="ru-RU" dirty="0"/>
              <a:t>, </a:t>
            </a:r>
            <a:r>
              <a:rPr lang="ru-RU" dirty="0" err="1"/>
              <a:t>reflecting</a:t>
            </a:r>
            <a:r>
              <a:rPr lang="ru-RU" dirty="0"/>
              <a:t> </a:t>
            </a:r>
            <a:r>
              <a:rPr lang="ru-RU" dirty="0" err="1"/>
              <a:t>each</a:t>
            </a:r>
            <a:r>
              <a:rPr lang="ru-RU" dirty="0"/>
              <a:t> </a:t>
            </a:r>
            <a:r>
              <a:rPr lang="ru-RU" dirty="0" err="1"/>
              <a:t>of</a:t>
            </a:r>
            <a:r>
              <a:rPr lang="ru-RU" dirty="0"/>
              <a:t> </a:t>
            </a:r>
            <a:r>
              <a:rPr lang="ru-RU" dirty="0" err="1"/>
              <a:t>the</a:t>
            </a:r>
            <a:r>
              <a:rPr lang="ru-RU" dirty="0"/>
              <a:t> </a:t>
            </a:r>
            <a:r>
              <a:rPr lang="ru-RU" dirty="0" err="1"/>
              <a:t>goals</a:t>
            </a:r>
            <a:r>
              <a:rPr lang="ru-RU" dirty="0"/>
              <a:t> </a:t>
            </a:r>
            <a:r>
              <a:rPr lang="ru-RU" dirty="0" err="1"/>
              <a:t>in</a:t>
            </a:r>
            <a:r>
              <a:rPr lang="ru-RU" dirty="0"/>
              <a:t> </a:t>
            </a:r>
            <a:r>
              <a:rPr lang="ru-RU" dirty="0" err="1"/>
              <a:t>specific</a:t>
            </a:r>
            <a:r>
              <a:rPr lang="ru-RU" dirty="0"/>
              <a:t> </a:t>
            </a:r>
            <a:r>
              <a:rPr lang="ru-RU" dirty="0" err="1"/>
              <a:t>indicators</a:t>
            </a:r>
            <a:r>
              <a:rPr lang="ru-RU" dirty="0"/>
              <a:t> - </a:t>
            </a:r>
            <a:r>
              <a:rPr lang="ru-RU" dirty="0" err="1"/>
              <a:t>standards</a:t>
            </a:r>
            <a:r>
              <a:rPr lang="ru-RU" dirty="0"/>
              <a:t>.</a:t>
            </a:r>
          </a:p>
        </p:txBody>
      </p:sp>
      <p:sp>
        <p:nvSpPr>
          <p:cNvPr id="3" name="Прямоугольник 2"/>
          <p:cNvSpPr/>
          <p:nvPr/>
        </p:nvSpPr>
        <p:spPr>
          <a:xfrm>
            <a:off x="683568" y="116632"/>
            <a:ext cx="2912720" cy="369332"/>
          </a:xfrm>
          <a:prstGeom prst="rect">
            <a:avLst/>
          </a:prstGeom>
        </p:spPr>
        <p:txBody>
          <a:bodyPr wrap="none">
            <a:spAutoFit/>
          </a:bodyPr>
          <a:lstStyle/>
          <a:p>
            <a:r>
              <a:rPr lang="en-US" b="1" i="1" dirty="0" smtClean="0">
                <a:effectLst>
                  <a:outerShdw blurRad="38100" dist="38100" dir="2700000" algn="tl">
                    <a:srgbClr val="000000">
                      <a:alpha val="43137"/>
                    </a:srgbClr>
                  </a:outerShdw>
                </a:effectLst>
              </a:rPr>
              <a:t>Strategic f</a:t>
            </a:r>
            <a:r>
              <a:rPr lang="ru-RU" b="1" i="1" dirty="0" err="1" smtClean="0">
                <a:effectLst>
                  <a:outerShdw blurRad="38100" dist="38100" dir="2700000" algn="tl">
                    <a:srgbClr val="000000">
                      <a:alpha val="43137"/>
                    </a:srgbClr>
                  </a:outerShdw>
                </a:effectLst>
              </a:rPr>
              <a:t>inancial</a:t>
            </a:r>
            <a:r>
              <a:rPr lang="ru-RU" b="1" i="1" dirty="0" smtClean="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planning</a:t>
            </a:r>
            <a:r>
              <a:rPr lang="ru-RU" b="1" i="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29701720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836712"/>
            <a:ext cx="7416824" cy="3000821"/>
          </a:xfrm>
          <a:prstGeom prst="rect">
            <a:avLst/>
          </a:prstGeom>
        </p:spPr>
        <p:txBody>
          <a:bodyPr wrap="square">
            <a:spAutoFit/>
          </a:bodyPr>
          <a:lstStyle/>
          <a:p>
            <a:pPr>
              <a:lnSpc>
                <a:spcPct val="150000"/>
              </a:lnSpc>
            </a:pPr>
            <a:r>
              <a:rPr lang="ru-RU" dirty="0" err="1"/>
              <a:t>The</a:t>
            </a:r>
            <a:r>
              <a:rPr lang="ru-RU" dirty="0"/>
              <a:t> </a:t>
            </a:r>
            <a:r>
              <a:rPr lang="en-US" dirty="0" smtClean="0"/>
              <a:t>business-plan </a:t>
            </a:r>
            <a:r>
              <a:rPr lang="ru-RU" dirty="0" err="1" smtClean="0"/>
              <a:t>section</a:t>
            </a:r>
            <a:r>
              <a:rPr lang="ru-RU" dirty="0" smtClean="0"/>
              <a:t> </a:t>
            </a:r>
            <a:r>
              <a:rPr lang="ru-RU" dirty="0"/>
              <a:t>"</a:t>
            </a:r>
            <a:r>
              <a:rPr lang="ru-RU" dirty="0" err="1"/>
              <a:t>Forecasting</a:t>
            </a:r>
            <a:r>
              <a:rPr lang="ru-RU" dirty="0"/>
              <a:t> </a:t>
            </a:r>
            <a:r>
              <a:rPr lang="ru-RU" dirty="0" err="1"/>
              <a:t>financial</a:t>
            </a:r>
            <a:r>
              <a:rPr lang="ru-RU" dirty="0"/>
              <a:t> </a:t>
            </a:r>
            <a:r>
              <a:rPr lang="ru-RU" dirty="0" err="1"/>
              <a:t>and</a:t>
            </a:r>
            <a:r>
              <a:rPr lang="ru-RU" dirty="0"/>
              <a:t> </a:t>
            </a:r>
            <a:r>
              <a:rPr lang="ru-RU" dirty="0" err="1"/>
              <a:t>economic</a:t>
            </a:r>
            <a:r>
              <a:rPr lang="ru-RU" dirty="0"/>
              <a:t> </a:t>
            </a:r>
            <a:r>
              <a:rPr lang="ru-RU" dirty="0" err="1"/>
              <a:t>activities</a:t>
            </a:r>
            <a:r>
              <a:rPr lang="ru-RU" dirty="0"/>
              <a:t>" </a:t>
            </a:r>
            <a:r>
              <a:rPr lang="ru-RU" dirty="0" err="1"/>
              <a:t>contains</a:t>
            </a:r>
            <a:r>
              <a:rPr lang="ru-RU" dirty="0"/>
              <a:t> </a:t>
            </a:r>
            <a:r>
              <a:rPr lang="ru-RU" dirty="0" err="1"/>
              <a:t>financial</a:t>
            </a:r>
            <a:r>
              <a:rPr lang="ru-RU" dirty="0"/>
              <a:t> </a:t>
            </a:r>
            <a:r>
              <a:rPr lang="ru-RU" dirty="0" err="1"/>
              <a:t>indicators</a:t>
            </a:r>
            <a:r>
              <a:rPr lang="ru-RU" dirty="0"/>
              <a:t> </a:t>
            </a:r>
            <a:r>
              <a:rPr lang="ru-RU" dirty="0" err="1"/>
              <a:t>that</a:t>
            </a:r>
            <a:r>
              <a:rPr lang="ru-RU" dirty="0"/>
              <a:t> </a:t>
            </a:r>
            <a:r>
              <a:rPr lang="ru-RU" dirty="0" err="1"/>
              <a:t>support</a:t>
            </a:r>
            <a:r>
              <a:rPr lang="ru-RU" dirty="0"/>
              <a:t> </a:t>
            </a:r>
            <a:r>
              <a:rPr lang="ru-RU" dirty="0" err="1"/>
              <a:t>all</a:t>
            </a:r>
            <a:r>
              <a:rPr lang="ru-RU" dirty="0"/>
              <a:t> </a:t>
            </a:r>
            <a:r>
              <a:rPr lang="ru-RU" dirty="0" err="1"/>
              <a:t>the</a:t>
            </a:r>
            <a:r>
              <a:rPr lang="ru-RU" dirty="0"/>
              <a:t> </a:t>
            </a:r>
            <a:r>
              <a:rPr lang="ru-RU" dirty="0" err="1"/>
              <a:t>information</a:t>
            </a:r>
            <a:r>
              <a:rPr lang="ru-RU" dirty="0"/>
              <a:t> </a:t>
            </a:r>
            <a:r>
              <a:rPr lang="ru-RU" dirty="0" err="1"/>
              <a:t>in</a:t>
            </a:r>
            <a:r>
              <a:rPr lang="ru-RU" dirty="0"/>
              <a:t> </a:t>
            </a:r>
            <a:r>
              <a:rPr lang="ru-RU" dirty="0" err="1"/>
              <a:t>other</a:t>
            </a:r>
            <a:r>
              <a:rPr lang="ru-RU" dirty="0"/>
              <a:t> </a:t>
            </a:r>
            <a:r>
              <a:rPr lang="ru-RU" dirty="0" err="1"/>
              <a:t>sections</a:t>
            </a:r>
            <a:r>
              <a:rPr lang="ru-RU" dirty="0"/>
              <a:t>, </a:t>
            </a:r>
            <a:r>
              <a:rPr lang="ru-RU" dirty="0" err="1"/>
              <a:t>i.e</a:t>
            </a:r>
            <a:r>
              <a:rPr lang="ru-RU" dirty="0"/>
              <a:t>. </a:t>
            </a:r>
            <a:r>
              <a:rPr lang="ru-RU" dirty="0" err="1"/>
              <a:t>in</a:t>
            </a:r>
            <a:r>
              <a:rPr lang="ru-RU" dirty="0"/>
              <a:t> </a:t>
            </a:r>
            <a:r>
              <a:rPr lang="ru-RU" dirty="0" err="1"/>
              <a:t>essence</a:t>
            </a:r>
            <a:r>
              <a:rPr lang="ru-RU" dirty="0"/>
              <a:t>, </a:t>
            </a:r>
            <a:r>
              <a:rPr lang="ru-RU" dirty="0" err="1"/>
              <a:t>the</a:t>
            </a:r>
            <a:r>
              <a:rPr lang="ru-RU" dirty="0"/>
              <a:t> </a:t>
            </a:r>
            <a:r>
              <a:rPr lang="ru-RU" dirty="0" err="1"/>
              <a:t>rationale</a:t>
            </a:r>
            <a:r>
              <a:rPr lang="ru-RU" dirty="0"/>
              <a:t> </a:t>
            </a:r>
            <a:r>
              <a:rPr lang="ru-RU" dirty="0" err="1"/>
              <a:t>for</a:t>
            </a:r>
            <a:r>
              <a:rPr lang="ru-RU" dirty="0"/>
              <a:t> </a:t>
            </a:r>
            <a:r>
              <a:rPr lang="ru-RU" dirty="0" err="1"/>
              <a:t>the</a:t>
            </a:r>
            <a:r>
              <a:rPr lang="ru-RU" dirty="0"/>
              <a:t> </a:t>
            </a:r>
            <a:r>
              <a:rPr lang="ru-RU" dirty="0" err="1"/>
              <a:t>entire</a:t>
            </a:r>
            <a:r>
              <a:rPr lang="ru-RU" dirty="0"/>
              <a:t> </a:t>
            </a:r>
            <a:r>
              <a:rPr lang="ru-RU" dirty="0" err="1"/>
              <a:t>business</a:t>
            </a:r>
            <a:r>
              <a:rPr lang="ru-RU" dirty="0"/>
              <a:t> </a:t>
            </a:r>
            <a:r>
              <a:rPr lang="ru-RU" dirty="0" err="1"/>
              <a:t>plan</a:t>
            </a:r>
            <a:r>
              <a:rPr lang="ru-RU" dirty="0"/>
              <a:t> </a:t>
            </a:r>
            <a:r>
              <a:rPr lang="ru-RU" dirty="0" err="1"/>
              <a:t>is</a:t>
            </a:r>
            <a:r>
              <a:rPr lang="ru-RU" dirty="0"/>
              <a:t> </a:t>
            </a:r>
            <a:r>
              <a:rPr lang="ru-RU" dirty="0" err="1"/>
              <a:t>provided</a:t>
            </a:r>
            <a:r>
              <a:rPr lang="ru-RU" dirty="0"/>
              <a:t> </a:t>
            </a:r>
            <a:r>
              <a:rPr lang="ru-RU" dirty="0" err="1"/>
              <a:t>here</a:t>
            </a:r>
            <a:r>
              <a:rPr lang="ru-RU" dirty="0"/>
              <a:t>. </a:t>
            </a:r>
            <a:r>
              <a:rPr lang="ru-RU" dirty="0" err="1"/>
              <a:t>Most</a:t>
            </a:r>
            <a:r>
              <a:rPr lang="ru-RU" dirty="0"/>
              <a:t> </a:t>
            </a:r>
            <a:r>
              <a:rPr lang="ru-RU" dirty="0" err="1"/>
              <a:t>investors</a:t>
            </a:r>
            <a:r>
              <a:rPr lang="ru-RU" dirty="0"/>
              <a:t> </a:t>
            </a:r>
            <a:r>
              <a:rPr lang="ru-RU" dirty="0" err="1"/>
              <a:t>require</a:t>
            </a:r>
            <a:r>
              <a:rPr lang="ru-RU" dirty="0"/>
              <a:t> </a:t>
            </a:r>
            <a:r>
              <a:rPr lang="ru-RU" dirty="0" err="1"/>
              <a:t>that</a:t>
            </a:r>
            <a:r>
              <a:rPr lang="ru-RU" dirty="0"/>
              <a:t> </a:t>
            </a:r>
            <a:r>
              <a:rPr lang="ru-RU" dirty="0" err="1"/>
              <a:t>part</a:t>
            </a:r>
            <a:r>
              <a:rPr lang="ru-RU" dirty="0"/>
              <a:t> </a:t>
            </a:r>
            <a:r>
              <a:rPr lang="ru-RU" dirty="0" err="1"/>
              <a:t>of</a:t>
            </a:r>
            <a:r>
              <a:rPr lang="ru-RU" dirty="0"/>
              <a:t> </a:t>
            </a:r>
            <a:r>
              <a:rPr lang="ru-RU" dirty="0" err="1"/>
              <a:t>the</a:t>
            </a:r>
            <a:r>
              <a:rPr lang="ru-RU" dirty="0"/>
              <a:t> </a:t>
            </a:r>
            <a:r>
              <a:rPr lang="ru-RU" dirty="0" err="1"/>
              <a:t>capital</a:t>
            </a:r>
            <a:r>
              <a:rPr lang="ru-RU" dirty="0"/>
              <a:t> </a:t>
            </a:r>
            <a:r>
              <a:rPr lang="ru-RU" dirty="0" err="1"/>
              <a:t>be</a:t>
            </a:r>
            <a:r>
              <a:rPr lang="ru-RU" dirty="0"/>
              <a:t> </a:t>
            </a:r>
            <a:r>
              <a:rPr lang="ru-RU" dirty="0" err="1"/>
              <a:t>formed</a:t>
            </a:r>
            <a:r>
              <a:rPr lang="ru-RU" dirty="0"/>
              <a:t> </a:t>
            </a:r>
            <a:r>
              <a:rPr lang="ru-RU" dirty="0" err="1"/>
              <a:t>from</a:t>
            </a:r>
            <a:r>
              <a:rPr lang="ru-RU" dirty="0"/>
              <a:t> </a:t>
            </a:r>
            <a:r>
              <a:rPr lang="ru-RU" dirty="0" err="1"/>
              <a:t>their</a:t>
            </a:r>
            <a:r>
              <a:rPr lang="ru-RU" dirty="0"/>
              <a:t> </a:t>
            </a:r>
            <a:r>
              <a:rPr lang="ru-RU" dirty="0" err="1"/>
              <a:t>own</a:t>
            </a:r>
            <a:r>
              <a:rPr lang="ru-RU" dirty="0"/>
              <a:t> </a:t>
            </a:r>
            <a:r>
              <a:rPr lang="ru-RU" dirty="0" err="1"/>
              <a:t>funds</a:t>
            </a:r>
            <a:r>
              <a:rPr lang="ru-RU" dirty="0"/>
              <a:t>. </a:t>
            </a:r>
            <a:r>
              <a:rPr lang="ru-RU" dirty="0" err="1"/>
              <a:t>In</a:t>
            </a:r>
            <a:r>
              <a:rPr lang="ru-RU" dirty="0"/>
              <a:t> </a:t>
            </a:r>
            <a:r>
              <a:rPr lang="ru-RU" dirty="0" err="1"/>
              <a:t>this</a:t>
            </a:r>
            <a:r>
              <a:rPr lang="ru-RU" dirty="0"/>
              <a:t> </a:t>
            </a:r>
            <a:r>
              <a:rPr lang="ru-RU" dirty="0" err="1"/>
              <a:t>regard</a:t>
            </a:r>
            <a:r>
              <a:rPr lang="ru-RU" dirty="0"/>
              <a:t>, </a:t>
            </a:r>
            <a:r>
              <a:rPr lang="ru-RU" dirty="0" err="1"/>
              <a:t>the</a:t>
            </a:r>
            <a:r>
              <a:rPr lang="ru-RU" dirty="0"/>
              <a:t> </a:t>
            </a:r>
            <a:r>
              <a:rPr lang="ru-RU" dirty="0" err="1"/>
              <a:t>section</a:t>
            </a:r>
            <a:r>
              <a:rPr lang="ru-RU" dirty="0"/>
              <a:t> </a:t>
            </a:r>
            <a:r>
              <a:rPr lang="ru-RU" dirty="0" err="1"/>
              <a:t>indicates</a:t>
            </a:r>
            <a:r>
              <a:rPr lang="ru-RU" dirty="0"/>
              <a:t> </a:t>
            </a:r>
            <a:r>
              <a:rPr lang="ru-RU" dirty="0" err="1"/>
              <a:t>what</a:t>
            </a:r>
            <a:r>
              <a:rPr lang="ru-RU" dirty="0"/>
              <a:t> </a:t>
            </a:r>
            <a:r>
              <a:rPr lang="ru-RU" dirty="0" err="1"/>
              <a:t>the</a:t>
            </a:r>
            <a:r>
              <a:rPr lang="ru-RU" dirty="0"/>
              <a:t> </a:t>
            </a:r>
            <a:r>
              <a:rPr lang="en-US" dirty="0" err="1" smtClean="0"/>
              <a:t>organisation</a:t>
            </a:r>
            <a:r>
              <a:rPr lang="ru-RU" dirty="0" smtClean="0"/>
              <a:t> </a:t>
            </a:r>
            <a:r>
              <a:rPr lang="ru-RU" dirty="0" err="1"/>
              <a:t>has</a:t>
            </a:r>
            <a:r>
              <a:rPr lang="ru-RU" dirty="0"/>
              <a:t>. </a:t>
            </a:r>
            <a:endParaRPr lang="en-US" dirty="0" smtClean="0"/>
          </a:p>
          <a:p>
            <a:pPr>
              <a:lnSpc>
                <a:spcPct val="150000"/>
              </a:lnSpc>
            </a:pPr>
            <a:endParaRPr lang="en-US" dirty="0"/>
          </a:p>
        </p:txBody>
      </p:sp>
      <p:sp>
        <p:nvSpPr>
          <p:cNvPr id="3" name="Прямоугольник 2"/>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Forecasting</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and</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economic</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activities</a:t>
            </a:r>
            <a:r>
              <a:rPr lang="ru-RU" b="1" i="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30707180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363"/>
            <a:ext cx="8424936" cy="5909310"/>
          </a:xfrm>
          <a:prstGeom prst="rect">
            <a:avLst/>
          </a:prstGeom>
        </p:spPr>
        <p:txBody>
          <a:bodyPr wrap="square">
            <a:spAutoFit/>
          </a:bodyPr>
          <a:lstStyle/>
          <a:p>
            <a:pPr>
              <a:lnSpc>
                <a:spcPct val="150000"/>
              </a:lnSpc>
            </a:pPr>
            <a:r>
              <a:rPr lang="ru-RU" dirty="0" err="1"/>
              <a:t>The</a:t>
            </a:r>
            <a:r>
              <a:rPr lang="ru-RU" dirty="0"/>
              <a:t> </a:t>
            </a:r>
            <a:r>
              <a:rPr lang="ru-RU" dirty="0" err="1"/>
              <a:t>section</a:t>
            </a:r>
            <a:r>
              <a:rPr lang="ru-RU" dirty="0"/>
              <a:t> </a:t>
            </a:r>
            <a:r>
              <a:rPr lang="ru-RU" dirty="0" err="1"/>
              <a:t>includes</a:t>
            </a:r>
            <a:r>
              <a:rPr lang="ru-RU" dirty="0"/>
              <a:t> </a:t>
            </a:r>
            <a:r>
              <a:rPr lang="ru-RU" dirty="0" err="1"/>
              <a:t>the</a:t>
            </a:r>
            <a:r>
              <a:rPr lang="ru-RU" dirty="0"/>
              <a:t> </a:t>
            </a:r>
            <a:r>
              <a:rPr lang="ru-RU" dirty="0" err="1"/>
              <a:t>following</a:t>
            </a:r>
            <a:r>
              <a:rPr lang="ru-RU" dirty="0"/>
              <a:t> </a:t>
            </a:r>
            <a:r>
              <a:rPr lang="ru-RU" dirty="0" err="1"/>
              <a:t>tables</a:t>
            </a:r>
            <a:r>
              <a:rPr lang="ru-RU" dirty="0"/>
              <a:t>:</a:t>
            </a:r>
          </a:p>
          <a:p>
            <a:pPr>
              <a:lnSpc>
                <a:spcPct val="150000"/>
              </a:lnSpc>
            </a:pPr>
            <a:endParaRPr lang="ru-RU" dirty="0"/>
          </a:p>
          <a:p>
            <a:pPr marL="285750" indent="-285750">
              <a:lnSpc>
                <a:spcPct val="150000"/>
              </a:lnSpc>
              <a:buFont typeface="Wingdings" panose="05000000000000000000" pitchFamily="2" charset="2"/>
              <a:buChar char="q"/>
            </a:pPr>
            <a:r>
              <a:rPr lang="ru-RU" dirty="0" err="1"/>
              <a:t>Sales</a:t>
            </a:r>
            <a:r>
              <a:rPr lang="ru-RU" dirty="0"/>
              <a:t> </a:t>
            </a:r>
            <a:r>
              <a:rPr lang="ru-RU" dirty="0" err="1"/>
              <a:t>profit</a:t>
            </a:r>
            <a:r>
              <a:rPr lang="ru-RU" dirty="0"/>
              <a:t> </a:t>
            </a:r>
            <a:r>
              <a:rPr lang="ru-RU" dirty="0" err="1"/>
              <a:t>calculation</a:t>
            </a:r>
            <a:r>
              <a:rPr lang="ru-RU" dirty="0"/>
              <a:t> </a:t>
            </a:r>
            <a:r>
              <a:rPr lang="ru-RU" dirty="0" err="1"/>
              <a:t>table</a:t>
            </a:r>
            <a:r>
              <a:rPr lang="ru-RU" dirty="0"/>
              <a:t>. </a:t>
            </a:r>
            <a:r>
              <a:rPr lang="ru-RU" dirty="0" err="1"/>
              <a:t>It</a:t>
            </a:r>
            <a:r>
              <a:rPr lang="ru-RU" dirty="0"/>
              <a:t> </a:t>
            </a:r>
            <a:r>
              <a:rPr lang="ru-RU" dirty="0" err="1"/>
              <a:t>reflects</a:t>
            </a:r>
            <a:r>
              <a:rPr lang="ru-RU" dirty="0"/>
              <a:t> </a:t>
            </a:r>
            <a:r>
              <a:rPr lang="ru-RU" dirty="0" err="1"/>
              <a:t>the</a:t>
            </a:r>
            <a:r>
              <a:rPr lang="ru-RU" dirty="0"/>
              <a:t> </a:t>
            </a:r>
            <a:r>
              <a:rPr lang="ru-RU" dirty="0" err="1"/>
              <a:t>annually</a:t>
            </a:r>
            <a:r>
              <a:rPr lang="ru-RU" dirty="0"/>
              <a:t> </a:t>
            </a:r>
            <a:r>
              <a:rPr lang="ru-RU" dirty="0" err="1"/>
              <a:t>generated</a:t>
            </a:r>
            <a:r>
              <a:rPr lang="ru-RU" dirty="0"/>
              <a:t> </a:t>
            </a:r>
            <a:r>
              <a:rPr lang="ru-RU" dirty="0" err="1"/>
              <a:t>profit</a:t>
            </a:r>
            <a:r>
              <a:rPr lang="ru-RU" dirty="0"/>
              <a:t> </a:t>
            </a:r>
            <a:r>
              <a:rPr lang="ru-RU" dirty="0" err="1"/>
              <a:t>or</a:t>
            </a:r>
            <a:r>
              <a:rPr lang="ru-RU" dirty="0"/>
              <a:t> </a:t>
            </a:r>
            <a:r>
              <a:rPr lang="ru-RU" dirty="0" err="1"/>
              <a:t>loss</a:t>
            </a:r>
            <a:r>
              <a:rPr lang="ru-RU" dirty="0"/>
              <a:t>. </a:t>
            </a:r>
            <a:r>
              <a:rPr lang="ru-RU" dirty="0" err="1"/>
              <a:t>The</a:t>
            </a:r>
            <a:r>
              <a:rPr lang="ru-RU" dirty="0"/>
              <a:t> </a:t>
            </a:r>
            <a:r>
              <a:rPr lang="ru-RU" dirty="0" err="1"/>
              <a:t>distribution</a:t>
            </a:r>
            <a:r>
              <a:rPr lang="ru-RU" dirty="0"/>
              <a:t> </a:t>
            </a:r>
            <a:r>
              <a:rPr lang="ru-RU" dirty="0" err="1"/>
              <a:t>of</a:t>
            </a:r>
            <a:r>
              <a:rPr lang="ru-RU" dirty="0"/>
              <a:t> </a:t>
            </a:r>
            <a:r>
              <a:rPr lang="ru-RU" dirty="0" err="1"/>
              <a:t>profits</a:t>
            </a:r>
            <a:r>
              <a:rPr lang="ru-RU" dirty="0"/>
              <a:t> </a:t>
            </a:r>
            <a:r>
              <a:rPr lang="ru-RU" dirty="0" err="1"/>
              <a:t>shows</a:t>
            </a:r>
            <a:r>
              <a:rPr lang="ru-RU" dirty="0"/>
              <a:t> </a:t>
            </a:r>
            <a:r>
              <a:rPr lang="ru-RU" dirty="0" err="1"/>
              <a:t>the</a:t>
            </a:r>
            <a:r>
              <a:rPr lang="ru-RU" dirty="0"/>
              <a:t> </a:t>
            </a:r>
            <a:r>
              <a:rPr lang="ru-RU" dirty="0" err="1"/>
              <a:t>amount</a:t>
            </a:r>
            <a:r>
              <a:rPr lang="ru-RU" dirty="0"/>
              <a:t> </a:t>
            </a:r>
            <a:r>
              <a:rPr lang="ru-RU" dirty="0" err="1"/>
              <a:t>of</a:t>
            </a:r>
            <a:r>
              <a:rPr lang="ru-RU" dirty="0"/>
              <a:t> </a:t>
            </a:r>
            <a:r>
              <a:rPr lang="ru-RU" dirty="0" err="1"/>
              <a:t>profit</a:t>
            </a:r>
            <a:r>
              <a:rPr lang="ru-RU" dirty="0"/>
              <a:t> </a:t>
            </a:r>
            <a:r>
              <a:rPr lang="ru-RU" dirty="0" err="1"/>
              <a:t>that</a:t>
            </a:r>
            <a:r>
              <a:rPr lang="ru-RU" dirty="0"/>
              <a:t> </a:t>
            </a:r>
            <a:r>
              <a:rPr lang="ru-RU" dirty="0" err="1"/>
              <a:t>is</a:t>
            </a:r>
            <a:r>
              <a:rPr lang="ru-RU" dirty="0"/>
              <a:t> </a:t>
            </a:r>
            <a:r>
              <a:rPr lang="ru-RU" dirty="0" err="1"/>
              <a:t>used</a:t>
            </a:r>
            <a:r>
              <a:rPr lang="ru-RU" dirty="0"/>
              <a:t> </a:t>
            </a:r>
            <a:r>
              <a:rPr lang="ru-RU" dirty="0" err="1"/>
              <a:t>to</a:t>
            </a:r>
            <a:r>
              <a:rPr lang="ru-RU" dirty="0"/>
              <a:t> </a:t>
            </a:r>
            <a:r>
              <a:rPr lang="ru-RU" dirty="0" err="1"/>
              <a:t>pay</a:t>
            </a:r>
            <a:r>
              <a:rPr lang="ru-RU" dirty="0"/>
              <a:t> </a:t>
            </a:r>
            <a:r>
              <a:rPr lang="ru-RU" dirty="0" err="1"/>
              <a:t>dividends</a:t>
            </a:r>
            <a:r>
              <a:rPr lang="ru-RU" dirty="0"/>
              <a:t>, </a:t>
            </a:r>
            <a:r>
              <a:rPr lang="ru-RU" dirty="0" err="1"/>
              <a:t>wages</a:t>
            </a:r>
            <a:r>
              <a:rPr lang="ru-RU" dirty="0"/>
              <a:t>, </a:t>
            </a:r>
            <a:r>
              <a:rPr lang="ru-RU" dirty="0" err="1"/>
              <a:t>replenishment</a:t>
            </a:r>
            <a:r>
              <a:rPr lang="ru-RU" dirty="0"/>
              <a:t> </a:t>
            </a:r>
            <a:r>
              <a:rPr lang="ru-RU" dirty="0" err="1"/>
              <a:t>of</a:t>
            </a:r>
            <a:r>
              <a:rPr lang="ru-RU" dirty="0"/>
              <a:t> </a:t>
            </a:r>
            <a:r>
              <a:rPr lang="ru-RU" dirty="0" err="1"/>
              <a:t>working</a:t>
            </a:r>
            <a:r>
              <a:rPr lang="ru-RU" dirty="0"/>
              <a:t> </a:t>
            </a:r>
            <a:r>
              <a:rPr lang="ru-RU" dirty="0" err="1"/>
              <a:t>capital</a:t>
            </a:r>
            <a:r>
              <a:rPr lang="ru-RU" dirty="0"/>
              <a:t>, </a:t>
            </a:r>
            <a:r>
              <a:rPr lang="ru-RU" dirty="0" err="1"/>
              <a:t>support</a:t>
            </a:r>
            <a:r>
              <a:rPr lang="ru-RU" dirty="0"/>
              <a:t> </a:t>
            </a:r>
            <a:r>
              <a:rPr lang="ru-RU" dirty="0" err="1"/>
              <a:t>the</a:t>
            </a:r>
            <a:r>
              <a:rPr lang="ru-RU" dirty="0"/>
              <a:t> </a:t>
            </a:r>
            <a:r>
              <a:rPr lang="ru-RU" dirty="0" err="1"/>
              <a:t>social</a:t>
            </a:r>
            <a:r>
              <a:rPr lang="ru-RU" dirty="0"/>
              <a:t> </a:t>
            </a:r>
            <a:r>
              <a:rPr lang="ru-RU" dirty="0" err="1"/>
              <a:t>sphere</a:t>
            </a:r>
            <a:r>
              <a:rPr lang="ru-RU" dirty="0"/>
              <a:t> </a:t>
            </a:r>
            <a:r>
              <a:rPr lang="ru-RU" dirty="0" err="1"/>
              <a:t>and</a:t>
            </a:r>
            <a:r>
              <a:rPr lang="ru-RU" dirty="0"/>
              <a:t> </a:t>
            </a:r>
            <a:r>
              <a:rPr lang="ru-RU" dirty="0" err="1"/>
              <a:t>other</a:t>
            </a:r>
            <a:r>
              <a:rPr lang="ru-RU" dirty="0"/>
              <a:t> </a:t>
            </a:r>
            <a:r>
              <a:rPr lang="ru-RU" dirty="0" err="1"/>
              <a:t>current</a:t>
            </a:r>
            <a:r>
              <a:rPr lang="ru-RU" dirty="0"/>
              <a:t> </a:t>
            </a:r>
            <a:r>
              <a:rPr lang="ru-RU" dirty="0" err="1"/>
              <a:t>payments</a:t>
            </a:r>
            <a:r>
              <a:rPr lang="ru-RU" dirty="0"/>
              <a:t> </a:t>
            </a:r>
            <a:r>
              <a:rPr lang="ru-RU" dirty="0" err="1"/>
              <a:t>of</a:t>
            </a:r>
            <a:r>
              <a:rPr lang="ru-RU" dirty="0"/>
              <a:t> a </a:t>
            </a:r>
            <a:r>
              <a:rPr lang="ru-RU" dirty="0" err="1"/>
              <a:t>mandatory</a:t>
            </a:r>
            <a:r>
              <a:rPr lang="ru-RU" dirty="0"/>
              <a:t> </a:t>
            </a:r>
            <a:r>
              <a:rPr lang="ru-RU" dirty="0" err="1"/>
              <a:t>nature</a:t>
            </a:r>
            <a:r>
              <a:rPr lang="ru-RU" dirty="0"/>
              <a:t>.</a:t>
            </a:r>
          </a:p>
          <a:p>
            <a:pPr marL="285750" indent="-285750">
              <a:lnSpc>
                <a:spcPct val="150000"/>
              </a:lnSpc>
              <a:buFont typeface="Wingdings" panose="05000000000000000000" pitchFamily="2" charset="2"/>
              <a:buChar char="q"/>
            </a:pPr>
            <a:endParaRPr lang="ru-RU" dirty="0"/>
          </a:p>
          <a:p>
            <a:pPr marL="285750" indent="-285750">
              <a:lnSpc>
                <a:spcPct val="150000"/>
              </a:lnSpc>
              <a:buFont typeface="Wingdings" panose="05000000000000000000" pitchFamily="2" charset="2"/>
              <a:buChar char="q"/>
            </a:pPr>
            <a:r>
              <a:rPr lang="ru-RU" dirty="0"/>
              <a:t>A </a:t>
            </a:r>
            <a:r>
              <a:rPr lang="ru-RU" dirty="0" err="1"/>
              <a:t>table</a:t>
            </a:r>
            <a:r>
              <a:rPr lang="ru-RU" dirty="0"/>
              <a:t> </a:t>
            </a:r>
            <a:r>
              <a:rPr lang="ru-RU" dirty="0" err="1"/>
              <a:t>for</a:t>
            </a:r>
            <a:r>
              <a:rPr lang="ru-RU" dirty="0"/>
              <a:t> </a:t>
            </a:r>
            <a:r>
              <a:rPr lang="ru-RU" dirty="0" err="1"/>
              <a:t>calculating</a:t>
            </a:r>
            <a:r>
              <a:rPr lang="ru-RU" dirty="0"/>
              <a:t> </a:t>
            </a:r>
            <a:r>
              <a:rPr lang="ru-RU" dirty="0" err="1"/>
              <a:t>taxes</a:t>
            </a:r>
            <a:r>
              <a:rPr lang="ru-RU" dirty="0"/>
              <a:t>, </a:t>
            </a:r>
            <a:r>
              <a:rPr lang="ru-RU" dirty="0" err="1"/>
              <a:t>fees</a:t>
            </a:r>
            <a:r>
              <a:rPr lang="ru-RU" dirty="0"/>
              <a:t> </a:t>
            </a:r>
            <a:r>
              <a:rPr lang="ru-RU" dirty="0" err="1"/>
              <a:t>and</a:t>
            </a:r>
            <a:r>
              <a:rPr lang="ru-RU" dirty="0"/>
              <a:t> </a:t>
            </a:r>
            <a:r>
              <a:rPr lang="ru-RU" dirty="0" err="1"/>
              <a:t>payments</a:t>
            </a:r>
            <a:r>
              <a:rPr lang="ru-RU" dirty="0"/>
              <a:t>, </a:t>
            </a:r>
            <a:r>
              <a:rPr lang="ru-RU" dirty="0" err="1"/>
              <a:t>which</a:t>
            </a:r>
            <a:r>
              <a:rPr lang="ru-RU" dirty="0"/>
              <a:t> </a:t>
            </a:r>
            <a:r>
              <a:rPr lang="ru-RU" dirty="0" err="1"/>
              <a:t>takes</a:t>
            </a:r>
            <a:r>
              <a:rPr lang="ru-RU" dirty="0"/>
              <a:t> </a:t>
            </a:r>
            <a:r>
              <a:rPr lang="ru-RU" dirty="0" err="1"/>
              <a:t>into</a:t>
            </a:r>
            <a:r>
              <a:rPr lang="ru-RU" dirty="0"/>
              <a:t> </a:t>
            </a:r>
            <a:r>
              <a:rPr lang="ru-RU" dirty="0" err="1"/>
              <a:t>account</a:t>
            </a:r>
            <a:r>
              <a:rPr lang="ru-RU" dirty="0"/>
              <a:t> </a:t>
            </a:r>
            <a:r>
              <a:rPr lang="ru-RU" dirty="0" err="1"/>
              <a:t>all</a:t>
            </a:r>
            <a:r>
              <a:rPr lang="ru-RU" dirty="0"/>
              <a:t> </a:t>
            </a:r>
            <a:r>
              <a:rPr lang="ru-RU" dirty="0" err="1"/>
              <a:t>subsequent</a:t>
            </a:r>
            <a:r>
              <a:rPr lang="ru-RU" dirty="0"/>
              <a:t> </a:t>
            </a:r>
            <a:r>
              <a:rPr lang="ru-RU" dirty="0" err="1"/>
              <a:t>changes</a:t>
            </a:r>
            <a:r>
              <a:rPr lang="ru-RU" dirty="0"/>
              <a:t> </a:t>
            </a:r>
            <a:r>
              <a:rPr lang="ru-RU" dirty="0" err="1"/>
              <a:t>in</a:t>
            </a:r>
            <a:r>
              <a:rPr lang="ru-RU" dirty="0"/>
              <a:t> </a:t>
            </a:r>
            <a:r>
              <a:rPr lang="ru-RU" dirty="0" err="1"/>
              <a:t>tax</a:t>
            </a:r>
            <a:r>
              <a:rPr lang="ru-RU" dirty="0"/>
              <a:t> </a:t>
            </a:r>
            <a:r>
              <a:rPr lang="ru-RU" dirty="0" err="1"/>
              <a:t>legislation</a:t>
            </a:r>
            <a:r>
              <a:rPr lang="ru-RU" dirty="0"/>
              <a:t>. </a:t>
            </a:r>
            <a:r>
              <a:rPr lang="ru-RU" dirty="0" err="1"/>
              <a:t>With</a:t>
            </a:r>
            <a:r>
              <a:rPr lang="ru-RU" dirty="0"/>
              <a:t> </a:t>
            </a:r>
            <a:r>
              <a:rPr lang="ru-RU" dirty="0" err="1"/>
              <a:t>preferential</a:t>
            </a:r>
            <a:r>
              <a:rPr lang="ru-RU" dirty="0"/>
              <a:t> </a:t>
            </a:r>
            <a:r>
              <a:rPr lang="ru-RU" dirty="0" err="1"/>
              <a:t>taxation</a:t>
            </a:r>
            <a:r>
              <a:rPr lang="ru-RU" dirty="0"/>
              <a:t>, </a:t>
            </a:r>
            <a:r>
              <a:rPr lang="ru-RU" dirty="0" err="1"/>
              <a:t>the</a:t>
            </a:r>
            <a:r>
              <a:rPr lang="ru-RU" dirty="0"/>
              <a:t> </a:t>
            </a:r>
            <a:r>
              <a:rPr lang="ru-RU" dirty="0" err="1"/>
              <a:t>grounds</a:t>
            </a:r>
            <a:r>
              <a:rPr lang="ru-RU" dirty="0"/>
              <a:t> </a:t>
            </a:r>
            <a:r>
              <a:rPr lang="ru-RU" dirty="0" err="1"/>
              <a:t>for</a:t>
            </a:r>
            <a:r>
              <a:rPr lang="ru-RU" dirty="0"/>
              <a:t> </a:t>
            </a:r>
            <a:r>
              <a:rPr lang="ru-RU" dirty="0" err="1"/>
              <a:t>its</a:t>
            </a:r>
            <a:r>
              <a:rPr lang="ru-RU" dirty="0"/>
              <a:t> </a:t>
            </a:r>
            <a:r>
              <a:rPr lang="ru-RU" dirty="0" err="1"/>
              <a:t>application</a:t>
            </a:r>
            <a:r>
              <a:rPr lang="ru-RU" dirty="0"/>
              <a:t> </a:t>
            </a:r>
            <a:r>
              <a:rPr lang="ru-RU" dirty="0" err="1"/>
              <a:t>are</a:t>
            </a:r>
            <a:r>
              <a:rPr lang="ru-RU" dirty="0"/>
              <a:t> </a:t>
            </a:r>
            <a:r>
              <a:rPr lang="ru-RU" dirty="0" err="1"/>
              <a:t>given</a:t>
            </a:r>
            <a:r>
              <a:rPr lang="ru-RU" dirty="0"/>
              <a:t>.</a:t>
            </a:r>
          </a:p>
          <a:p>
            <a:pPr marL="285750" indent="-285750">
              <a:lnSpc>
                <a:spcPct val="150000"/>
              </a:lnSpc>
              <a:buFont typeface="Wingdings" panose="05000000000000000000" pitchFamily="2" charset="2"/>
              <a:buChar char="q"/>
            </a:pPr>
            <a:endParaRPr lang="ru-RU" dirty="0"/>
          </a:p>
          <a:p>
            <a:pPr marL="285750" indent="-285750">
              <a:lnSpc>
                <a:spcPct val="150000"/>
              </a:lnSpc>
              <a:buFont typeface="Wingdings" panose="05000000000000000000" pitchFamily="2" charset="2"/>
              <a:buChar char="q"/>
            </a:pPr>
            <a:r>
              <a:rPr lang="ru-RU" dirty="0" err="1"/>
              <a:t>Table</a:t>
            </a:r>
            <a:r>
              <a:rPr lang="ru-RU" dirty="0"/>
              <a:t> </a:t>
            </a:r>
            <a:r>
              <a:rPr lang="ru-RU" dirty="0" err="1"/>
              <a:t>for</a:t>
            </a:r>
            <a:r>
              <a:rPr lang="ru-RU" dirty="0"/>
              <a:t> </a:t>
            </a:r>
            <a:r>
              <a:rPr lang="ru-RU" dirty="0" err="1"/>
              <a:t>calculating</a:t>
            </a:r>
            <a:r>
              <a:rPr lang="ru-RU" dirty="0"/>
              <a:t> </a:t>
            </a:r>
            <a:r>
              <a:rPr lang="ru-RU" dirty="0" err="1"/>
              <a:t>the</a:t>
            </a:r>
            <a:r>
              <a:rPr lang="ru-RU" dirty="0"/>
              <a:t> </a:t>
            </a:r>
            <a:r>
              <a:rPr lang="ru-RU" dirty="0" err="1"/>
              <a:t>cash</a:t>
            </a:r>
            <a:r>
              <a:rPr lang="ru-RU" dirty="0"/>
              <a:t> </a:t>
            </a:r>
            <a:r>
              <a:rPr lang="ru-RU" dirty="0" err="1"/>
              <a:t>flow</a:t>
            </a:r>
            <a:r>
              <a:rPr lang="ru-RU" dirty="0"/>
              <a:t> </a:t>
            </a:r>
            <a:r>
              <a:rPr lang="en-US" dirty="0" smtClean="0"/>
              <a:t>of</a:t>
            </a:r>
            <a:r>
              <a:rPr lang="ru-RU" dirty="0" smtClean="0"/>
              <a:t> </a:t>
            </a:r>
            <a:r>
              <a:rPr lang="ru-RU" dirty="0" err="1"/>
              <a:t>the</a:t>
            </a:r>
            <a:r>
              <a:rPr lang="ru-RU" dirty="0"/>
              <a:t> </a:t>
            </a:r>
            <a:r>
              <a:rPr lang="en-US" dirty="0" err="1" smtClean="0"/>
              <a:t>organisation</a:t>
            </a:r>
            <a:r>
              <a:rPr lang="ru-RU" dirty="0" smtClean="0"/>
              <a:t>.</a:t>
            </a:r>
            <a:endParaRPr lang="ru-RU" dirty="0"/>
          </a:p>
          <a:p>
            <a:pPr marL="285750" indent="-285750">
              <a:lnSpc>
                <a:spcPct val="150000"/>
              </a:lnSpc>
              <a:buFont typeface="Wingdings" panose="05000000000000000000" pitchFamily="2" charset="2"/>
              <a:buChar char="q"/>
            </a:pPr>
            <a:endParaRPr lang="ru-RU" dirty="0"/>
          </a:p>
          <a:p>
            <a:pPr marL="285750" indent="-285750">
              <a:lnSpc>
                <a:spcPct val="150000"/>
              </a:lnSpc>
              <a:buFont typeface="Wingdings" panose="05000000000000000000" pitchFamily="2" charset="2"/>
              <a:buChar char="q"/>
            </a:pPr>
            <a:r>
              <a:rPr lang="ru-RU" dirty="0" err="1"/>
              <a:t>The</a:t>
            </a:r>
            <a:r>
              <a:rPr lang="ru-RU" dirty="0"/>
              <a:t> </a:t>
            </a:r>
            <a:r>
              <a:rPr lang="ru-RU" dirty="0" err="1"/>
              <a:t>table</a:t>
            </a:r>
            <a:r>
              <a:rPr lang="ru-RU" dirty="0"/>
              <a:t> </a:t>
            </a:r>
            <a:r>
              <a:rPr lang="ru-RU" dirty="0" err="1"/>
              <a:t>of</a:t>
            </a:r>
            <a:r>
              <a:rPr lang="ru-RU" dirty="0"/>
              <a:t> </a:t>
            </a:r>
            <a:r>
              <a:rPr lang="ru-RU" dirty="0" err="1"/>
              <a:t>the</a:t>
            </a:r>
            <a:r>
              <a:rPr lang="ru-RU" dirty="0"/>
              <a:t> </a:t>
            </a:r>
            <a:r>
              <a:rPr lang="ru-RU" dirty="0" err="1"/>
              <a:t>project</a:t>
            </a:r>
            <a:r>
              <a:rPr lang="ru-RU" dirty="0"/>
              <a:t> </a:t>
            </a:r>
            <a:r>
              <a:rPr lang="ru-RU" dirty="0" err="1"/>
              <a:t>balance</a:t>
            </a:r>
            <a:r>
              <a:rPr lang="ru-RU" dirty="0"/>
              <a:t> </a:t>
            </a:r>
            <a:r>
              <a:rPr lang="ru-RU" dirty="0" err="1"/>
              <a:t>sheet</a:t>
            </a:r>
            <a:r>
              <a:rPr lang="ru-RU" dirty="0"/>
              <a:t> </a:t>
            </a:r>
            <a:r>
              <a:rPr lang="en-US" dirty="0" smtClean="0"/>
              <a:t>of</a:t>
            </a:r>
            <a:r>
              <a:rPr lang="ru-RU" dirty="0" smtClean="0"/>
              <a:t> </a:t>
            </a:r>
            <a:r>
              <a:rPr lang="ru-RU" dirty="0" err="1"/>
              <a:t>the</a:t>
            </a:r>
            <a:r>
              <a:rPr lang="ru-RU" dirty="0"/>
              <a:t> </a:t>
            </a:r>
            <a:r>
              <a:rPr lang="en-US" dirty="0" err="1"/>
              <a:t>organisation</a:t>
            </a:r>
            <a:r>
              <a:rPr lang="ru-RU" dirty="0" smtClean="0"/>
              <a:t>.</a:t>
            </a:r>
            <a:endParaRPr lang="ru-RU" dirty="0"/>
          </a:p>
        </p:txBody>
      </p:sp>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Forecasting</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and</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economic</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activities</a:t>
            </a:r>
            <a:r>
              <a:rPr lang="ru-RU" b="1" i="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4042523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38277" y="548680"/>
            <a:ext cx="7992888" cy="3831818"/>
          </a:xfrm>
          <a:prstGeom prst="rect">
            <a:avLst/>
          </a:prstGeom>
        </p:spPr>
        <p:txBody>
          <a:bodyPr wrap="square">
            <a:spAutoFit/>
          </a:bodyPr>
          <a:lstStyle/>
          <a:p>
            <a:pPr>
              <a:lnSpc>
                <a:spcPct val="150000"/>
              </a:lnSpc>
            </a:pPr>
            <a:r>
              <a:rPr lang="ru-RU" dirty="0" err="1"/>
              <a:t>When</a:t>
            </a:r>
            <a:r>
              <a:rPr lang="ru-RU" dirty="0"/>
              <a:t> </a:t>
            </a:r>
            <a:r>
              <a:rPr lang="ru-RU" dirty="0" err="1"/>
              <a:t>preparing</a:t>
            </a:r>
            <a:r>
              <a:rPr lang="ru-RU" dirty="0"/>
              <a:t> </a:t>
            </a:r>
            <a:r>
              <a:rPr lang="ru-RU" dirty="0" err="1" smtClean="0"/>
              <a:t>th</a:t>
            </a:r>
            <a:r>
              <a:rPr lang="en-US" dirty="0" smtClean="0"/>
              <a:t>e section of business plan “Indicators of project’s efficiency” </a:t>
            </a:r>
            <a:r>
              <a:rPr lang="ru-RU" dirty="0" smtClean="0"/>
              <a:t>a </a:t>
            </a:r>
            <a:r>
              <a:rPr lang="ru-RU" dirty="0" err="1"/>
              <a:t>comprehensive</a:t>
            </a:r>
            <a:r>
              <a:rPr lang="ru-RU" dirty="0"/>
              <a:t> </a:t>
            </a:r>
            <a:r>
              <a:rPr lang="ru-RU" dirty="0" err="1"/>
              <a:t>system</a:t>
            </a:r>
            <a:r>
              <a:rPr lang="ru-RU" dirty="0"/>
              <a:t> </a:t>
            </a:r>
            <a:r>
              <a:rPr lang="ru-RU" dirty="0" err="1"/>
              <a:t>of</a:t>
            </a:r>
            <a:r>
              <a:rPr lang="ru-RU" dirty="0"/>
              <a:t> </a:t>
            </a:r>
            <a:r>
              <a:rPr lang="ru-RU" dirty="0" err="1"/>
              <a:t>indicators</a:t>
            </a:r>
            <a:r>
              <a:rPr lang="ru-RU" dirty="0"/>
              <a:t> </a:t>
            </a:r>
            <a:r>
              <a:rPr lang="ru-RU" dirty="0" err="1"/>
              <a:t>is</a:t>
            </a:r>
            <a:r>
              <a:rPr lang="ru-RU" dirty="0"/>
              <a:t> </a:t>
            </a:r>
            <a:r>
              <a:rPr lang="ru-RU" dirty="0" err="1"/>
              <a:t>used</a:t>
            </a:r>
            <a:r>
              <a:rPr lang="ru-RU" dirty="0"/>
              <a:t>, </a:t>
            </a:r>
            <a:r>
              <a:rPr lang="ru-RU" dirty="0" err="1"/>
              <a:t>including</a:t>
            </a:r>
            <a:r>
              <a:rPr lang="ru-RU" dirty="0"/>
              <a:t> </a:t>
            </a:r>
            <a:r>
              <a:rPr lang="ru-RU" dirty="0" err="1"/>
              <a:t>the</a:t>
            </a:r>
            <a:r>
              <a:rPr lang="ru-RU" dirty="0"/>
              <a:t> </a:t>
            </a:r>
            <a:r>
              <a:rPr lang="ru-RU" dirty="0" err="1"/>
              <a:t>main</a:t>
            </a:r>
            <a:r>
              <a:rPr lang="ru-RU" dirty="0"/>
              <a:t> </a:t>
            </a:r>
            <a:r>
              <a:rPr lang="ru-RU" dirty="0" err="1"/>
              <a:t>financial</a:t>
            </a:r>
            <a:r>
              <a:rPr lang="ru-RU" dirty="0"/>
              <a:t> </a:t>
            </a:r>
            <a:r>
              <a:rPr lang="ru-RU" dirty="0" err="1"/>
              <a:t>indicators</a:t>
            </a:r>
            <a:r>
              <a:rPr lang="ru-RU" dirty="0"/>
              <a:t> </a:t>
            </a:r>
            <a:r>
              <a:rPr lang="ru-RU" dirty="0" err="1"/>
              <a:t>of</a:t>
            </a:r>
            <a:r>
              <a:rPr lang="ru-RU" dirty="0"/>
              <a:t> </a:t>
            </a:r>
            <a:r>
              <a:rPr lang="ru-RU" dirty="0" err="1"/>
              <a:t>the</a:t>
            </a:r>
            <a:r>
              <a:rPr lang="ru-RU" dirty="0"/>
              <a:t> </a:t>
            </a:r>
            <a:r>
              <a:rPr lang="en-US" dirty="0" err="1"/>
              <a:t>organisation</a:t>
            </a:r>
            <a:r>
              <a:rPr lang="ru-RU" dirty="0" smtClean="0"/>
              <a:t>, </a:t>
            </a:r>
            <a:r>
              <a:rPr lang="ru-RU" dirty="0" err="1"/>
              <a:t>as</a:t>
            </a:r>
            <a:r>
              <a:rPr lang="ru-RU" dirty="0"/>
              <a:t> </a:t>
            </a:r>
            <a:r>
              <a:rPr lang="ru-RU" dirty="0" err="1"/>
              <a:t>well</a:t>
            </a:r>
            <a:r>
              <a:rPr lang="ru-RU" dirty="0"/>
              <a:t> </a:t>
            </a:r>
            <a:r>
              <a:rPr lang="ru-RU" dirty="0" err="1"/>
              <a:t>as</a:t>
            </a:r>
            <a:r>
              <a:rPr lang="ru-RU" dirty="0"/>
              <a:t> </a:t>
            </a:r>
            <a:r>
              <a:rPr lang="ru-RU" dirty="0" err="1"/>
              <a:t>indicators</a:t>
            </a:r>
            <a:r>
              <a:rPr lang="ru-RU" dirty="0"/>
              <a:t> </a:t>
            </a:r>
            <a:r>
              <a:rPr lang="ru-RU" dirty="0" err="1"/>
              <a:t>characterizing</a:t>
            </a:r>
            <a:r>
              <a:rPr lang="ru-RU" dirty="0"/>
              <a:t> </a:t>
            </a:r>
            <a:r>
              <a:rPr lang="ru-RU" dirty="0" err="1"/>
              <a:t>the</a:t>
            </a:r>
            <a:r>
              <a:rPr lang="ru-RU" dirty="0"/>
              <a:t> </a:t>
            </a:r>
            <a:r>
              <a:rPr lang="ru-RU" dirty="0" err="1"/>
              <a:t>financial</a:t>
            </a:r>
            <a:r>
              <a:rPr lang="ru-RU" dirty="0"/>
              <a:t> </a:t>
            </a:r>
            <a:r>
              <a:rPr lang="ru-RU" dirty="0" err="1"/>
              <a:t>condition</a:t>
            </a:r>
            <a:r>
              <a:rPr lang="ru-RU" dirty="0"/>
              <a:t> </a:t>
            </a:r>
            <a:r>
              <a:rPr lang="ru-RU" dirty="0" err="1"/>
              <a:t>and</a:t>
            </a:r>
            <a:r>
              <a:rPr lang="ru-RU" dirty="0"/>
              <a:t> </a:t>
            </a:r>
            <a:r>
              <a:rPr lang="ru-RU" dirty="0" err="1"/>
              <a:t>solvency</a:t>
            </a:r>
            <a:r>
              <a:rPr lang="ru-RU" dirty="0"/>
              <a:t> </a:t>
            </a:r>
            <a:r>
              <a:rPr lang="ru-RU" dirty="0" err="1"/>
              <a:t>of</a:t>
            </a:r>
            <a:r>
              <a:rPr lang="ru-RU" dirty="0"/>
              <a:t> </a:t>
            </a:r>
            <a:r>
              <a:rPr lang="ru-RU" dirty="0" err="1"/>
              <a:t>the</a:t>
            </a:r>
            <a:r>
              <a:rPr lang="ru-RU" dirty="0"/>
              <a:t> </a:t>
            </a:r>
            <a:r>
              <a:rPr lang="ru-RU" dirty="0" err="1"/>
              <a:t>enterprise</a:t>
            </a:r>
            <a:r>
              <a:rPr lang="ru-RU" dirty="0"/>
              <a:t>:</a:t>
            </a:r>
          </a:p>
          <a:p>
            <a:pPr marL="285750" indent="-285750">
              <a:lnSpc>
                <a:spcPct val="150000"/>
              </a:lnSpc>
              <a:buFont typeface="Wingdings" panose="05000000000000000000" pitchFamily="2" charset="2"/>
              <a:buChar char="Ø"/>
            </a:pPr>
            <a:r>
              <a:rPr lang="ru-RU" dirty="0" err="1" smtClean="0"/>
              <a:t>volume</a:t>
            </a:r>
            <a:r>
              <a:rPr lang="ru-RU" dirty="0" smtClean="0"/>
              <a:t> </a:t>
            </a:r>
            <a:r>
              <a:rPr lang="ru-RU" dirty="0" err="1"/>
              <a:t>of</a:t>
            </a:r>
            <a:r>
              <a:rPr lang="ru-RU" dirty="0"/>
              <a:t> </a:t>
            </a:r>
            <a:r>
              <a:rPr lang="ru-RU" dirty="0" err="1"/>
              <a:t>production</a:t>
            </a:r>
            <a:r>
              <a:rPr lang="ru-RU" dirty="0"/>
              <a:t>;</a:t>
            </a:r>
          </a:p>
          <a:p>
            <a:pPr marL="285750" indent="-285750">
              <a:lnSpc>
                <a:spcPct val="150000"/>
              </a:lnSpc>
              <a:buFont typeface="Wingdings" panose="05000000000000000000" pitchFamily="2" charset="2"/>
              <a:buChar char="Ø"/>
            </a:pPr>
            <a:r>
              <a:rPr lang="ru-RU" dirty="0" err="1" smtClean="0"/>
              <a:t>cost</a:t>
            </a:r>
            <a:r>
              <a:rPr lang="ru-RU" dirty="0" smtClean="0"/>
              <a:t> </a:t>
            </a:r>
            <a:r>
              <a:rPr lang="ru-RU" dirty="0" err="1"/>
              <a:t>of</a:t>
            </a:r>
            <a:r>
              <a:rPr lang="ru-RU" dirty="0"/>
              <a:t> </a:t>
            </a:r>
            <a:r>
              <a:rPr lang="ru-RU" dirty="0" err="1"/>
              <a:t>goods</a:t>
            </a:r>
            <a:r>
              <a:rPr lang="ru-RU" dirty="0"/>
              <a:t> </a:t>
            </a:r>
            <a:r>
              <a:rPr lang="ru-RU" dirty="0" err="1"/>
              <a:t>sold</a:t>
            </a:r>
            <a:r>
              <a:rPr lang="ru-RU" dirty="0"/>
              <a:t>;</a:t>
            </a:r>
          </a:p>
          <a:p>
            <a:pPr marL="285750" indent="-285750">
              <a:lnSpc>
                <a:spcPct val="150000"/>
              </a:lnSpc>
              <a:buFont typeface="Wingdings" panose="05000000000000000000" pitchFamily="2" charset="2"/>
              <a:buChar char="Ø"/>
            </a:pPr>
            <a:r>
              <a:rPr lang="ru-RU" dirty="0" err="1" smtClean="0"/>
              <a:t>profit</a:t>
            </a:r>
            <a:r>
              <a:rPr lang="ru-RU" dirty="0" smtClean="0"/>
              <a:t> </a:t>
            </a:r>
            <a:r>
              <a:rPr lang="ru-RU" dirty="0" err="1"/>
              <a:t>from</a:t>
            </a:r>
            <a:r>
              <a:rPr lang="ru-RU" dirty="0"/>
              <a:t> </a:t>
            </a:r>
            <a:r>
              <a:rPr lang="ru-RU" dirty="0" err="1"/>
              <a:t>product</a:t>
            </a:r>
            <a:r>
              <a:rPr lang="ru-RU" dirty="0"/>
              <a:t> </a:t>
            </a:r>
            <a:r>
              <a:rPr lang="ru-RU" dirty="0" err="1"/>
              <a:t>sales</a:t>
            </a:r>
            <a:r>
              <a:rPr lang="ru-RU" dirty="0"/>
              <a:t>;</a:t>
            </a:r>
          </a:p>
          <a:p>
            <a:pPr marL="285750" indent="-285750">
              <a:lnSpc>
                <a:spcPct val="150000"/>
              </a:lnSpc>
              <a:buFont typeface="Wingdings" panose="05000000000000000000" pitchFamily="2" charset="2"/>
              <a:buChar char="Ø"/>
            </a:pPr>
            <a:r>
              <a:rPr lang="ru-RU" dirty="0" err="1" smtClean="0"/>
              <a:t>net</a:t>
            </a:r>
            <a:r>
              <a:rPr lang="ru-RU" dirty="0" smtClean="0"/>
              <a:t> </a:t>
            </a:r>
            <a:r>
              <a:rPr lang="ru-RU" dirty="0" err="1"/>
              <a:t>profit</a:t>
            </a:r>
            <a:r>
              <a:rPr lang="ru-RU" dirty="0"/>
              <a:t>;</a:t>
            </a:r>
          </a:p>
          <a:p>
            <a:pPr>
              <a:lnSpc>
                <a:spcPct val="150000"/>
              </a:lnSpc>
            </a:pPr>
            <a:endParaRPr lang="ru-RU" dirty="0"/>
          </a:p>
        </p:txBody>
      </p:sp>
      <p:sp>
        <p:nvSpPr>
          <p:cNvPr id="4" name="Прямоугольник 3"/>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55608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764704"/>
            <a:ext cx="7920880" cy="2862322"/>
          </a:xfrm>
          <a:prstGeom prst="rect">
            <a:avLst/>
          </a:prstGeom>
        </p:spPr>
        <p:txBody>
          <a:bodyPr wrap="square">
            <a:spAutoFit/>
          </a:bodyPr>
          <a:lstStyle/>
          <a:p>
            <a:pPr>
              <a:lnSpc>
                <a:spcPct val="150000"/>
              </a:lnSpc>
            </a:pPr>
            <a:r>
              <a:rPr lang="ru-RU" b="1" dirty="0" err="1"/>
              <a:t>Financial</a:t>
            </a:r>
            <a:r>
              <a:rPr lang="ru-RU" b="1" dirty="0"/>
              <a:t> </a:t>
            </a:r>
            <a:r>
              <a:rPr lang="ru-RU" b="1" dirty="0" err="1"/>
              <a:t>planning</a:t>
            </a:r>
            <a:r>
              <a:rPr lang="ru-RU" b="1" dirty="0"/>
              <a:t> </a:t>
            </a:r>
            <a:r>
              <a:rPr lang="ru-RU" dirty="0" err="1"/>
              <a:t>is</a:t>
            </a:r>
            <a:r>
              <a:rPr lang="ru-RU" dirty="0"/>
              <a:t> </a:t>
            </a:r>
            <a:r>
              <a:rPr lang="ru-RU" dirty="0" err="1"/>
              <a:t>the</a:t>
            </a:r>
            <a:r>
              <a:rPr lang="ru-RU" dirty="0"/>
              <a:t> </a:t>
            </a:r>
            <a:r>
              <a:rPr lang="ru-RU" dirty="0" err="1"/>
              <a:t>process</a:t>
            </a:r>
            <a:r>
              <a:rPr lang="ru-RU" dirty="0"/>
              <a:t> </a:t>
            </a:r>
            <a:r>
              <a:rPr lang="ru-RU" dirty="0" err="1"/>
              <a:t>of</a:t>
            </a:r>
            <a:r>
              <a:rPr lang="ru-RU" dirty="0"/>
              <a:t> </a:t>
            </a:r>
            <a:r>
              <a:rPr lang="ru-RU" dirty="0" err="1"/>
              <a:t>scientifically</a:t>
            </a:r>
            <a:r>
              <a:rPr lang="ru-RU" dirty="0"/>
              <a:t> </a:t>
            </a:r>
            <a:r>
              <a:rPr lang="ru-RU" dirty="0" err="1"/>
              <a:t>substantiating</a:t>
            </a:r>
            <a:r>
              <a:rPr lang="ru-RU" dirty="0"/>
              <a:t> </a:t>
            </a:r>
            <a:r>
              <a:rPr lang="ru-RU" dirty="0" err="1"/>
              <a:t>the</a:t>
            </a:r>
            <a:r>
              <a:rPr lang="ru-RU" dirty="0"/>
              <a:t> </a:t>
            </a:r>
            <a:r>
              <a:rPr lang="ru-RU" dirty="0" err="1"/>
              <a:t>movement</a:t>
            </a:r>
            <a:r>
              <a:rPr lang="ru-RU" dirty="0"/>
              <a:t> </a:t>
            </a:r>
            <a:r>
              <a:rPr lang="ru-RU" dirty="0" err="1"/>
              <a:t>of</a:t>
            </a:r>
            <a:r>
              <a:rPr lang="ru-RU" dirty="0"/>
              <a:t> </a:t>
            </a:r>
            <a:r>
              <a:rPr lang="ru-RU" dirty="0" err="1"/>
              <a:t>financial</a:t>
            </a:r>
            <a:r>
              <a:rPr lang="ru-RU" dirty="0"/>
              <a:t> </a:t>
            </a:r>
            <a:r>
              <a:rPr lang="ru-RU" dirty="0" err="1"/>
              <a:t>resources</a:t>
            </a:r>
            <a:r>
              <a:rPr lang="ru-RU" dirty="0"/>
              <a:t> </a:t>
            </a:r>
            <a:r>
              <a:rPr lang="ru-RU" dirty="0" err="1"/>
              <a:t>and</a:t>
            </a:r>
            <a:r>
              <a:rPr lang="ru-RU" dirty="0"/>
              <a:t> </a:t>
            </a:r>
            <a:r>
              <a:rPr lang="ru-RU" dirty="0" err="1"/>
              <a:t>related</a:t>
            </a:r>
            <a:r>
              <a:rPr lang="ru-RU" dirty="0"/>
              <a:t> </a:t>
            </a:r>
            <a:r>
              <a:rPr lang="ru-RU" dirty="0" err="1"/>
              <a:t>financial</a:t>
            </a:r>
            <a:r>
              <a:rPr lang="ru-RU" dirty="0"/>
              <a:t> </a:t>
            </a:r>
            <a:r>
              <a:rPr lang="ru-RU" dirty="0" err="1"/>
              <a:t>relationships</a:t>
            </a:r>
            <a:r>
              <a:rPr lang="ru-RU" dirty="0"/>
              <a:t>.</a:t>
            </a:r>
          </a:p>
          <a:p>
            <a:pPr>
              <a:lnSpc>
                <a:spcPct val="150000"/>
              </a:lnSpc>
            </a:pPr>
            <a:endParaRPr lang="ru-RU" dirty="0" smtClean="0"/>
          </a:p>
          <a:p>
            <a:pPr>
              <a:lnSpc>
                <a:spcPct val="150000"/>
              </a:lnSpc>
            </a:pPr>
            <a:r>
              <a:rPr lang="ru-RU" dirty="0" err="1" smtClean="0"/>
              <a:t>The</a:t>
            </a:r>
            <a:r>
              <a:rPr lang="ru-RU" dirty="0" smtClean="0"/>
              <a:t> </a:t>
            </a:r>
            <a:r>
              <a:rPr lang="ru-RU" dirty="0" err="1"/>
              <a:t>purpose</a:t>
            </a:r>
            <a:r>
              <a:rPr lang="ru-RU" dirty="0"/>
              <a:t> </a:t>
            </a:r>
            <a:r>
              <a:rPr lang="ru-RU" dirty="0" err="1"/>
              <a:t>of</a:t>
            </a:r>
            <a:r>
              <a:rPr lang="ru-RU" dirty="0"/>
              <a:t> </a:t>
            </a:r>
            <a:r>
              <a:rPr lang="ru-RU" dirty="0" err="1"/>
              <a:t>drawing</a:t>
            </a:r>
            <a:r>
              <a:rPr lang="ru-RU" dirty="0"/>
              <a:t> </a:t>
            </a:r>
            <a:r>
              <a:rPr lang="ru-RU" dirty="0" err="1"/>
              <a:t>up</a:t>
            </a:r>
            <a:r>
              <a:rPr lang="ru-RU" dirty="0"/>
              <a:t> </a:t>
            </a:r>
            <a:r>
              <a:rPr lang="ru-RU" dirty="0" err="1"/>
              <a:t>financial</a:t>
            </a:r>
            <a:r>
              <a:rPr lang="ru-RU" dirty="0"/>
              <a:t> </a:t>
            </a:r>
            <a:r>
              <a:rPr lang="ru-RU" dirty="0" err="1"/>
              <a:t>plans</a:t>
            </a:r>
            <a:r>
              <a:rPr lang="ru-RU" dirty="0"/>
              <a:t> </a:t>
            </a:r>
            <a:r>
              <a:rPr lang="ru-RU" dirty="0" err="1"/>
              <a:t>is</a:t>
            </a:r>
            <a:r>
              <a:rPr lang="ru-RU" dirty="0"/>
              <a:t> </a:t>
            </a:r>
            <a:r>
              <a:rPr lang="ru-RU" dirty="0" err="1"/>
              <a:t>to</a:t>
            </a:r>
            <a:r>
              <a:rPr lang="ru-RU" dirty="0"/>
              <a:t> </a:t>
            </a:r>
            <a:r>
              <a:rPr lang="ru-RU" dirty="0" err="1"/>
              <a:t>develop</a:t>
            </a:r>
            <a:r>
              <a:rPr lang="ru-RU" dirty="0"/>
              <a:t> </a:t>
            </a:r>
            <a:r>
              <a:rPr lang="ru-RU" dirty="0" err="1"/>
              <a:t>and</a:t>
            </a:r>
            <a:r>
              <a:rPr lang="ru-RU" dirty="0"/>
              <a:t> </a:t>
            </a:r>
            <a:r>
              <a:rPr lang="ru-RU" dirty="0" err="1"/>
              <a:t>substantiate</a:t>
            </a:r>
            <a:r>
              <a:rPr lang="ru-RU" dirty="0"/>
              <a:t> </a:t>
            </a:r>
            <a:r>
              <a:rPr lang="ru-RU" dirty="0" err="1"/>
              <a:t>financial</a:t>
            </a:r>
            <a:r>
              <a:rPr lang="ru-RU" dirty="0"/>
              <a:t> </a:t>
            </a:r>
            <a:r>
              <a:rPr lang="ru-RU" dirty="0" err="1"/>
              <a:t>targets</a:t>
            </a:r>
            <a:r>
              <a:rPr lang="ru-RU" dirty="0"/>
              <a:t> </a:t>
            </a:r>
            <a:r>
              <a:rPr lang="ru-RU" dirty="0" err="1"/>
              <a:t>and</a:t>
            </a:r>
            <a:r>
              <a:rPr lang="ru-RU" dirty="0"/>
              <a:t> </a:t>
            </a:r>
            <a:r>
              <a:rPr lang="ru-RU" dirty="0" err="1"/>
              <a:t>an</a:t>
            </a:r>
            <a:r>
              <a:rPr lang="ru-RU" dirty="0"/>
              <a:t> </a:t>
            </a:r>
            <a:r>
              <a:rPr lang="ru-RU" dirty="0" err="1"/>
              <a:t>action</a:t>
            </a:r>
            <a:r>
              <a:rPr lang="ru-RU" dirty="0"/>
              <a:t> </a:t>
            </a:r>
            <a:r>
              <a:rPr lang="ru-RU" dirty="0" err="1"/>
              <a:t>program</a:t>
            </a:r>
            <a:r>
              <a:rPr lang="ru-RU" dirty="0"/>
              <a:t> </a:t>
            </a:r>
            <a:r>
              <a:rPr lang="ru-RU" dirty="0" err="1"/>
              <a:t>aimed</a:t>
            </a:r>
            <a:r>
              <a:rPr lang="ru-RU" dirty="0"/>
              <a:t> </a:t>
            </a:r>
            <a:r>
              <a:rPr lang="ru-RU" dirty="0" err="1"/>
              <a:t>at</a:t>
            </a:r>
            <a:r>
              <a:rPr lang="ru-RU" dirty="0"/>
              <a:t> </a:t>
            </a:r>
            <a:r>
              <a:rPr lang="ru-RU" dirty="0" err="1"/>
              <a:t>forming</a:t>
            </a:r>
            <a:r>
              <a:rPr lang="ru-RU" dirty="0"/>
              <a:t> </a:t>
            </a:r>
            <a:r>
              <a:rPr lang="ru-RU" dirty="0" err="1"/>
              <a:t>and</a:t>
            </a:r>
            <a:r>
              <a:rPr lang="ru-RU" dirty="0"/>
              <a:t> </a:t>
            </a:r>
            <a:r>
              <a:rPr lang="ru-RU" dirty="0" err="1"/>
              <a:t>maintaining</a:t>
            </a:r>
            <a:r>
              <a:rPr lang="ru-RU" dirty="0"/>
              <a:t> </a:t>
            </a:r>
            <a:r>
              <a:rPr lang="ru-RU" dirty="0" err="1"/>
              <a:t>an</a:t>
            </a:r>
            <a:r>
              <a:rPr lang="ru-RU" dirty="0"/>
              <a:t> </a:t>
            </a:r>
            <a:r>
              <a:rPr lang="ru-RU" dirty="0" err="1"/>
              <a:t>effective</a:t>
            </a:r>
            <a:r>
              <a:rPr lang="ru-RU" dirty="0"/>
              <a:t> </a:t>
            </a:r>
            <a:r>
              <a:rPr lang="ru-RU" dirty="0" err="1"/>
              <a:t>financial</a:t>
            </a:r>
            <a:r>
              <a:rPr lang="ru-RU" dirty="0"/>
              <a:t> </a:t>
            </a:r>
            <a:r>
              <a:rPr lang="ru-RU" dirty="0" err="1"/>
              <a:t>mechanism</a:t>
            </a:r>
            <a:r>
              <a:rPr lang="ru-RU" dirty="0"/>
              <a:t> </a:t>
            </a:r>
            <a:r>
              <a:rPr lang="ru-RU" dirty="0" err="1"/>
              <a:t>of</a:t>
            </a:r>
            <a:r>
              <a:rPr lang="ru-RU" dirty="0"/>
              <a:t> </a:t>
            </a:r>
            <a:r>
              <a:rPr lang="ru-RU" dirty="0" err="1"/>
              <a:t>the</a:t>
            </a:r>
            <a:r>
              <a:rPr lang="ru-RU" dirty="0"/>
              <a:t> </a:t>
            </a:r>
            <a:r>
              <a:rPr lang="ru-RU" dirty="0" err="1"/>
              <a:t>organization</a:t>
            </a:r>
            <a:r>
              <a:rPr lang="ru-RU" dirty="0"/>
              <a:t>.</a:t>
            </a:r>
          </a:p>
          <a:p>
            <a:endParaRPr lang="ru-RU" dirty="0" smtClean="0"/>
          </a:p>
        </p:txBody>
      </p:sp>
      <p:sp>
        <p:nvSpPr>
          <p:cNvPr id="2" name="Прямоугольник 1"/>
          <p:cNvSpPr/>
          <p:nvPr/>
        </p:nvSpPr>
        <p:spPr>
          <a:xfrm>
            <a:off x="683568" y="116632"/>
            <a:ext cx="2016899"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planning</a:t>
            </a:r>
            <a:r>
              <a:rPr lang="ru-RU" b="1" i="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3766128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692696"/>
            <a:ext cx="7992888" cy="4247317"/>
          </a:xfrm>
          <a:prstGeom prst="rect">
            <a:avLst/>
          </a:prstGeom>
        </p:spPr>
        <p:txBody>
          <a:bodyPr wrap="square">
            <a:spAutoFit/>
          </a:bodyPr>
          <a:lstStyle/>
          <a:p>
            <a:pPr marL="285750" indent="-285750">
              <a:lnSpc>
                <a:spcPct val="150000"/>
              </a:lnSpc>
              <a:buFont typeface="Wingdings" panose="05000000000000000000" pitchFamily="2" charset="2"/>
              <a:buChar char="Ø"/>
            </a:pPr>
            <a:r>
              <a:rPr lang="ru-RU" dirty="0" err="1"/>
              <a:t>the</a:t>
            </a:r>
            <a:r>
              <a:rPr lang="ru-RU" dirty="0"/>
              <a:t> </a:t>
            </a:r>
            <a:r>
              <a:rPr lang="ru-RU" dirty="0" err="1"/>
              <a:t>amount</a:t>
            </a:r>
            <a:r>
              <a:rPr lang="ru-RU" dirty="0"/>
              <a:t> </a:t>
            </a:r>
            <a:r>
              <a:rPr lang="ru-RU" dirty="0" err="1"/>
              <a:t>of</a:t>
            </a:r>
            <a:r>
              <a:rPr lang="ru-RU" dirty="0"/>
              <a:t> </a:t>
            </a:r>
            <a:r>
              <a:rPr lang="ru-RU" dirty="0" err="1"/>
              <a:t>overdue</a:t>
            </a:r>
            <a:r>
              <a:rPr lang="ru-RU" dirty="0"/>
              <a:t> </a:t>
            </a:r>
            <a:r>
              <a:rPr lang="ru-RU" dirty="0" err="1"/>
              <a:t>accounts</a:t>
            </a:r>
            <a:r>
              <a:rPr lang="ru-RU" dirty="0"/>
              <a:t> </a:t>
            </a:r>
            <a:r>
              <a:rPr lang="ru-RU" dirty="0" err="1"/>
              <a:t>payable</a:t>
            </a:r>
            <a:r>
              <a:rPr lang="ru-RU" dirty="0"/>
              <a:t> </a:t>
            </a:r>
            <a:r>
              <a:rPr lang="ru-RU" dirty="0" err="1"/>
              <a:t>and</a:t>
            </a:r>
            <a:r>
              <a:rPr lang="ru-RU" dirty="0"/>
              <a:t> </a:t>
            </a:r>
            <a:r>
              <a:rPr lang="ru-RU" dirty="0" err="1"/>
              <a:t>receivable</a:t>
            </a:r>
            <a:r>
              <a:rPr lang="ru-RU" dirty="0"/>
              <a:t> </a:t>
            </a:r>
            <a:r>
              <a:rPr lang="ru-RU" dirty="0" err="1"/>
              <a:t>at</a:t>
            </a:r>
            <a:r>
              <a:rPr lang="ru-RU" dirty="0"/>
              <a:t> </a:t>
            </a:r>
            <a:r>
              <a:rPr lang="ru-RU" dirty="0" err="1"/>
              <a:t>the</a:t>
            </a:r>
            <a:r>
              <a:rPr lang="ru-RU" dirty="0"/>
              <a:t> </a:t>
            </a:r>
            <a:r>
              <a:rPr lang="ru-RU" dirty="0" err="1"/>
              <a:t>end</a:t>
            </a:r>
            <a:r>
              <a:rPr lang="ru-RU" dirty="0"/>
              <a:t> </a:t>
            </a:r>
            <a:r>
              <a:rPr lang="ru-RU" dirty="0" err="1"/>
              <a:t>of</a:t>
            </a:r>
            <a:r>
              <a:rPr lang="ru-RU" dirty="0"/>
              <a:t> </a:t>
            </a:r>
            <a:r>
              <a:rPr lang="ru-RU" dirty="0" err="1"/>
              <a:t>the</a:t>
            </a:r>
            <a:r>
              <a:rPr lang="ru-RU" dirty="0"/>
              <a:t> </a:t>
            </a:r>
            <a:r>
              <a:rPr lang="ru-RU" dirty="0" err="1"/>
              <a:t>corresponding</a:t>
            </a:r>
            <a:r>
              <a:rPr lang="ru-RU" dirty="0"/>
              <a:t> </a:t>
            </a:r>
            <a:r>
              <a:rPr lang="ru-RU" dirty="0" err="1"/>
              <a:t>planning</a:t>
            </a:r>
            <a:r>
              <a:rPr lang="ru-RU" dirty="0"/>
              <a:t> </a:t>
            </a:r>
            <a:r>
              <a:rPr lang="ru-RU" dirty="0" err="1"/>
              <a:t>period</a:t>
            </a:r>
            <a:r>
              <a:rPr lang="ru-RU" dirty="0"/>
              <a:t>, </a:t>
            </a:r>
            <a:r>
              <a:rPr lang="ru-RU" dirty="0" err="1"/>
              <a:t>its</a:t>
            </a:r>
            <a:r>
              <a:rPr lang="ru-RU" dirty="0"/>
              <a:t> </a:t>
            </a:r>
            <a:r>
              <a:rPr lang="ru-RU" dirty="0" err="1"/>
              <a:t>share</a:t>
            </a:r>
            <a:r>
              <a:rPr lang="ru-RU" dirty="0"/>
              <a:t> </a:t>
            </a:r>
            <a:r>
              <a:rPr lang="ru-RU" dirty="0" err="1"/>
              <a:t>in</a:t>
            </a:r>
            <a:r>
              <a:rPr lang="ru-RU" dirty="0"/>
              <a:t> </a:t>
            </a:r>
            <a:r>
              <a:rPr lang="ru-RU" dirty="0" err="1"/>
              <a:t>the</a:t>
            </a:r>
            <a:r>
              <a:rPr lang="ru-RU" dirty="0"/>
              <a:t> </a:t>
            </a:r>
            <a:r>
              <a:rPr lang="ru-RU" dirty="0" err="1"/>
              <a:t>total</a:t>
            </a:r>
            <a:r>
              <a:rPr lang="ru-RU" dirty="0"/>
              <a:t> </a:t>
            </a:r>
            <a:r>
              <a:rPr lang="ru-RU" dirty="0" err="1"/>
              <a:t>amount</a:t>
            </a:r>
            <a:r>
              <a:rPr lang="ru-RU" dirty="0"/>
              <a:t>, </a:t>
            </a:r>
            <a:r>
              <a:rPr lang="ru-RU" dirty="0" err="1"/>
              <a:t>respectively</a:t>
            </a:r>
            <a:r>
              <a:rPr lang="ru-RU" dirty="0"/>
              <a:t>, </a:t>
            </a:r>
            <a:r>
              <a:rPr lang="ru-RU" dirty="0" err="1"/>
              <a:t>of</a:t>
            </a:r>
            <a:r>
              <a:rPr lang="ru-RU" dirty="0"/>
              <a:t> </a:t>
            </a:r>
            <a:r>
              <a:rPr lang="ru-RU" dirty="0" err="1"/>
              <a:t>accounts</a:t>
            </a:r>
            <a:r>
              <a:rPr lang="ru-RU" dirty="0"/>
              <a:t> </a:t>
            </a:r>
            <a:r>
              <a:rPr lang="ru-RU" dirty="0" err="1"/>
              <a:t>payable</a:t>
            </a:r>
            <a:r>
              <a:rPr lang="ru-RU" dirty="0"/>
              <a:t> </a:t>
            </a:r>
            <a:r>
              <a:rPr lang="ru-RU" dirty="0" err="1"/>
              <a:t>or</a:t>
            </a:r>
            <a:r>
              <a:rPr lang="ru-RU" dirty="0"/>
              <a:t> </a:t>
            </a:r>
            <a:r>
              <a:rPr lang="ru-RU" dirty="0" err="1"/>
              <a:t>receivable</a:t>
            </a:r>
            <a:r>
              <a:rPr lang="ru-RU" dirty="0"/>
              <a:t>;</a:t>
            </a:r>
          </a:p>
          <a:p>
            <a:pPr marL="285750" indent="-285750">
              <a:lnSpc>
                <a:spcPct val="150000"/>
              </a:lnSpc>
              <a:buFont typeface="Wingdings" panose="05000000000000000000" pitchFamily="2" charset="2"/>
              <a:buChar char="Ø"/>
            </a:pPr>
            <a:r>
              <a:rPr lang="ru-RU" dirty="0" err="1"/>
              <a:t>stocks</a:t>
            </a:r>
            <a:r>
              <a:rPr lang="ru-RU" dirty="0"/>
              <a:t> </a:t>
            </a:r>
            <a:r>
              <a:rPr lang="ru-RU" dirty="0" err="1"/>
              <a:t>of</a:t>
            </a:r>
            <a:r>
              <a:rPr lang="ru-RU" dirty="0"/>
              <a:t> </a:t>
            </a:r>
            <a:r>
              <a:rPr lang="ru-RU" dirty="0" err="1"/>
              <a:t>finished</a:t>
            </a:r>
            <a:r>
              <a:rPr lang="ru-RU" dirty="0"/>
              <a:t> </a:t>
            </a:r>
            <a:r>
              <a:rPr lang="ru-RU" dirty="0" err="1"/>
              <a:t>products</a:t>
            </a:r>
            <a:r>
              <a:rPr lang="ru-RU" dirty="0"/>
              <a:t> </a:t>
            </a:r>
            <a:r>
              <a:rPr lang="ru-RU" dirty="0" err="1"/>
              <a:t>at</a:t>
            </a:r>
            <a:r>
              <a:rPr lang="ru-RU" dirty="0"/>
              <a:t> </a:t>
            </a:r>
            <a:r>
              <a:rPr lang="ru-RU" dirty="0" err="1"/>
              <a:t>the</a:t>
            </a:r>
            <a:r>
              <a:rPr lang="ru-RU" dirty="0"/>
              <a:t> </a:t>
            </a:r>
            <a:r>
              <a:rPr lang="ru-RU" dirty="0" err="1"/>
              <a:t>end</a:t>
            </a:r>
            <a:r>
              <a:rPr lang="ru-RU" dirty="0"/>
              <a:t> </a:t>
            </a:r>
            <a:r>
              <a:rPr lang="ru-RU" dirty="0" err="1"/>
              <a:t>of</a:t>
            </a:r>
            <a:r>
              <a:rPr lang="ru-RU" dirty="0"/>
              <a:t> </a:t>
            </a:r>
            <a:r>
              <a:rPr lang="ru-RU" dirty="0" err="1"/>
              <a:t>the</a:t>
            </a:r>
            <a:r>
              <a:rPr lang="ru-RU" dirty="0"/>
              <a:t> </a:t>
            </a:r>
            <a:r>
              <a:rPr lang="ru-RU" dirty="0" err="1"/>
              <a:t>planning</a:t>
            </a:r>
            <a:r>
              <a:rPr lang="ru-RU" dirty="0"/>
              <a:t> </a:t>
            </a:r>
            <a:r>
              <a:rPr lang="ru-RU" dirty="0" err="1"/>
              <a:t>period</a:t>
            </a:r>
            <a:r>
              <a:rPr lang="ru-RU" dirty="0"/>
              <a:t> </a:t>
            </a:r>
            <a:r>
              <a:rPr lang="ru-RU" dirty="0" err="1"/>
              <a:t>to</a:t>
            </a:r>
            <a:r>
              <a:rPr lang="ru-RU" dirty="0"/>
              <a:t> </a:t>
            </a:r>
            <a:r>
              <a:rPr lang="ru-RU" dirty="0" err="1"/>
              <a:t>the</a:t>
            </a:r>
            <a:r>
              <a:rPr lang="ru-RU" dirty="0"/>
              <a:t> </a:t>
            </a:r>
            <a:r>
              <a:rPr lang="ru-RU" dirty="0" err="1"/>
              <a:t>average</a:t>
            </a:r>
            <a:r>
              <a:rPr lang="ru-RU" dirty="0"/>
              <a:t> </a:t>
            </a:r>
            <a:r>
              <a:rPr lang="ru-RU" dirty="0" err="1"/>
              <a:t>monthly</a:t>
            </a:r>
            <a:r>
              <a:rPr lang="ru-RU" dirty="0"/>
              <a:t> </a:t>
            </a:r>
            <a:r>
              <a:rPr lang="ru-RU" dirty="0" err="1"/>
              <a:t>volume</a:t>
            </a:r>
            <a:r>
              <a:rPr lang="ru-RU" dirty="0"/>
              <a:t> </a:t>
            </a:r>
            <a:r>
              <a:rPr lang="ru-RU" dirty="0" err="1"/>
              <a:t>of</a:t>
            </a:r>
            <a:r>
              <a:rPr lang="ru-RU" dirty="0"/>
              <a:t> </a:t>
            </a:r>
            <a:r>
              <a:rPr lang="ru-RU" dirty="0" err="1"/>
              <a:t>industrial</a:t>
            </a:r>
            <a:r>
              <a:rPr lang="ru-RU" dirty="0"/>
              <a:t> </a:t>
            </a:r>
            <a:r>
              <a:rPr lang="ru-RU" dirty="0" err="1"/>
              <a:t>production</a:t>
            </a:r>
            <a:r>
              <a:rPr lang="ru-RU" dirty="0"/>
              <a:t>;</a:t>
            </a:r>
          </a:p>
          <a:p>
            <a:pPr marL="285750" indent="-285750">
              <a:lnSpc>
                <a:spcPct val="150000"/>
              </a:lnSpc>
              <a:buFont typeface="Wingdings" panose="05000000000000000000" pitchFamily="2" charset="2"/>
              <a:buChar char="Ø"/>
            </a:pPr>
            <a:r>
              <a:rPr lang="ru-RU" dirty="0" err="1"/>
              <a:t>the</a:t>
            </a:r>
            <a:r>
              <a:rPr lang="ru-RU" dirty="0"/>
              <a:t> </a:t>
            </a:r>
            <a:r>
              <a:rPr lang="ru-RU" dirty="0" err="1"/>
              <a:t>level</a:t>
            </a:r>
            <a:r>
              <a:rPr lang="ru-RU" dirty="0"/>
              <a:t> </a:t>
            </a:r>
            <a:r>
              <a:rPr lang="ru-RU" dirty="0" err="1"/>
              <a:t>of</a:t>
            </a:r>
            <a:r>
              <a:rPr lang="ru-RU" dirty="0"/>
              <a:t> </a:t>
            </a:r>
            <a:r>
              <a:rPr lang="ru-RU" dirty="0" err="1"/>
              <a:t>profitability</a:t>
            </a:r>
            <a:r>
              <a:rPr lang="ru-RU" dirty="0"/>
              <a:t> </a:t>
            </a:r>
            <a:r>
              <a:rPr lang="ru-RU" dirty="0" err="1"/>
              <a:t>of</a:t>
            </a:r>
            <a:r>
              <a:rPr lang="ru-RU" dirty="0"/>
              <a:t> </a:t>
            </a:r>
            <a:r>
              <a:rPr lang="ru-RU" dirty="0" err="1"/>
              <a:t>products</a:t>
            </a:r>
            <a:r>
              <a:rPr lang="ru-RU" dirty="0"/>
              <a:t> </a:t>
            </a:r>
            <a:r>
              <a:rPr lang="ru-RU" dirty="0" err="1"/>
              <a:t>sold</a:t>
            </a:r>
            <a:r>
              <a:rPr lang="ru-RU" dirty="0"/>
              <a:t>;</a:t>
            </a:r>
          </a:p>
          <a:p>
            <a:pPr marL="285750" indent="-285750">
              <a:lnSpc>
                <a:spcPct val="150000"/>
              </a:lnSpc>
              <a:buFont typeface="Wingdings" panose="05000000000000000000" pitchFamily="2" charset="2"/>
              <a:buChar char="Ø"/>
            </a:pPr>
            <a:r>
              <a:rPr lang="ru-RU" dirty="0" err="1"/>
              <a:t>the</a:t>
            </a:r>
            <a:r>
              <a:rPr lang="ru-RU" dirty="0"/>
              <a:t> </a:t>
            </a:r>
            <a:r>
              <a:rPr lang="ru-RU" dirty="0" err="1"/>
              <a:t>level</a:t>
            </a:r>
            <a:r>
              <a:rPr lang="ru-RU" dirty="0"/>
              <a:t> </a:t>
            </a:r>
            <a:r>
              <a:rPr lang="ru-RU" dirty="0" err="1"/>
              <a:t>of</a:t>
            </a:r>
            <a:r>
              <a:rPr lang="ru-RU" dirty="0"/>
              <a:t> </a:t>
            </a:r>
            <a:r>
              <a:rPr lang="ru-RU" dirty="0" err="1"/>
              <a:t>profitability</a:t>
            </a:r>
            <a:r>
              <a:rPr lang="ru-RU" dirty="0"/>
              <a:t> </a:t>
            </a:r>
            <a:r>
              <a:rPr lang="ru-RU" dirty="0" err="1"/>
              <a:t>of</a:t>
            </a:r>
            <a:r>
              <a:rPr lang="ru-RU" dirty="0"/>
              <a:t> </a:t>
            </a:r>
            <a:r>
              <a:rPr lang="ru-RU" dirty="0" err="1"/>
              <a:t>sales</a:t>
            </a:r>
            <a:r>
              <a:rPr lang="ru-RU" dirty="0"/>
              <a:t>;</a:t>
            </a:r>
          </a:p>
          <a:p>
            <a:pPr marL="285750" indent="-285750">
              <a:lnSpc>
                <a:spcPct val="150000"/>
              </a:lnSpc>
              <a:buFont typeface="Wingdings" panose="05000000000000000000" pitchFamily="2" charset="2"/>
              <a:buChar char="Ø"/>
            </a:pPr>
            <a:r>
              <a:rPr lang="ru-RU" dirty="0" err="1"/>
              <a:t>current</a:t>
            </a:r>
            <a:r>
              <a:rPr lang="ru-RU" dirty="0"/>
              <a:t> </a:t>
            </a:r>
            <a:r>
              <a:rPr lang="ru-RU" dirty="0" err="1"/>
              <a:t>liquidity</a:t>
            </a:r>
            <a:r>
              <a:rPr lang="ru-RU" dirty="0"/>
              <a:t> </a:t>
            </a:r>
            <a:r>
              <a:rPr lang="ru-RU" dirty="0" err="1"/>
              <a:t>ratio</a:t>
            </a:r>
            <a:r>
              <a:rPr lang="ru-RU" dirty="0"/>
              <a:t>;</a:t>
            </a:r>
          </a:p>
          <a:p>
            <a:pPr marL="285750" indent="-285750">
              <a:lnSpc>
                <a:spcPct val="150000"/>
              </a:lnSpc>
              <a:buFont typeface="Wingdings" panose="05000000000000000000" pitchFamily="2" charset="2"/>
              <a:buChar char="Ø"/>
            </a:pPr>
            <a:r>
              <a:rPr lang="ru-RU" dirty="0" err="1"/>
              <a:t>coefficient</a:t>
            </a:r>
            <a:r>
              <a:rPr lang="ru-RU" dirty="0"/>
              <a:t> </a:t>
            </a:r>
            <a:r>
              <a:rPr lang="ru-RU" dirty="0" err="1"/>
              <a:t>of</a:t>
            </a:r>
            <a:r>
              <a:rPr lang="ru-RU" dirty="0"/>
              <a:t> </a:t>
            </a:r>
            <a:r>
              <a:rPr lang="ru-RU" dirty="0" err="1"/>
              <a:t>provision</a:t>
            </a:r>
            <a:r>
              <a:rPr lang="ru-RU" dirty="0"/>
              <a:t> </a:t>
            </a:r>
            <a:r>
              <a:rPr lang="ru-RU" dirty="0" err="1"/>
              <a:t>with</a:t>
            </a:r>
            <a:r>
              <a:rPr lang="ru-RU" dirty="0"/>
              <a:t> </a:t>
            </a:r>
            <a:r>
              <a:rPr lang="ru-RU" dirty="0" err="1"/>
              <a:t>own</a:t>
            </a:r>
            <a:r>
              <a:rPr lang="ru-RU" dirty="0"/>
              <a:t> </a:t>
            </a:r>
            <a:r>
              <a:rPr lang="ru-RU" dirty="0" err="1"/>
              <a:t>circulating</a:t>
            </a:r>
            <a:r>
              <a:rPr lang="ru-RU" dirty="0"/>
              <a:t> </a:t>
            </a:r>
            <a:r>
              <a:rPr lang="ru-RU" dirty="0" err="1"/>
              <a:t>assets</a:t>
            </a:r>
            <a:r>
              <a:rPr lang="ru-RU" dirty="0"/>
              <a:t>;</a:t>
            </a:r>
          </a:p>
          <a:p>
            <a:pPr marL="285750" indent="-285750">
              <a:lnSpc>
                <a:spcPct val="150000"/>
              </a:lnSpc>
              <a:buFont typeface="Wingdings" panose="05000000000000000000" pitchFamily="2" charset="2"/>
              <a:buChar char="Ø"/>
            </a:pPr>
            <a:r>
              <a:rPr lang="ru-RU" dirty="0" err="1"/>
              <a:t>the</a:t>
            </a:r>
            <a:r>
              <a:rPr lang="ru-RU" dirty="0"/>
              <a:t> </a:t>
            </a:r>
            <a:r>
              <a:rPr lang="ru-RU" dirty="0" err="1"/>
              <a:t>ratio</a:t>
            </a:r>
            <a:r>
              <a:rPr lang="ru-RU" dirty="0"/>
              <a:t> </a:t>
            </a:r>
            <a:r>
              <a:rPr lang="ru-RU" dirty="0" err="1"/>
              <a:t>of</a:t>
            </a:r>
            <a:r>
              <a:rPr lang="ru-RU" dirty="0"/>
              <a:t> </a:t>
            </a:r>
            <a:r>
              <a:rPr lang="ru-RU" dirty="0" err="1"/>
              <a:t>financial</a:t>
            </a:r>
            <a:r>
              <a:rPr lang="ru-RU" dirty="0"/>
              <a:t> </a:t>
            </a:r>
            <a:r>
              <a:rPr lang="ru-RU" dirty="0" err="1"/>
              <a:t>liabilities</a:t>
            </a:r>
            <a:r>
              <a:rPr lang="ru-RU" dirty="0"/>
              <a:t> </a:t>
            </a:r>
            <a:r>
              <a:rPr lang="ru-RU" dirty="0" err="1"/>
              <a:t>with</a:t>
            </a:r>
            <a:r>
              <a:rPr lang="ru-RU" dirty="0"/>
              <a:t> </a:t>
            </a:r>
            <a:r>
              <a:rPr lang="ru-RU" dirty="0" err="1"/>
              <a:t>assets</a:t>
            </a:r>
            <a:r>
              <a:rPr lang="ru-RU" dirty="0"/>
              <a:t>.</a:t>
            </a:r>
          </a:p>
        </p:txBody>
      </p:sp>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5282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548680"/>
            <a:ext cx="8064896" cy="6274025"/>
          </a:xfrm>
          <a:prstGeom prst="rect">
            <a:avLst/>
          </a:prstGeom>
        </p:spPr>
        <p:txBody>
          <a:bodyPr wrap="square">
            <a:spAutoFit/>
          </a:bodyPr>
          <a:lstStyle/>
          <a:p>
            <a:pPr>
              <a:lnSpc>
                <a:spcPct val="150000"/>
              </a:lnSpc>
            </a:pPr>
            <a:r>
              <a:rPr lang="ru-RU" dirty="0" err="1"/>
              <a:t>The</a:t>
            </a:r>
            <a:r>
              <a:rPr lang="ru-RU" dirty="0"/>
              <a:t> </a:t>
            </a:r>
            <a:r>
              <a:rPr lang="ru-RU" dirty="0" err="1"/>
              <a:t>essence</a:t>
            </a:r>
            <a:r>
              <a:rPr lang="ru-RU" dirty="0"/>
              <a:t> </a:t>
            </a:r>
            <a:r>
              <a:rPr lang="ru-RU" dirty="0" err="1"/>
              <a:t>of</a:t>
            </a:r>
            <a:r>
              <a:rPr lang="ru-RU" dirty="0"/>
              <a:t> </a:t>
            </a:r>
            <a:r>
              <a:rPr lang="ru-RU" dirty="0" err="1" smtClean="0"/>
              <a:t>th</a:t>
            </a:r>
            <a:r>
              <a:rPr lang="en-US" dirty="0"/>
              <a:t>e section of business plan </a:t>
            </a:r>
            <a:r>
              <a:rPr lang="en-US" dirty="0" smtClean="0"/>
              <a:t>“Investment plan and sources of financing” </a:t>
            </a:r>
            <a:r>
              <a:rPr lang="ru-RU" dirty="0" err="1" smtClean="0"/>
              <a:t>is</a:t>
            </a:r>
            <a:r>
              <a:rPr lang="ru-RU" dirty="0" smtClean="0"/>
              <a:t> </a:t>
            </a:r>
            <a:r>
              <a:rPr lang="en-US" dirty="0" smtClean="0"/>
              <a:t>development </a:t>
            </a:r>
            <a:r>
              <a:rPr lang="ru-RU" dirty="0" smtClean="0"/>
              <a:t>a </a:t>
            </a:r>
            <a:r>
              <a:rPr lang="ru-RU" dirty="0" err="1"/>
              <a:t>complete</a:t>
            </a:r>
            <a:r>
              <a:rPr lang="ru-RU" dirty="0"/>
              <a:t> </a:t>
            </a:r>
            <a:r>
              <a:rPr lang="ru-RU" dirty="0" err="1"/>
              <a:t>strategy</a:t>
            </a:r>
            <a:r>
              <a:rPr lang="ru-RU" dirty="0"/>
              <a:t> </a:t>
            </a:r>
            <a:r>
              <a:rPr lang="ru-RU" dirty="0" err="1"/>
              <a:t>for</a:t>
            </a:r>
            <a:r>
              <a:rPr lang="ru-RU" dirty="0"/>
              <a:t> </a:t>
            </a:r>
            <a:r>
              <a:rPr lang="ru-RU" dirty="0" err="1"/>
              <a:t>achieving</a:t>
            </a:r>
            <a:r>
              <a:rPr lang="ru-RU" dirty="0"/>
              <a:t> </a:t>
            </a:r>
            <a:r>
              <a:rPr lang="ru-RU" dirty="0" err="1"/>
              <a:t>the</a:t>
            </a:r>
            <a:r>
              <a:rPr lang="ru-RU" dirty="0"/>
              <a:t> </a:t>
            </a:r>
            <a:r>
              <a:rPr lang="ru-RU" dirty="0" err="1"/>
              <a:t>set</a:t>
            </a:r>
            <a:r>
              <a:rPr lang="ru-RU" dirty="0"/>
              <a:t> </a:t>
            </a:r>
            <a:r>
              <a:rPr lang="ru-RU" dirty="0" err="1"/>
              <a:t>goals</a:t>
            </a:r>
            <a:r>
              <a:rPr lang="ru-RU" dirty="0"/>
              <a:t> </a:t>
            </a:r>
            <a:r>
              <a:rPr lang="ru-RU" dirty="0" err="1"/>
              <a:t>and</a:t>
            </a:r>
            <a:r>
              <a:rPr lang="ru-RU" dirty="0"/>
              <a:t> </a:t>
            </a:r>
            <a:r>
              <a:rPr lang="ru-RU" dirty="0" err="1"/>
              <a:t>objectives</a:t>
            </a:r>
            <a:r>
              <a:rPr lang="ru-RU" dirty="0"/>
              <a:t>, </a:t>
            </a:r>
            <a:r>
              <a:rPr lang="ru-RU" dirty="0" err="1"/>
              <a:t>as</a:t>
            </a:r>
            <a:r>
              <a:rPr lang="ru-RU" dirty="0"/>
              <a:t> </a:t>
            </a:r>
            <a:r>
              <a:rPr lang="ru-RU" dirty="0" err="1"/>
              <a:t>well</a:t>
            </a:r>
            <a:r>
              <a:rPr lang="ru-RU" dirty="0"/>
              <a:t> </a:t>
            </a:r>
            <a:r>
              <a:rPr lang="ru-RU" dirty="0" err="1"/>
              <a:t>as</a:t>
            </a:r>
            <a:r>
              <a:rPr lang="ru-RU" dirty="0"/>
              <a:t> </a:t>
            </a:r>
            <a:r>
              <a:rPr lang="ru-RU" dirty="0" err="1"/>
              <a:t>the</a:t>
            </a:r>
            <a:r>
              <a:rPr lang="ru-RU" dirty="0"/>
              <a:t> </a:t>
            </a:r>
            <a:r>
              <a:rPr lang="ru-RU" dirty="0" err="1"/>
              <a:t>expected</a:t>
            </a:r>
            <a:r>
              <a:rPr lang="ru-RU" dirty="0"/>
              <a:t> </a:t>
            </a:r>
            <a:r>
              <a:rPr lang="ru-RU" dirty="0" err="1"/>
              <a:t>results</a:t>
            </a:r>
            <a:r>
              <a:rPr lang="ru-RU" dirty="0"/>
              <a:t> </a:t>
            </a:r>
            <a:r>
              <a:rPr lang="ru-RU" dirty="0" err="1"/>
              <a:t>of</a:t>
            </a:r>
            <a:r>
              <a:rPr lang="ru-RU" dirty="0"/>
              <a:t> </a:t>
            </a:r>
            <a:r>
              <a:rPr lang="ru-RU" dirty="0" err="1"/>
              <a:t>investments</a:t>
            </a:r>
            <a:r>
              <a:rPr lang="ru-RU" dirty="0" smtClean="0"/>
              <a:t>.</a:t>
            </a:r>
            <a:endParaRPr lang="en-US" dirty="0" smtClean="0"/>
          </a:p>
          <a:p>
            <a:pPr>
              <a:lnSpc>
                <a:spcPct val="150000"/>
              </a:lnSpc>
            </a:pPr>
            <a:endParaRPr lang="ru-RU" dirty="0"/>
          </a:p>
          <a:p>
            <a:pPr>
              <a:lnSpc>
                <a:spcPct val="150000"/>
              </a:lnSpc>
            </a:pPr>
            <a:r>
              <a:rPr lang="ru-RU" dirty="0" err="1"/>
              <a:t>In</a:t>
            </a:r>
            <a:r>
              <a:rPr lang="ru-RU" dirty="0"/>
              <a:t> </a:t>
            </a:r>
            <a:r>
              <a:rPr lang="ru-RU" dirty="0" err="1"/>
              <a:t>practice</a:t>
            </a:r>
            <a:r>
              <a:rPr lang="ru-RU" dirty="0"/>
              <a:t>, </a:t>
            </a:r>
            <a:r>
              <a:rPr lang="ru-RU" dirty="0" err="1"/>
              <a:t>this</a:t>
            </a:r>
            <a:r>
              <a:rPr lang="ru-RU" dirty="0"/>
              <a:t> </a:t>
            </a:r>
            <a:r>
              <a:rPr lang="ru-RU" dirty="0" err="1"/>
              <a:t>document</a:t>
            </a:r>
            <a:r>
              <a:rPr lang="ru-RU" dirty="0"/>
              <a:t> </a:t>
            </a:r>
            <a:r>
              <a:rPr lang="ru-RU" dirty="0" err="1"/>
              <a:t>is</a:t>
            </a:r>
            <a:r>
              <a:rPr lang="ru-RU" dirty="0"/>
              <a:t> </a:t>
            </a:r>
            <a:r>
              <a:rPr lang="ru-RU" dirty="0" err="1"/>
              <a:t>also</a:t>
            </a:r>
            <a:r>
              <a:rPr lang="ru-RU" dirty="0"/>
              <a:t> </a:t>
            </a:r>
            <a:r>
              <a:rPr lang="ru-RU" dirty="0" err="1"/>
              <a:t>called</a:t>
            </a:r>
            <a:r>
              <a:rPr lang="ru-RU" dirty="0"/>
              <a:t> </a:t>
            </a:r>
            <a:r>
              <a:rPr lang="ru-RU" dirty="0" err="1"/>
              <a:t>an</a:t>
            </a:r>
            <a:r>
              <a:rPr lang="ru-RU" dirty="0"/>
              <a:t> </a:t>
            </a:r>
            <a:r>
              <a:rPr lang="ru-RU" b="1" dirty="0" err="1"/>
              <a:t>investment</a:t>
            </a:r>
            <a:r>
              <a:rPr lang="ru-RU" dirty="0"/>
              <a:t> (</a:t>
            </a:r>
            <a:r>
              <a:rPr lang="ru-RU" dirty="0" err="1"/>
              <a:t>strategic</a:t>
            </a:r>
            <a:r>
              <a:rPr lang="ru-RU" dirty="0"/>
              <a:t>) </a:t>
            </a:r>
            <a:r>
              <a:rPr lang="ru-RU" b="1" dirty="0" err="1"/>
              <a:t>project</a:t>
            </a:r>
            <a:r>
              <a:rPr lang="ru-RU" dirty="0"/>
              <a:t>, a </a:t>
            </a:r>
            <a:r>
              <a:rPr lang="ru-RU" dirty="0" err="1"/>
              <a:t>strategic</a:t>
            </a:r>
            <a:r>
              <a:rPr lang="ru-RU" dirty="0"/>
              <a:t> </a:t>
            </a:r>
            <a:r>
              <a:rPr lang="ru-RU" dirty="0" err="1"/>
              <a:t>investment</a:t>
            </a:r>
            <a:r>
              <a:rPr lang="ru-RU" dirty="0"/>
              <a:t> </a:t>
            </a:r>
            <a:r>
              <a:rPr lang="ru-RU" dirty="0" err="1"/>
              <a:t>plan</a:t>
            </a:r>
            <a:r>
              <a:rPr lang="ru-RU" dirty="0"/>
              <a:t> </a:t>
            </a:r>
            <a:r>
              <a:rPr lang="ru-RU" dirty="0" err="1"/>
              <a:t>or</a:t>
            </a:r>
            <a:r>
              <a:rPr lang="ru-RU" dirty="0"/>
              <a:t> a </a:t>
            </a:r>
            <a:r>
              <a:rPr lang="ru-RU" dirty="0" err="1"/>
              <a:t>business</a:t>
            </a:r>
            <a:r>
              <a:rPr lang="ru-RU" dirty="0"/>
              <a:t> </a:t>
            </a:r>
            <a:r>
              <a:rPr lang="ru-RU" dirty="0" err="1"/>
              <a:t>plan</a:t>
            </a:r>
            <a:r>
              <a:rPr lang="ru-RU" dirty="0"/>
              <a:t>. </a:t>
            </a:r>
            <a:r>
              <a:rPr lang="ru-RU" dirty="0" err="1"/>
              <a:t>These</a:t>
            </a:r>
            <a:r>
              <a:rPr lang="ru-RU" dirty="0"/>
              <a:t> </a:t>
            </a:r>
            <a:r>
              <a:rPr lang="ru-RU" dirty="0" err="1"/>
              <a:t>concepts</a:t>
            </a:r>
            <a:r>
              <a:rPr lang="ru-RU" dirty="0"/>
              <a:t> </a:t>
            </a:r>
            <a:r>
              <a:rPr lang="ru-RU" dirty="0" err="1"/>
              <a:t>practically</a:t>
            </a:r>
            <a:r>
              <a:rPr lang="ru-RU" dirty="0"/>
              <a:t> </a:t>
            </a:r>
            <a:r>
              <a:rPr lang="ru-RU" dirty="0" err="1"/>
              <a:t>coincide</a:t>
            </a:r>
            <a:r>
              <a:rPr lang="ru-RU" dirty="0"/>
              <a:t>, </a:t>
            </a:r>
            <a:r>
              <a:rPr lang="ru-RU" dirty="0" err="1"/>
              <a:t>since</a:t>
            </a:r>
            <a:r>
              <a:rPr lang="ru-RU" dirty="0"/>
              <a:t> </a:t>
            </a:r>
            <a:r>
              <a:rPr lang="ru-RU" dirty="0" err="1"/>
              <a:t>in</a:t>
            </a:r>
            <a:r>
              <a:rPr lang="ru-RU" dirty="0"/>
              <a:t> </a:t>
            </a:r>
            <a:r>
              <a:rPr lang="ru-RU" dirty="0" err="1"/>
              <a:t>all</a:t>
            </a:r>
            <a:r>
              <a:rPr lang="ru-RU" dirty="0"/>
              <a:t> </a:t>
            </a:r>
            <a:r>
              <a:rPr lang="ru-RU" dirty="0" err="1"/>
              <a:t>cases</a:t>
            </a:r>
            <a:r>
              <a:rPr lang="ru-RU" dirty="0"/>
              <a:t> </a:t>
            </a:r>
            <a:r>
              <a:rPr lang="ru-RU" dirty="0" err="1"/>
              <a:t>we</a:t>
            </a:r>
            <a:r>
              <a:rPr lang="ru-RU" dirty="0"/>
              <a:t> </a:t>
            </a:r>
            <a:r>
              <a:rPr lang="ru-RU" dirty="0" err="1"/>
              <a:t>are</a:t>
            </a:r>
            <a:r>
              <a:rPr lang="ru-RU" dirty="0"/>
              <a:t> </a:t>
            </a:r>
            <a:r>
              <a:rPr lang="ru-RU" dirty="0" err="1"/>
              <a:t>talking</a:t>
            </a:r>
            <a:r>
              <a:rPr lang="ru-RU" dirty="0"/>
              <a:t> </a:t>
            </a:r>
            <a:r>
              <a:rPr lang="ru-RU" dirty="0" err="1"/>
              <a:t>about</a:t>
            </a:r>
            <a:r>
              <a:rPr lang="ru-RU" dirty="0"/>
              <a:t> </a:t>
            </a:r>
            <a:r>
              <a:rPr lang="ru-RU" dirty="0" err="1"/>
              <a:t>planning</a:t>
            </a:r>
            <a:r>
              <a:rPr lang="ru-RU" dirty="0"/>
              <a:t> </a:t>
            </a:r>
            <a:r>
              <a:rPr lang="ru-RU" dirty="0" err="1"/>
              <a:t>investments</a:t>
            </a:r>
            <a:r>
              <a:rPr lang="ru-RU" dirty="0"/>
              <a:t> </a:t>
            </a:r>
            <a:r>
              <a:rPr lang="ru-RU" dirty="0" err="1"/>
              <a:t>in</a:t>
            </a:r>
            <a:r>
              <a:rPr lang="ru-RU" dirty="0"/>
              <a:t> </a:t>
            </a:r>
            <a:r>
              <a:rPr lang="ru-RU" dirty="0" err="1"/>
              <a:t>the</a:t>
            </a:r>
            <a:r>
              <a:rPr lang="ru-RU" dirty="0"/>
              <a:t> </a:t>
            </a:r>
            <a:r>
              <a:rPr lang="ru-RU" dirty="0" err="1"/>
              <a:t>enterprise</a:t>
            </a:r>
            <a:r>
              <a:rPr lang="ru-RU" dirty="0"/>
              <a:t>, </a:t>
            </a:r>
            <a:r>
              <a:rPr lang="ru-RU" dirty="0" err="1"/>
              <a:t>the</a:t>
            </a:r>
            <a:r>
              <a:rPr lang="ru-RU" dirty="0"/>
              <a:t> </a:t>
            </a:r>
            <a:r>
              <a:rPr lang="ru-RU" dirty="0" err="1"/>
              <a:t>expected</a:t>
            </a:r>
            <a:r>
              <a:rPr lang="ru-RU" dirty="0"/>
              <a:t> </a:t>
            </a:r>
            <a:r>
              <a:rPr lang="ru-RU" dirty="0" err="1"/>
              <a:t>results</a:t>
            </a:r>
            <a:r>
              <a:rPr lang="ru-RU" dirty="0"/>
              <a:t> </a:t>
            </a:r>
            <a:r>
              <a:rPr lang="ru-RU" dirty="0" err="1"/>
              <a:t>of</a:t>
            </a:r>
            <a:r>
              <a:rPr lang="ru-RU" dirty="0"/>
              <a:t> </a:t>
            </a:r>
            <a:r>
              <a:rPr lang="ru-RU" dirty="0" err="1"/>
              <a:t>the</a:t>
            </a:r>
            <a:r>
              <a:rPr lang="ru-RU" dirty="0"/>
              <a:t> </a:t>
            </a:r>
            <a:r>
              <a:rPr lang="ru-RU" dirty="0" err="1"/>
              <a:t>investment</a:t>
            </a:r>
            <a:r>
              <a:rPr lang="ru-RU" dirty="0"/>
              <a:t> </a:t>
            </a:r>
            <a:r>
              <a:rPr lang="ru-RU" dirty="0" err="1"/>
              <a:t>and</a:t>
            </a:r>
            <a:r>
              <a:rPr lang="ru-RU" dirty="0"/>
              <a:t> </a:t>
            </a:r>
            <a:r>
              <a:rPr lang="ru-RU" dirty="0" err="1"/>
              <a:t>the</a:t>
            </a:r>
            <a:r>
              <a:rPr lang="ru-RU" dirty="0"/>
              <a:t> </a:t>
            </a:r>
            <a:r>
              <a:rPr lang="ru-RU" dirty="0" err="1"/>
              <a:t>specific</a:t>
            </a:r>
            <a:r>
              <a:rPr lang="ru-RU" dirty="0"/>
              <a:t> </a:t>
            </a:r>
            <a:r>
              <a:rPr lang="ru-RU" dirty="0" err="1"/>
              <a:t>timing</a:t>
            </a:r>
            <a:r>
              <a:rPr lang="ru-RU" dirty="0"/>
              <a:t> </a:t>
            </a:r>
            <a:r>
              <a:rPr lang="ru-RU" dirty="0" err="1"/>
              <a:t>of</a:t>
            </a:r>
            <a:r>
              <a:rPr lang="ru-RU" dirty="0"/>
              <a:t> </a:t>
            </a:r>
            <a:r>
              <a:rPr lang="ru-RU" dirty="0" err="1"/>
              <a:t>their</a:t>
            </a:r>
            <a:r>
              <a:rPr lang="ru-RU" dirty="0"/>
              <a:t> </a:t>
            </a:r>
            <a:r>
              <a:rPr lang="ru-RU" dirty="0" err="1"/>
              <a:t>achievement</a:t>
            </a:r>
            <a:r>
              <a:rPr lang="ru-RU" dirty="0"/>
              <a:t>. </a:t>
            </a:r>
            <a:r>
              <a:rPr lang="ru-RU" dirty="0" err="1"/>
              <a:t>However</a:t>
            </a:r>
            <a:r>
              <a:rPr lang="ru-RU" dirty="0"/>
              <a:t>, </a:t>
            </a:r>
            <a:r>
              <a:rPr lang="ru-RU" dirty="0" err="1"/>
              <a:t>there</a:t>
            </a:r>
            <a:r>
              <a:rPr lang="ru-RU" dirty="0"/>
              <a:t> </a:t>
            </a:r>
            <a:r>
              <a:rPr lang="ru-RU" dirty="0" err="1"/>
              <a:t>are</a:t>
            </a:r>
            <a:r>
              <a:rPr lang="ru-RU" dirty="0"/>
              <a:t> </a:t>
            </a:r>
            <a:r>
              <a:rPr lang="ru-RU" dirty="0" err="1"/>
              <a:t>some</a:t>
            </a:r>
            <a:r>
              <a:rPr lang="ru-RU" dirty="0"/>
              <a:t> </a:t>
            </a:r>
            <a:r>
              <a:rPr lang="ru-RU" dirty="0" err="1"/>
              <a:t>differences</a:t>
            </a:r>
            <a:r>
              <a:rPr lang="ru-RU" dirty="0"/>
              <a:t> </a:t>
            </a:r>
            <a:r>
              <a:rPr lang="ru-RU" dirty="0" err="1"/>
              <a:t>between</a:t>
            </a:r>
            <a:r>
              <a:rPr lang="ru-RU" dirty="0"/>
              <a:t> </a:t>
            </a:r>
            <a:r>
              <a:rPr lang="ru-RU" dirty="0" err="1"/>
              <a:t>an</a:t>
            </a:r>
            <a:r>
              <a:rPr lang="ru-RU" dirty="0"/>
              <a:t> </a:t>
            </a:r>
            <a:r>
              <a:rPr lang="ru-RU" dirty="0" err="1"/>
              <a:t>investment</a:t>
            </a:r>
            <a:r>
              <a:rPr lang="ru-RU" dirty="0"/>
              <a:t> </a:t>
            </a:r>
            <a:r>
              <a:rPr lang="ru-RU" dirty="0" err="1"/>
              <a:t>and</a:t>
            </a:r>
            <a:r>
              <a:rPr lang="ru-RU" dirty="0"/>
              <a:t> a </a:t>
            </a:r>
            <a:r>
              <a:rPr lang="ru-RU" dirty="0" err="1"/>
              <a:t>business</a:t>
            </a:r>
            <a:r>
              <a:rPr lang="ru-RU" dirty="0"/>
              <a:t> </a:t>
            </a:r>
            <a:r>
              <a:rPr lang="ru-RU" dirty="0" err="1"/>
              <a:t>plan</a:t>
            </a:r>
            <a:r>
              <a:rPr lang="ru-RU" dirty="0"/>
              <a:t>: </a:t>
            </a:r>
            <a:r>
              <a:rPr lang="en-US" dirty="0" smtClean="0"/>
              <a:t>a</a:t>
            </a:r>
            <a:r>
              <a:rPr lang="ru-RU" dirty="0" smtClean="0"/>
              <a:t> </a:t>
            </a:r>
            <a:r>
              <a:rPr lang="ru-RU" dirty="0" err="1"/>
              <a:t>business</a:t>
            </a:r>
            <a:r>
              <a:rPr lang="ru-RU" dirty="0"/>
              <a:t> </a:t>
            </a:r>
            <a:r>
              <a:rPr lang="ru-RU" dirty="0" err="1"/>
              <a:t>plan</a:t>
            </a:r>
            <a:r>
              <a:rPr lang="ru-RU" dirty="0"/>
              <a:t> </a:t>
            </a:r>
            <a:r>
              <a:rPr lang="ru-RU" dirty="0" err="1"/>
              <a:t>is</a:t>
            </a:r>
            <a:r>
              <a:rPr lang="ru-RU" dirty="0"/>
              <a:t> a </a:t>
            </a:r>
            <a:r>
              <a:rPr lang="ru-RU" dirty="0" err="1"/>
              <a:t>specific</a:t>
            </a:r>
            <a:r>
              <a:rPr lang="ru-RU" dirty="0"/>
              <a:t> </a:t>
            </a:r>
            <a:r>
              <a:rPr lang="ru-RU" dirty="0" err="1"/>
              <a:t>study</a:t>
            </a:r>
            <a:r>
              <a:rPr lang="ru-RU" dirty="0"/>
              <a:t> </a:t>
            </a:r>
            <a:r>
              <a:rPr lang="ru-RU" dirty="0" err="1"/>
              <a:t>of</a:t>
            </a:r>
            <a:r>
              <a:rPr lang="ru-RU" dirty="0"/>
              <a:t> a </a:t>
            </a:r>
            <a:r>
              <a:rPr lang="ru-RU" dirty="0" err="1"/>
              <a:t>newly</a:t>
            </a:r>
            <a:r>
              <a:rPr lang="ru-RU" dirty="0"/>
              <a:t> </a:t>
            </a:r>
            <a:r>
              <a:rPr lang="ru-RU" dirty="0" err="1"/>
              <a:t>created</a:t>
            </a:r>
            <a:r>
              <a:rPr lang="ru-RU" dirty="0"/>
              <a:t> </a:t>
            </a:r>
            <a:r>
              <a:rPr lang="ru-RU" dirty="0" err="1"/>
              <a:t>or</a:t>
            </a:r>
            <a:r>
              <a:rPr lang="ru-RU" dirty="0"/>
              <a:t> </a:t>
            </a:r>
            <a:r>
              <a:rPr lang="ru-RU" dirty="0" err="1"/>
              <a:t>ready-made</a:t>
            </a:r>
            <a:r>
              <a:rPr lang="ru-RU" dirty="0"/>
              <a:t> </a:t>
            </a:r>
            <a:r>
              <a:rPr lang="ru-RU" dirty="0" err="1"/>
              <a:t>business</a:t>
            </a:r>
            <a:r>
              <a:rPr lang="ru-RU" dirty="0"/>
              <a:t>, a </a:t>
            </a:r>
            <a:r>
              <a:rPr lang="ru-RU" dirty="0" err="1"/>
              <a:t>description</a:t>
            </a:r>
            <a:r>
              <a:rPr lang="ru-RU" dirty="0"/>
              <a:t> </a:t>
            </a:r>
            <a:r>
              <a:rPr lang="ru-RU" dirty="0" err="1"/>
              <a:t>of</a:t>
            </a:r>
            <a:r>
              <a:rPr lang="ru-RU" dirty="0"/>
              <a:t> </a:t>
            </a:r>
            <a:r>
              <a:rPr lang="ru-RU" dirty="0" err="1"/>
              <a:t>investments</a:t>
            </a:r>
            <a:r>
              <a:rPr lang="ru-RU" dirty="0"/>
              <a:t>, a </a:t>
            </a:r>
            <a:r>
              <a:rPr lang="ru-RU" dirty="0" err="1"/>
              <a:t>full</a:t>
            </a:r>
            <a:r>
              <a:rPr lang="ru-RU" dirty="0"/>
              <a:t> </a:t>
            </a:r>
            <a:r>
              <a:rPr lang="ru-RU" dirty="0" err="1"/>
              <a:t>estimate</a:t>
            </a:r>
            <a:r>
              <a:rPr lang="ru-RU" dirty="0"/>
              <a:t> </a:t>
            </a:r>
            <a:r>
              <a:rPr lang="ru-RU" dirty="0" err="1"/>
              <a:t>of</a:t>
            </a:r>
            <a:r>
              <a:rPr lang="ru-RU" dirty="0"/>
              <a:t> </a:t>
            </a:r>
            <a:r>
              <a:rPr lang="ru-RU" dirty="0" err="1"/>
              <a:t>the</a:t>
            </a:r>
            <a:r>
              <a:rPr lang="ru-RU" dirty="0"/>
              <a:t> </a:t>
            </a:r>
            <a:r>
              <a:rPr lang="ru-RU" dirty="0" err="1"/>
              <a:t>estimated</a:t>
            </a:r>
            <a:r>
              <a:rPr lang="ru-RU" dirty="0"/>
              <a:t> </a:t>
            </a:r>
            <a:r>
              <a:rPr lang="ru-RU" dirty="0" err="1"/>
              <a:t>costs</a:t>
            </a:r>
            <a:r>
              <a:rPr lang="ru-RU" dirty="0"/>
              <a:t>, </a:t>
            </a:r>
            <a:r>
              <a:rPr lang="ru-RU" dirty="0" err="1"/>
              <a:t>participants</a:t>
            </a:r>
            <a:r>
              <a:rPr lang="ru-RU" dirty="0"/>
              <a:t> </a:t>
            </a:r>
            <a:r>
              <a:rPr lang="ru-RU" dirty="0" err="1"/>
              <a:t>in</a:t>
            </a:r>
            <a:r>
              <a:rPr lang="ru-RU" dirty="0"/>
              <a:t> </a:t>
            </a:r>
            <a:r>
              <a:rPr lang="ru-RU" dirty="0" err="1"/>
              <a:t>the</a:t>
            </a:r>
            <a:r>
              <a:rPr lang="ru-RU" dirty="0"/>
              <a:t> </a:t>
            </a:r>
            <a:r>
              <a:rPr lang="ru-RU" dirty="0" err="1"/>
              <a:t>process</a:t>
            </a:r>
            <a:r>
              <a:rPr lang="ru-RU" dirty="0"/>
              <a:t> </a:t>
            </a:r>
            <a:r>
              <a:rPr lang="ru-RU" dirty="0" err="1"/>
              <a:t>and</a:t>
            </a:r>
            <a:r>
              <a:rPr lang="ru-RU" dirty="0"/>
              <a:t> a </a:t>
            </a:r>
            <a:r>
              <a:rPr lang="ru-RU" dirty="0" err="1"/>
              <a:t>description</a:t>
            </a:r>
            <a:r>
              <a:rPr lang="ru-RU" dirty="0"/>
              <a:t> </a:t>
            </a:r>
            <a:r>
              <a:rPr lang="ru-RU" dirty="0" err="1"/>
              <a:t>of</a:t>
            </a:r>
            <a:r>
              <a:rPr lang="ru-RU" dirty="0"/>
              <a:t> </a:t>
            </a:r>
            <a:r>
              <a:rPr lang="ru-RU" dirty="0" err="1"/>
              <a:t>the</a:t>
            </a:r>
            <a:r>
              <a:rPr lang="ru-RU" dirty="0"/>
              <a:t> </a:t>
            </a:r>
            <a:r>
              <a:rPr lang="ru-RU" dirty="0" err="1"/>
              <a:t>expected</a:t>
            </a:r>
            <a:r>
              <a:rPr lang="ru-RU" dirty="0"/>
              <a:t> </a:t>
            </a:r>
            <a:r>
              <a:rPr lang="ru-RU" dirty="0" err="1"/>
              <a:t>time</a:t>
            </a:r>
            <a:r>
              <a:rPr lang="ru-RU" dirty="0"/>
              <a:t> </a:t>
            </a:r>
            <a:r>
              <a:rPr lang="ru-RU" dirty="0" err="1"/>
              <a:t>frame</a:t>
            </a:r>
            <a:r>
              <a:rPr lang="ru-RU" dirty="0"/>
              <a:t> </a:t>
            </a:r>
            <a:r>
              <a:rPr lang="ru-RU" dirty="0" err="1"/>
              <a:t>for</a:t>
            </a:r>
            <a:r>
              <a:rPr lang="ru-RU" dirty="0"/>
              <a:t> </a:t>
            </a:r>
            <a:r>
              <a:rPr lang="ru-RU" dirty="0" err="1"/>
              <a:t>achieving</a:t>
            </a:r>
            <a:r>
              <a:rPr lang="ru-RU" dirty="0"/>
              <a:t> </a:t>
            </a:r>
            <a:r>
              <a:rPr lang="ru-RU" dirty="0" err="1"/>
              <a:t>results</a:t>
            </a:r>
            <a:r>
              <a:rPr lang="ru-RU" dirty="0"/>
              <a:t>. </a:t>
            </a:r>
            <a:r>
              <a:rPr lang="ru-RU" dirty="0" err="1"/>
              <a:t>The</a:t>
            </a:r>
            <a:r>
              <a:rPr lang="ru-RU" dirty="0"/>
              <a:t> </a:t>
            </a:r>
            <a:r>
              <a:rPr lang="ru-RU" dirty="0" err="1"/>
              <a:t>investment</a:t>
            </a:r>
            <a:r>
              <a:rPr lang="ru-RU" dirty="0"/>
              <a:t> </a:t>
            </a:r>
            <a:r>
              <a:rPr lang="ru-RU" dirty="0" err="1"/>
              <a:t>plan</a:t>
            </a:r>
            <a:r>
              <a:rPr lang="ru-RU" dirty="0"/>
              <a:t> </a:t>
            </a:r>
            <a:r>
              <a:rPr lang="ru-RU" dirty="0" err="1"/>
              <a:t>largely</a:t>
            </a:r>
            <a:r>
              <a:rPr lang="ru-RU" dirty="0"/>
              <a:t> </a:t>
            </a:r>
            <a:r>
              <a:rPr lang="ru-RU" dirty="0" err="1"/>
              <a:t>coincides</a:t>
            </a:r>
            <a:r>
              <a:rPr lang="ru-RU" dirty="0"/>
              <a:t> </a:t>
            </a:r>
            <a:r>
              <a:rPr lang="ru-RU" dirty="0" err="1"/>
              <a:t>with</a:t>
            </a:r>
            <a:r>
              <a:rPr lang="ru-RU" dirty="0"/>
              <a:t> </a:t>
            </a:r>
            <a:r>
              <a:rPr lang="ru-RU" dirty="0" err="1"/>
              <a:t>it</a:t>
            </a:r>
            <a:r>
              <a:rPr lang="ru-RU" dirty="0"/>
              <a:t> </a:t>
            </a:r>
            <a:r>
              <a:rPr lang="ru-RU" dirty="0" err="1"/>
              <a:t>in</a:t>
            </a:r>
            <a:r>
              <a:rPr lang="ru-RU" dirty="0"/>
              <a:t> </a:t>
            </a:r>
            <a:r>
              <a:rPr lang="ru-RU" dirty="0" err="1"/>
              <a:t>structure</a:t>
            </a:r>
            <a:r>
              <a:rPr lang="ru-RU" dirty="0"/>
              <a:t>, </a:t>
            </a:r>
            <a:r>
              <a:rPr lang="ru-RU" dirty="0" err="1"/>
              <a:t>but</a:t>
            </a:r>
            <a:r>
              <a:rPr lang="ru-RU" dirty="0"/>
              <a:t> </a:t>
            </a:r>
            <a:r>
              <a:rPr lang="ru-RU" dirty="0" err="1"/>
              <a:t>it</a:t>
            </a:r>
            <a:r>
              <a:rPr lang="ru-RU" dirty="0"/>
              <a:t> </a:t>
            </a:r>
            <a:r>
              <a:rPr lang="ru-RU" dirty="0" err="1"/>
              <a:t>is</a:t>
            </a:r>
            <a:r>
              <a:rPr lang="ru-RU" dirty="0"/>
              <a:t> a </a:t>
            </a:r>
            <a:r>
              <a:rPr lang="ru-RU" dirty="0" err="1"/>
              <a:t>long-term</a:t>
            </a:r>
            <a:r>
              <a:rPr lang="ru-RU" dirty="0"/>
              <a:t> </a:t>
            </a:r>
            <a:r>
              <a:rPr lang="ru-RU" dirty="0" err="1"/>
              <a:t>investment</a:t>
            </a:r>
            <a:r>
              <a:rPr lang="ru-RU" dirty="0"/>
              <a:t> </a:t>
            </a:r>
            <a:r>
              <a:rPr lang="ru-RU" dirty="0" err="1"/>
              <a:t>planning</a:t>
            </a:r>
            <a:r>
              <a:rPr lang="ru-RU" dirty="0"/>
              <a:t> </a:t>
            </a:r>
            <a:r>
              <a:rPr lang="ru-RU" dirty="0" err="1"/>
              <a:t>both</a:t>
            </a:r>
            <a:r>
              <a:rPr lang="ru-RU" dirty="0"/>
              <a:t> </a:t>
            </a:r>
            <a:r>
              <a:rPr lang="ru-RU" dirty="0" err="1"/>
              <a:t>in</a:t>
            </a:r>
            <a:r>
              <a:rPr lang="ru-RU" dirty="0"/>
              <a:t> </a:t>
            </a:r>
            <a:r>
              <a:rPr lang="ru-RU" dirty="0" err="1"/>
              <a:t>one</a:t>
            </a:r>
            <a:r>
              <a:rPr lang="ru-RU" dirty="0"/>
              <a:t> </a:t>
            </a:r>
            <a:r>
              <a:rPr lang="ru-RU" dirty="0" err="1"/>
              <a:t>and</a:t>
            </a:r>
            <a:r>
              <a:rPr lang="ru-RU" dirty="0"/>
              <a:t> </a:t>
            </a:r>
            <a:r>
              <a:rPr lang="ru-RU" dirty="0" err="1"/>
              <a:t>in</a:t>
            </a:r>
            <a:r>
              <a:rPr lang="ru-RU" dirty="0"/>
              <a:t> </a:t>
            </a:r>
            <a:r>
              <a:rPr lang="ru-RU" dirty="0" err="1"/>
              <a:t>several</a:t>
            </a:r>
            <a:r>
              <a:rPr lang="ru-RU" dirty="0"/>
              <a:t> </a:t>
            </a:r>
            <a:r>
              <a:rPr lang="ru-RU" dirty="0" err="1"/>
              <a:t>types</a:t>
            </a:r>
            <a:r>
              <a:rPr lang="ru-RU" dirty="0"/>
              <a:t> </a:t>
            </a:r>
            <a:r>
              <a:rPr lang="ru-RU" dirty="0" err="1"/>
              <a:t>of</a:t>
            </a:r>
            <a:r>
              <a:rPr lang="ru-RU" dirty="0"/>
              <a:t> </a:t>
            </a:r>
            <a:r>
              <a:rPr lang="ru-RU" dirty="0" err="1"/>
              <a:t>business</a:t>
            </a:r>
            <a:r>
              <a:rPr lang="ru-RU" dirty="0"/>
              <a:t> </a:t>
            </a:r>
            <a:r>
              <a:rPr lang="ru-RU" dirty="0" err="1"/>
              <a:t>at</a:t>
            </a:r>
            <a:r>
              <a:rPr lang="ru-RU" dirty="0"/>
              <a:t> </a:t>
            </a:r>
            <a:r>
              <a:rPr lang="ru-RU" dirty="0" err="1"/>
              <a:t>once</a:t>
            </a:r>
            <a:r>
              <a:rPr lang="ru-RU" dirty="0"/>
              <a:t>.</a:t>
            </a:r>
          </a:p>
        </p:txBody>
      </p:sp>
      <p:sp>
        <p:nvSpPr>
          <p:cNvPr id="3" name="Прямоугольник 2"/>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983484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00235" y="476672"/>
            <a:ext cx="7920880" cy="4524315"/>
          </a:xfrm>
          <a:prstGeom prst="rect">
            <a:avLst/>
          </a:prstGeom>
        </p:spPr>
        <p:txBody>
          <a:bodyPr wrap="square">
            <a:spAutoFit/>
          </a:bodyPr>
          <a:lstStyle/>
          <a:p>
            <a:pPr algn="just">
              <a:lnSpc>
                <a:spcPct val="150000"/>
              </a:lnSpc>
            </a:pPr>
            <a:r>
              <a:rPr lang="en-US" dirty="0">
                <a:solidFill>
                  <a:srgbClr val="000000"/>
                </a:solidFill>
                <a:latin typeface="Arial" panose="020B0604020202020204" pitchFamily="34" charset="0"/>
              </a:rPr>
              <a:t>Investment analysis is the most important final part of the business plan. In the investment analysis, methods for evaluating the effectiveness of projects, developed for calculating the main indicators of the economic efficiency of investment, are applied. </a:t>
            </a:r>
            <a:endParaRPr lang="en-US" dirty="0" smtClean="0">
              <a:solidFill>
                <a:srgbClr val="000000"/>
              </a:solidFill>
              <a:latin typeface="Arial" panose="020B0604020202020204" pitchFamily="34" charset="0"/>
            </a:endParaRPr>
          </a:p>
          <a:p>
            <a:pPr algn="just">
              <a:lnSpc>
                <a:spcPct val="150000"/>
              </a:lnSpc>
            </a:pPr>
            <a:endParaRPr lang="en-US" dirty="0">
              <a:solidFill>
                <a:srgbClr val="000000"/>
              </a:solidFill>
              <a:latin typeface="Arial" panose="020B0604020202020204" pitchFamily="34" charset="0"/>
            </a:endParaRPr>
          </a:p>
          <a:p>
            <a:pPr algn="just">
              <a:lnSpc>
                <a:spcPct val="150000"/>
              </a:lnSpc>
            </a:pPr>
            <a:r>
              <a:rPr lang="en-US" dirty="0" smtClean="0">
                <a:solidFill>
                  <a:srgbClr val="000000"/>
                </a:solidFill>
                <a:latin typeface="Arial" panose="020B0604020202020204" pitchFamily="34" charset="0"/>
              </a:rPr>
              <a:t>There are a lot of indicators of project’s efficiency. The most widely used are: </a:t>
            </a:r>
          </a:p>
          <a:p>
            <a:pPr marL="285750" indent="-285750" algn="just">
              <a:lnSpc>
                <a:spcPct val="150000"/>
              </a:lnSpc>
              <a:buFont typeface="Wingdings" panose="05000000000000000000" pitchFamily="2" charset="2"/>
              <a:buChar char="Ø"/>
            </a:pPr>
            <a:r>
              <a:rPr lang="en-US" dirty="0" smtClean="0">
                <a:solidFill>
                  <a:srgbClr val="000000"/>
                </a:solidFill>
                <a:latin typeface="Arial" panose="020B0604020202020204" pitchFamily="34" charset="0"/>
              </a:rPr>
              <a:t>payback </a:t>
            </a:r>
            <a:r>
              <a:rPr lang="en-US" dirty="0">
                <a:solidFill>
                  <a:srgbClr val="000000"/>
                </a:solidFill>
                <a:latin typeface="Arial" panose="020B0604020202020204" pitchFamily="34" charset="0"/>
              </a:rPr>
              <a:t>period - РВ, months;</a:t>
            </a:r>
          </a:p>
          <a:p>
            <a:pPr marL="285750" indent="-285750" algn="just">
              <a:lnSpc>
                <a:spcPct val="150000"/>
              </a:lnSpc>
              <a:buFont typeface="Wingdings" panose="05000000000000000000" pitchFamily="2" charset="2"/>
              <a:buChar char="Ø"/>
            </a:pPr>
            <a:r>
              <a:rPr lang="en-US" dirty="0" smtClean="0">
                <a:solidFill>
                  <a:srgbClr val="000000"/>
                </a:solidFill>
                <a:latin typeface="Arial" panose="020B0604020202020204" pitchFamily="34" charset="0"/>
              </a:rPr>
              <a:t>net </a:t>
            </a:r>
            <a:r>
              <a:rPr lang="en-US" dirty="0">
                <a:solidFill>
                  <a:srgbClr val="000000"/>
                </a:solidFill>
                <a:latin typeface="Arial" panose="020B0604020202020204" pitchFamily="34" charset="0"/>
              </a:rPr>
              <a:t>discounted (present) income – NPV;</a:t>
            </a:r>
          </a:p>
          <a:p>
            <a:pPr marL="285750" indent="-285750" algn="just">
              <a:lnSpc>
                <a:spcPct val="150000"/>
              </a:lnSpc>
              <a:buFont typeface="Wingdings" panose="05000000000000000000" pitchFamily="2" charset="2"/>
              <a:buChar char="Ø"/>
            </a:pPr>
            <a:r>
              <a:rPr lang="en-US" dirty="0">
                <a:solidFill>
                  <a:srgbClr val="000000"/>
                </a:solidFill>
                <a:latin typeface="Arial" panose="020B0604020202020204" pitchFamily="34" charset="0"/>
              </a:rPr>
              <a:t>profitability index - PI;</a:t>
            </a:r>
          </a:p>
          <a:p>
            <a:pPr marL="285750" indent="-285750" algn="just">
              <a:lnSpc>
                <a:spcPct val="150000"/>
              </a:lnSpc>
              <a:buFont typeface="Wingdings" panose="05000000000000000000" pitchFamily="2" charset="2"/>
              <a:buChar char="Ø"/>
            </a:pPr>
            <a:r>
              <a:rPr lang="en-US" dirty="0">
                <a:solidFill>
                  <a:srgbClr val="000000"/>
                </a:solidFill>
                <a:latin typeface="Arial" panose="020B0604020202020204" pitchFamily="34" charset="0"/>
              </a:rPr>
              <a:t>internal rate of return - IRR, </a:t>
            </a:r>
            <a:r>
              <a:rPr lang="en-US" dirty="0" smtClean="0">
                <a:solidFill>
                  <a:srgbClr val="000000"/>
                </a:solidFill>
                <a:latin typeface="Arial" panose="020B0604020202020204" pitchFamily="34" charset="0"/>
              </a:rPr>
              <a:t>%</a:t>
            </a:r>
            <a:endParaRPr lang="en-US" dirty="0">
              <a:solidFill>
                <a:srgbClr val="000000"/>
              </a:solidFill>
              <a:latin typeface="Arial" panose="020B0604020202020204" pitchFamily="34" charset="0"/>
            </a:endParaRPr>
          </a:p>
          <a:p>
            <a:pPr algn="just"/>
            <a:endParaRPr lang="en-US" dirty="0" smtClean="0">
              <a:solidFill>
                <a:srgbClr val="000000"/>
              </a:solidFill>
              <a:latin typeface="Arial" panose="020B0604020202020204" pitchFamily="34" charset="0"/>
            </a:endParaRPr>
          </a:p>
        </p:txBody>
      </p:sp>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06564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3" name="Прямоугольник 2"/>
          <p:cNvSpPr/>
          <p:nvPr/>
        </p:nvSpPr>
        <p:spPr>
          <a:xfrm>
            <a:off x="791580" y="400597"/>
            <a:ext cx="8352420" cy="3000821"/>
          </a:xfrm>
          <a:prstGeom prst="rect">
            <a:avLst/>
          </a:prstGeom>
        </p:spPr>
        <p:txBody>
          <a:bodyPr wrap="square">
            <a:spAutoFit/>
          </a:bodyPr>
          <a:lstStyle/>
          <a:p>
            <a:pPr>
              <a:lnSpc>
                <a:spcPct val="150000"/>
              </a:lnSpc>
            </a:pPr>
            <a:r>
              <a:rPr lang="en-US" dirty="0" smtClean="0">
                <a:latin typeface="Open Sans"/>
              </a:rPr>
              <a:t>To calculate all these indicators economists use ‘discounting’ and ‘discounting </a:t>
            </a:r>
            <a:r>
              <a:rPr lang="en-US" dirty="0">
                <a:latin typeface="Open Sans"/>
              </a:rPr>
              <a:t>rate’. </a:t>
            </a:r>
            <a:endParaRPr lang="en-US" dirty="0" smtClean="0">
              <a:latin typeface="Open Sans"/>
            </a:endParaRPr>
          </a:p>
          <a:p>
            <a:pPr>
              <a:lnSpc>
                <a:spcPct val="150000"/>
              </a:lnSpc>
            </a:pPr>
            <a:r>
              <a:rPr lang="en-US" b="1" dirty="0" smtClean="0">
                <a:latin typeface="Open Sans"/>
              </a:rPr>
              <a:t>Discounting </a:t>
            </a:r>
            <a:r>
              <a:rPr lang="en-US" dirty="0">
                <a:latin typeface="Open Sans"/>
              </a:rPr>
              <a:t>is the process of determining the present value of a payment or a stream of payments that is to be received in the future. Given the time value of money, a dollar is worth more today than it would be worth tomorrow. Discounting is the primary factor used in pricing a stream of tomorrow's cash flows</a:t>
            </a:r>
            <a:r>
              <a:rPr lang="en-US" dirty="0" smtClean="0">
                <a:latin typeface="Open Sans"/>
              </a:rPr>
              <a:t>.</a:t>
            </a:r>
          </a:p>
        </p:txBody>
      </p:sp>
      <p:pic>
        <p:nvPicPr>
          <p:cNvPr id="4" name="Рисунок 3"/>
          <p:cNvPicPr>
            <a:picLocks noChangeAspect="1"/>
          </p:cNvPicPr>
          <p:nvPr/>
        </p:nvPicPr>
        <p:blipFill>
          <a:blip r:embed="rId2"/>
          <a:stretch>
            <a:fillRect/>
          </a:stretch>
        </p:blipFill>
        <p:spPr>
          <a:xfrm>
            <a:off x="971600" y="3284984"/>
            <a:ext cx="7950821" cy="3384376"/>
          </a:xfrm>
          <a:prstGeom prst="rect">
            <a:avLst/>
          </a:prstGeom>
        </p:spPr>
      </p:pic>
    </p:spTree>
    <p:extLst>
      <p:ext uri="{BB962C8B-B14F-4D97-AF65-F5344CB8AC3E}">
        <p14:creationId xmlns:p14="http://schemas.microsoft.com/office/powerpoint/2010/main" val="20594330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3" name="Прямоугольник 2"/>
          <p:cNvSpPr/>
          <p:nvPr/>
        </p:nvSpPr>
        <p:spPr>
          <a:xfrm>
            <a:off x="611560" y="548680"/>
            <a:ext cx="8352928" cy="872418"/>
          </a:xfrm>
          <a:prstGeom prst="rect">
            <a:avLst/>
          </a:prstGeom>
        </p:spPr>
        <p:txBody>
          <a:bodyPr wrap="square">
            <a:spAutoFit/>
          </a:bodyPr>
          <a:lstStyle/>
          <a:p>
            <a:pPr>
              <a:lnSpc>
                <a:spcPct val="150000"/>
              </a:lnSpc>
            </a:pPr>
            <a:r>
              <a:rPr lang="en-US" dirty="0" smtClean="0">
                <a:latin typeface="Open Sans"/>
              </a:rPr>
              <a:t>A </a:t>
            </a:r>
            <a:r>
              <a:rPr lang="en-US" b="1" dirty="0">
                <a:latin typeface="Open Sans"/>
              </a:rPr>
              <a:t>discount </a:t>
            </a:r>
            <a:r>
              <a:rPr lang="en-US" b="1" dirty="0" smtClean="0">
                <a:latin typeface="Open Sans"/>
              </a:rPr>
              <a:t>rate </a:t>
            </a:r>
            <a:r>
              <a:rPr lang="en-US" b="1" i="1" dirty="0" smtClean="0">
                <a:latin typeface="Open Sans"/>
              </a:rPr>
              <a:t>r </a:t>
            </a:r>
            <a:r>
              <a:rPr lang="en-US" dirty="0" smtClean="0">
                <a:latin typeface="Open Sans"/>
              </a:rPr>
              <a:t>is </a:t>
            </a:r>
            <a:r>
              <a:rPr lang="en-US" dirty="0">
                <a:latin typeface="Open Sans"/>
              </a:rPr>
              <a:t>the rate of return used to discount future cash flows back to their present </a:t>
            </a:r>
            <a:r>
              <a:rPr lang="en-US" dirty="0" smtClean="0">
                <a:latin typeface="Open Sans"/>
              </a:rPr>
              <a:t>value. If you have estimated </a:t>
            </a:r>
            <a:r>
              <a:rPr lang="en-US" b="1" i="1" dirty="0" smtClean="0">
                <a:latin typeface="Open Sans"/>
              </a:rPr>
              <a:t>r</a:t>
            </a:r>
            <a:r>
              <a:rPr lang="en-US" dirty="0" smtClean="0">
                <a:latin typeface="Open Sans"/>
              </a:rPr>
              <a:t>, you can calculate discount factor </a:t>
            </a:r>
            <a:r>
              <a:rPr lang="en-US" b="1" i="1" dirty="0" smtClean="0">
                <a:latin typeface="Open Sans"/>
              </a:rPr>
              <a:t>D</a:t>
            </a:r>
            <a:r>
              <a:rPr lang="en-US" dirty="0" smtClean="0">
                <a:latin typeface="Open Sans"/>
              </a:rPr>
              <a:t>:</a:t>
            </a:r>
            <a:endParaRPr lang="ru-RU" dirty="0"/>
          </a:p>
        </p:txBody>
      </p:sp>
      <p:pic>
        <p:nvPicPr>
          <p:cNvPr id="2" name="Рисунок 1"/>
          <p:cNvPicPr>
            <a:picLocks noChangeAspect="1"/>
          </p:cNvPicPr>
          <p:nvPr/>
        </p:nvPicPr>
        <p:blipFill>
          <a:blip r:embed="rId2"/>
          <a:stretch>
            <a:fillRect/>
          </a:stretch>
        </p:blipFill>
        <p:spPr>
          <a:xfrm>
            <a:off x="1750018" y="1651358"/>
            <a:ext cx="6256031" cy="3937882"/>
          </a:xfrm>
          <a:prstGeom prst="rect">
            <a:avLst/>
          </a:prstGeom>
        </p:spPr>
      </p:pic>
    </p:spTree>
    <p:extLst>
      <p:ext uri="{BB962C8B-B14F-4D97-AF65-F5344CB8AC3E}">
        <p14:creationId xmlns:p14="http://schemas.microsoft.com/office/powerpoint/2010/main" val="559149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899592" y="538031"/>
            <a:ext cx="7848872" cy="923330"/>
          </a:xfrm>
          <a:prstGeom prst="rect">
            <a:avLst/>
          </a:prstGeom>
        </p:spPr>
        <p:txBody>
          <a:bodyPr wrap="square">
            <a:spAutoFit/>
          </a:bodyPr>
          <a:lstStyle/>
          <a:p>
            <a:pPr>
              <a:lnSpc>
                <a:spcPct val="150000"/>
              </a:lnSpc>
            </a:pPr>
            <a:r>
              <a:rPr lang="en-US" dirty="0">
                <a:solidFill>
                  <a:srgbClr val="000000"/>
                </a:solidFill>
                <a:latin typeface="Arial" panose="020B0604020202020204" pitchFamily="34" charset="0"/>
              </a:rPr>
              <a:t>The payback period of the project is </a:t>
            </a:r>
            <a:r>
              <a:rPr lang="en-US" dirty="0" smtClean="0">
                <a:solidFill>
                  <a:srgbClr val="000000"/>
                </a:solidFill>
                <a:latin typeface="Arial" panose="020B0604020202020204" pitchFamily="34" charset="0"/>
              </a:rPr>
              <a:t>time, </a:t>
            </a:r>
            <a:r>
              <a:rPr lang="en-US" dirty="0">
                <a:solidFill>
                  <a:srgbClr val="000000"/>
                </a:solidFill>
                <a:latin typeface="Arial" panose="020B0604020202020204" pitchFamily="34" charset="0"/>
              </a:rPr>
              <a:t>when the amount of revenues generated by the project will cover the investment amount:</a:t>
            </a:r>
            <a:endParaRPr lang="ru-RU" dirty="0"/>
          </a:p>
        </p:txBody>
      </p:sp>
      <p:pic>
        <p:nvPicPr>
          <p:cNvPr id="3" name="Рисунок 2"/>
          <p:cNvPicPr>
            <a:picLocks noChangeAspect="1"/>
          </p:cNvPicPr>
          <p:nvPr/>
        </p:nvPicPr>
        <p:blipFill>
          <a:blip r:embed="rId2"/>
          <a:stretch>
            <a:fillRect/>
          </a:stretch>
        </p:blipFill>
        <p:spPr>
          <a:xfrm>
            <a:off x="2483768" y="2001331"/>
            <a:ext cx="3419475" cy="1238250"/>
          </a:xfrm>
          <a:prstGeom prst="rect">
            <a:avLst/>
          </a:prstGeom>
        </p:spPr>
      </p:pic>
      <p:sp>
        <p:nvSpPr>
          <p:cNvPr id="4" name="Прямоугольник 3"/>
          <p:cNvSpPr/>
          <p:nvPr/>
        </p:nvSpPr>
        <p:spPr>
          <a:xfrm>
            <a:off x="899592" y="3645024"/>
            <a:ext cx="8136904" cy="1338828"/>
          </a:xfrm>
          <a:prstGeom prst="rect">
            <a:avLst/>
          </a:prstGeom>
        </p:spPr>
        <p:txBody>
          <a:bodyPr wrap="square">
            <a:spAutoFit/>
          </a:bodyPr>
          <a:lstStyle/>
          <a:p>
            <a:pPr>
              <a:lnSpc>
                <a:spcPct val="150000"/>
              </a:lnSpc>
            </a:pPr>
            <a:r>
              <a:rPr lang="en-US" dirty="0">
                <a:solidFill>
                  <a:srgbClr val="000000"/>
                </a:solidFill>
                <a:latin typeface="Arial" panose="020B0604020202020204" pitchFamily="34" charset="0"/>
              </a:rPr>
              <a:t>Where:</a:t>
            </a:r>
            <a:br>
              <a:rPr lang="en-US" dirty="0">
                <a:solidFill>
                  <a:srgbClr val="000000"/>
                </a:solidFill>
                <a:latin typeface="Arial" panose="020B0604020202020204" pitchFamily="34" charset="0"/>
              </a:rPr>
            </a:br>
            <a:r>
              <a:rPr lang="en-US" b="1" i="1" dirty="0" err="1">
                <a:solidFill>
                  <a:srgbClr val="000000"/>
                </a:solidFill>
                <a:latin typeface="Arial" panose="020B0604020202020204" pitchFamily="34" charset="0"/>
              </a:rPr>
              <a:t>CF</a:t>
            </a:r>
            <a:r>
              <a:rPr lang="en-US" b="1" i="1" baseline="-25000" dirty="0" err="1">
                <a:solidFill>
                  <a:srgbClr val="000000"/>
                </a:solidFill>
                <a:latin typeface="Arial" panose="020B0604020202020204" pitchFamily="34" charset="0"/>
              </a:rPr>
              <a:t>n</a:t>
            </a:r>
            <a:r>
              <a:rPr lang="en-US" b="1" i="1" dirty="0">
                <a:solidFill>
                  <a:srgbClr val="000000"/>
                </a:solidFill>
                <a:latin typeface="Arial" panose="020B0604020202020204" pitchFamily="34" charset="0"/>
              </a:rPr>
              <a:t> forecast</a:t>
            </a:r>
            <a:r>
              <a:rPr lang="en-US" dirty="0">
                <a:solidFill>
                  <a:srgbClr val="000000"/>
                </a:solidFill>
                <a:latin typeface="Arial" panose="020B0604020202020204" pitchFamily="34" charset="0"/>
              </a:rPr>
              <a:t> – net cash flow (net receipts) in the </a:t>
            </a:r>
            <a:r>
              <a:rPr lang="en-US" b="1" i="1" dirty="0">
                <a:solidFill>
                  <a:srgbClr val="000000"/>
                </a:solidFill>
                <a:latin typeface="Arial" panose="020B0604020202020204" pitchFamily="34" charset="0"/>
              </a:rPr>
              <a:t>n</a:t>
            </a:r>
            <a:r>
              <a:rPr lang="en-US" b="1" dirty="0">
                <a:solidFill>
                  <a:srgbClr val="000000"/>
                </a:solidFill>
                <a:latin typeface="Arial" panose="020B0604020202020204" pitchFamily="34" charset="0"/>
              </a:rPr>
              <a:t> </a:t>
            </a:r>
            <a:r>
              <a:rPr lang="en-US" dirty="0">
                <a:solidFill>
                  <a:srgbClr val="000000"/>
                </a:solidFill>
                <a:latin typeface="Arial" panose="020B0604020202020204" pitchFamily="34" charset="0"/>
              </a:rPr>
              <a:t>period,</a:t>
            </a:r>
            <a:br>
              <a:rPr lang="en-US" dirty="0">
                <a:solidFill>
                  <a:srgbClr val="000000"/>
                </a:solidFill>
                <a:latin typeface="Arial" panose="020B0604020202020204" pitchFamily="34" charset="0"/>
              </a:rPr>
            </a:br>
            <a:r>
              <a:rPr lang="en-US" b="1" i="1" dirty="0">
                <a:solidFill>
                  <a:srgbClr val="000000"/>
                </a:solidFill>
                <a:latin typeface="Arial" panose="020B0604020202020204" pitchFamily="34" charset="0"/>
              </a:rPr>
              <a:t>I</a:t>
            </a:r>
            <a:r>
              <a:rPr lang="en-US" b="1" i="1" baseline="-25000" dirty="0">
                <a:solidFill>
                  <a:srgbClr val="000000"/>
                </a:solidFill>
                <a:latin typeface="Arial" panose="020B0604020202020204" pitchFamily="34" charset="0"/>
              </a:rPr>
              <a:t>n</a:t>
            </a:r>
            <a:r>
              <a:rPr lang="en-US" dirty="0">
                <a:solidFill>
                  <a:srgbClr val="000000"/>
                </a:solidFill>
                <a:latin typeface="Arial" panose="020B0604020202020204" pitchFamily="34" charset="0"/>
              </a:rPr>
              <a:t> – initial investment in the </a:t>
            </a:r>
            <a:r>
              <a:rPr lang="en-US" b="1" i="1" dirty="0">
                <a:solidFill>
                  <a:srgbClr val="000000"/>
                </a:solidFill>
                <a:latin typeface="Arial" panose="020B0604020202020204" pitchFamily="34" charset="0"/>
              </a:rPr>
              <a:t>n</a:t>
            </a:r>
            <a:r>
              <a:rPr lang="en-US" b="1" dirty="0">
                <a:solidFill>
                  <a:srgbClr val="000000"/>
                </a:solidFill>
                <a:latin typeface="Arial" panose="020B0604020202020204" pitchFamily="34" charset="0"/>
              </a:rPr>
              <a:t> </a:t>
            </a:r>
            <a:r>
              <a:rPr lang="en-US" dirty="0">
                <a:solidFill>
                  <a:srgbClr val="000000"/>
                </a:solidFill>
                <a:latin typeface="Arial" panose="020B0604020202020204" pitchFamily="34" charset="0"/>
              </a:rPr>
              <a:t>period.</a:t>
            </a: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142303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827584" y="548680"/>
            <a:ext cx="7992888" cy="1703415"/>
          </a:xfrm>
          <a:prstGeom prst="rect">
            <a:avLst/>
          </a:prstGeom>
        </p:spPr>
        <p:txBody>
          <a:bodyPr wrap="square">
            <a:spAutoFit/>
          </a:bodyPr>
          <a:lstStyle/>
          <a:p>
            <a:pPr>
              <a:lnSpc>
                <a:spcPct val="150000"/>
              </a:lnSpc>
            </a:pPr>
            <a:r>
              <a:rPr lang="en-US" dirty="0">
                <a:solidFill>
                  <a:srgbClr val="000000"/>
                </a:solidFill>
                <a:latin typeface="Arial" panose="020B0604020202020204" pitchFamily="34" charset="0"/>
              </a:rPr>
              <a:t>Net present value is the amount of income that represents the estimate of the present value of future income. The net present value is the present value of future income, adjusted for the discount rate, less the present value of the initial (total) investment. Calculated by the formula:</a:t>
            </a:r>
            <a:endParaRPr lang="ru-RU" dirty="0"/>
          </a:p>
        </p:txBody>
      </p:sp>
      <p:pic>
        <p:nvPicPr>
          <p:cNvPr id="6" name="Рисунок 5"/>
          <p:cNvPicPr>
            <a:picLocks noChangeAspect="1"/>
          </p:cNvPicPr>
          <p:nvPr/>
        </p:nvPicPr>
        <p:blipFill>
          <a:blip r:embed="rId2"/>
          <a:stretch>
            <a:fillRect/>
          </a:stretch>
        </p:blipFill>
        <p:spPr>
          <a:xfrm>
            <a:off x="1209664" y="2254582"/>
            <a:ext cx="7419975" cy="2676525"/>
          </a:xfrm>
          <a:prstGeom prst="rect">
            <a:avLst/>
          </a:prstGeom>
        </p:spPr>
      </p:pic>
      <p:sp>
        <p:nvSpPr>
          <p:cNvPr id="7" name="Прямоугольник 6"/>
          <p:cNvSpPr/>
          <p:nvPr/>
        </p:nvSpPr>
        <p:spPr>
          <a:xfrm>
            <a:off x="953852" y="4869160"/>
            <a:ext cx="7740352" cy="1754326"/>
          </a:xfrm>
          <a:prstGeom prst="rect">
            <a:avLst/>
          </a:prstGeom>
        </p:spPr>
        <p:txBody>
          <a:bodyPr wrap="square">
            <a:spAutoFit/>
          </a:bodyPr>
          <a:lstStyle/>
          <a:p>
            <a:r>
              <a:rPr lang="en-US" dirty="0">
                <a:solidFill>
                  <a:srgbClr val="000000"/>
                </a:solidFill>
                <a:latin typeface="Arial" panose="020B0604020202020204" pitchFamily="34" charset="0"/>
              </a:rPr>
              <a:t>Where:</a:t>
            </a:r>
            <a:br>
              <a:rPr lang="en-US" dirty="0">
                <a:solidFill>
                  <a:srgbClr val="000000"/>
                </a:solidFill>
                <a:latin typeface="Arial" panose="020B0604020202020204" pitchFamily="34" charset="0"/>
              </a:rPr>
            </a:br>
            <a:r>
              <a:rPr lang="en-US" b="1" i="1" dirty="0" err="1">
                <a:solidFill>
                  <a:srgbClr val="000000"/>
                </a:solidFill>
                <a:latin typeface="Arial" panose="020B0604020202020204" pitchFamily="34" charset="0"/>
              </a:rPr>
              <a:t>CF</a:t>
            </a:r>
            <a:r>
              <a:rPr lang="en-US" b="1" i="1" baseline="-25000" dirty="0" err="1">
                <a:solidFill>
                  <a:srgbClr val="000000"/>
                </a:solidFill>
                <a:latin typeface="Arial" panose="020B0604020202020204" pitchFamily="34" charset="0"/>
              </a:rPr>
              <a:t>n</a:t>
            </a:r>
            <a:r>
              <a:rPr lang="en-US" i="1" dirty="0">
                <a:solidFill>
                  <a:srgbClr val="000000"/>
                </a:solidFill>
                <a:latin typeface="Arial" panose="020B0604020202020204" pitchFamily="34" charset="0"/>
              </a:rPr>
              <a:t> </a:t>
            </a:r>
            <a:r>
              <a:rPr lang="en-US" dirty="0">
                <a:solidFill>
                  <a:srgbClr val="000000"/>
                </a:solidFill>
                <a:latin typeface="Arial" panose="020B0604020202020204" pitchFamily="34" charset="0"/>
              </a:rPr>
              <a:t>– net discounted cash flow in the </a:t>
            </a:r>
            <a:r>
              <a:rPr lang="en-US" b="1" i="1" dirty="0">
                <a:solidFill>
                  <a:srgbClr val="000000"/>
                </a:solidFill>
                <a:latin typeface="Arial" panose="020B0604020202020204" pitchFamily="34" charset="0"/>
              </a:rPr>
              <a:t>n</a:t>
            </a:r>
            <a:r>
              <a:rPr lang="en-US" dirty="0">
                <a:solidFill>
                  <a:srgbClr val="000000"/>
                </a:solidFill>
                <a:latin typeface="Arial" panose="020B0604020202020204" pitchFamily="34" charset="0"/>
              </a:rPr>
              <a:t> period,</a:t>
            </a:r>
            <a:br>
              <a:rPr lang="en-US" dirty="0">
                <a:solidFill>
                  <a:srgbClr val="000000"/>
                </a:solidFill>
                <a:latin typeface="Arial" panose="020B0604020202020204" pitchFamily="34" charset="0"/>
              </a:rPr>
            </a:br>
            <a:r>
              <a:rPr lang="en-US" b="1" i="1" dirty="0">
                <a:solidFill>
                  <a:srgbClr val="000000"/>
                </a:solidFill>
                <a:latin typeface="Arial" panose="020B0604020202020204" pitchFamily="34" charset="0"/>
              </a:rPr>
              <a:t>I</a:t>
            </a:r>
            <a:r>
              <a:rPr lang="en-US" b="1" i="1" baseline="-25000" dirty="0">
                <a:solidFill>
                  <a:srgbClr val="000000"/>
                </a:solidFill>
                <a:latin typeface="Arial" panose="020B0604020202020204" pitchFamily="34" charset="0"/>
              </a:rPr>
              <a:t>n</a:t>
            </a:r>
            <a:r>
              <a:rPr lang="en-US" dirty="0">
                <a:solidFill>
                  <a:srgbClr val="000000"/>
                </a:solidFill>
                <a:latin typeface="Arial" panose="020B0604020202020204" pitchFamily="34" charset="0"/>
              </a:rPr>
              <a:t> – investment in the </a:t>
            </a:r>
            <a:r>
              <a:rPr lang="en-US" b="1" i="1" dirty="0">
                <a:solidFill>
                  <a:srgbClr val="000000"/>
                </a:solidFill>
                <a:latin typeface="Arial" panose="020B0604020202020204" pitchFamily="34" charset="0"/>
              </a:rPr>
              <a:t>n</a:t>
            </a:r>
            <a:r>
              <a:rPr lang="en-US" dirty="0">
                <a:solidFill>
                  <a:srgbClr val="000000"/>
                </a:solidFill>
                <a:latin typeface="Arial" panose="020B0604020202020204" pitchFamily="34" charset="0"/>
              </a:rPr>
              <a:t> period (or total investment),</a:t>
            </a:r>
            <a:br>
              <a:rPr lang="en-US" dirty="0">
                <a:solidFill>
                  <a:srgbClr val="000000"/>
                </a:solidFill>
                <a:latin typeface="Arial" panose="020B0604020202020204" pitchFamily="34" charset="0"/>
              </a:rPr>
            </a:br>
            <a:r>
              <a:rPr lang="en-US" b="1" i="1" dirty="0">
                <a:solidFill>
                  <a:srgbClr val="000000"/>
                </a:solidFill>
                <a:latin typeface="Arial" panose="020B0604020202020204" pitchFamily="34" charset="0"/>
              </a:rPr>
              <a:t>r</a:t>
            </a:r>
            <a:r>
              <a:rPr lang="en-US" dirty="0">
                <a:solidFill>
                  <a:srgbClr val="000000"/>
                </a:solidFill>
                <a:latin typeface="Arial" panose="020B0604020202020204" pitchFamily="34" charset="0"/>
              </a:rPr>
              <a:t> – discount rate,</a:t>
            </a:r>
            <a:br>
              <a:rPr lang="en-US" dirty="0">
                <a:solidFill>
                  <a:srgbClr val="000000"/>
                </a:solidFill>
                <a:latin typeface="Arial" panose="020B0604020202020204" pitchFamily="34" charset="0"/>
              </a:rPr>
            </a:br>
            <a:r>
              <a:rPr lang="en-US" b="1" i="1" dirty="0">
                <a:solidFill>
                  <a:srgbClr val="000000"/>
                </a:solidFill>
                <a:latin typeface="Arial" panose="020B0604020202020204" pitchFamily="34" charset="0"/>
              </a:rPr>
              <a:t>NCF</a:t>
            </a:r>
            <a:r>
              <a:rPr lang="en-US" dirty="0">
                <a:solidFill>
                  <a:srgbClr val="000000"/>
                </a:solidFill>
                <a:latin typeface="Arial" panose="020B0604020202020204" pitchFamily="34" charset="0"/>
              </a:rPr>
              <a:t> – net cash flow (NCF), is used in the alternative NPV calculation formula.</a:t>
            </a: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4189791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1043608" y="692696"/>
            <a:ext cx="7272808" cy="3000821"/>
          </a:xfrm>
          <a:prstGeom prst="rect">
            <a:avLst/>
          </a:prstGeom>
        </p:spPr>
        <p:txBody>
          <a:bodyPr wrap="square">
            <a:spAutoFit/>
          </a:bodyPr>
          <a:lstStyle/>
          <a:p>
            <a:pPr algn="just">
              <a:lnSpc>
                <a:spcPct val="150000"/>
              </a:lnSpc>
            </a:pPr>
            <a:r>
              <a:rPr lang="en-US" dirty="0">
                <a:solidFill>
                  <a:srgbClr val="000000"/>
                </a:solidFill>
                <a:latin typeface="Arial" panose="020B0604020202020204" pitchFamily="34" charset="0"/>
              </a:rPr>
              <a:t>The value of </a:t>
            </a:r>
            <a:r>
              <a:rPr lang="en-US" b="1" dirty="0">
                <a:solidFill>
                  <a:srgbClr val="000000"/>
                </a:solidFill>
                <a:latin typeface="Arial" panose="020B0604020202020204" pitchFamily="34" charset="0"/>
              </a:rPr>
              <a:t>NPV must be positive </a:t>
            </a:r>
            <a:r>
              <a:rPr lang="en-US" dirty="0">
                <a:solidFill>
                  <a:srgbClr val="000000"/>
                </a:solidFill>
                <a:latin typeface="Arial" panose="020B0604020202020204" pitchFamily="34" charset="0"/>
              </a:rPr>
              <a:t>:</a:t>
            </a:r>
            <a:r>
              <a:rPr lang="en-US" dirty="0"/>
              <a:t/>
            </a:r>
            <a:br>
              <a:rPr lang="en-US" dirty="0"/>
            </a:br>
            <a:r>
              <a:rPr lang="en-US" dirty="0" smtClean="0"/>
              <a:t>I. </a:t>
            </a:r>
            <a:r>
              <a:rPr lang="en-US" b="1" dirty="0" smtClean="0">
                <a:solidFill>
                  <a:srgbClr val="000000"/>
                </a:solidFill>
                <a:latin typeface="Arial" panose="020B0604020202020204" pitchFamily="34" charset="0"/>
              </a:rPr>
              <a:t>NPV </a:t>
            </a:r>
            <a:r>
              <a:rPr lang="en-US" b="1" dirty="0">
                <a:solidFill>
                  <a:srgbClr val="000000"/>
                </a:solidFill>
                <a:latin typeface="Arial" panose="020B0604020202020204" pitchFamily="34" charset="0"/>
              </a:rPr>
              <a:t>&gt; 0 </a:t>
            </a:r>
            <a:r>
              <a:rPr lang="en-US" dirty="0">
                <a:solidFill>
                  <a:srgbClr val="000000"/>
                </a:solidFill>
                <a:latin typeface="Arial" panose="020B0604020202020204" pitchFamily="34" charset="0"/>
              </a:rPr>
              <a:t>– shows how much the value of the invested capital will increase</a:t>
            </a:r>
            <a:r>
              <a:rPr lang="en-US" dirty="0" smtClean="0">
                <a:solidFill>
                  <a:srgbClr val="000000"/>
                </a:solidFill>
                <a:latin typeface="Arial" panose="020B0604020202020204" pitchFamily="34" charset="0"/>
              </a:rPr>
              <a:t>;</a:t>
            </a:r>
          </a:p>
          <a:p>
            <a:pPr algn="just">
              <a:lnSpc>
                <a:spcPct val="150000"/>
              </a:lnSpc>
            </a:pPr>
            <a:endParaRPr lang="en-US" dirty="0">
              <a:solidFill>
                <a:srgbClr val="000000"/>
              </a:solidFill>
              <a:latin typeface="Arial" panose="020B0604020202020204" pitchFamily="34" charset="0"/>
            </a:endParaRPr>
          </a:p>
          <a:p>
            <a:pPr algn="just">
              <a:lnSpc>
                <a:spcPct val="150000"/>
              </a:lnSpc>
            </a:pPr>
            <a:r>
              <a:rPr lang="en-US" dirty="0" smtClean="0">
                <a:solidFill>
                  <a:srgbClr val="000000"/>
                </a:solidFill>
                <a:latin typeface="Arial" panose="020B0604020202020204" pitchFamily="34" charset="0"/>
              </a:rPr>
              <a:t>II.</a:t>
            </a:r>
            <a:r>
              <a:rPr lang="en-US" b="1" dirty="0" smtClean="0">
                <a:solidFill>
                  <a:srgbClr val="000000"/>
                </a:solidFill>
                <a:latin typeface="Arial" panose="020B0604020202020204" pitchFamily="34" charset="0"/>
              </a:rPr>
              <a:t> NPV </a:t>
            </a:r>
            <a:r>
              <a:rPr lang="en-US" b="1" dirty="0">
                <a:solidFill>
                  <a:srgbClr val="000000"/>
                </a:solidFill>
                <a:latin typeface="Arial" panose="020B0604020202020204" pitchFamily="34" charset="0"/>
              </a:rPr>
              <a:t>= 0 </a:t>
            </a:r>
            <a:r>
              <a:rPr lang="en-US" dirty="0">
                <a:solidFill>
                  <a:srgbClr val="000000"/>
                </a:solidFill>
                <a:latin typeface="Arial" panose="020B0604020202020204" pitchFamily="34" charset="0"/>
              </a:rPr>
              <a:t>– the project will not bring any profit or loss</a:t>
            </a:r>
            <a:r>
              <a:rPr lang="en-US" dirty="0" smtClean="0">
                <a:solidFill>
                  <a:srgbClr val="000000"/>
                </a:solidFill>
                <a:latin typeface="Arial" panose="020B0604020202020204" pitchFamily="34" charset="0"/>
              </a:rPr>
              <a:t>;</a:t>
            </a:r>
          </a:p>
          <a:p>
            <a:pPr algn="just">
              <a:lnSpc>
                <a:spcPct val="150000"/>
              </a:lnSpc>
              <a:buFont typeface="+mj-lt"/>
              <a:buAutoNum type="romanUcPeriod"/>
            </a:pPr>
            <a:endParaRPr lang="en-US" dirty="0">
              <a:solidFill>
                <a:srgbClr val="000000"/>
              </a:solidFill>
              <a:latin typeface="Arial" panose="020B0604020202020204" pitchFamily="34" charset="0"/>
            </a:endParaRPr>
          </a:p>
          <a:p>
            <a:pPr algn="just">
              <a:lnSpc>
                <a:spcPct val="150000"/>
              </a:lnSpc>
            </a:pPr>
            <a:r>
              <a:rPr lang="en-US" dirty="0" smtClean="0">
                <a:solidFill>
                  <a:srgbClr val="000000"/>
                </a:solidFill>
                <a:latin typeface="Arial" panose="020B0604020202020204" pitchFamily="34" charset="0"/>
              </a:rPr>
              <a:t>III.</a:t>
            </a:r>
            <a:r>
              <a:rPr lang="en-US" b="1" dirty="0" smtClean="0">
                <a:solidFill>
                  <a:srgbClr val="000000"/>
                </a:solidFill>
                <a:latin typeface="Arial" panose="020B0604020202020204" pitchFamily="34" charset="0"/>
              </a:rPr>
              <a:t> NPV </a:t>
            </a:r>
            <a:r>
              <a:rPr lang="en-US" b="1" dirty="0">
                <a:solidFill>
                  <a:srgbClr val="000000"/>
                </a:solidFill>
                <a:latin typeface="Arial" panose="020B0604020202020204" pitchFamily="34" charset="0"/>
              </a:rPr>
              <a:t>&lt; 0 </a:t>
            </a:r>
            <a:r>
              <a:rPr lang="en-US" dirty="0">
                <a:solidFill>
                  <a:srgbClr val="000000"/>
                </a:solidFill>
                <a:latin typeface="Arial" panose="020B0604020202020204" pitchFamily="34" charset="0"/>
              </a:rPr>
              <a:t>– shows losses as a result of the </a:t>
            </a:r>
            <a:r>
              <a:rPr lang="en-US" dirty="0" smtClean="0">
                <a:solidFill>
                  <a:srgbClr val="000000"/>
                </a:solidFill>
                <a:latin typeface="Arial" panose="020B0604020202020204" pitchFamily="34" charset="0"/>
              </a:rPr>
              <a:t>project.</a:t>
            </a: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620365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899592" y="476673"/>
            <a:ext cx="7992888" cy="1287917"/>
          </a:xfrm>
          <a:prstGeom prst="rect">
            <a:avLst/>
          </a:prstGeom>
        </p:spPr>
        <p:txBody>
          <a:bodyPr wrap="square">
            <a:spAutoFit/>
          </a:bodyPr>
          <a:lstStyle/>
          <a:p>
            <a:pPr algn="just">
              <a:lnSpc>
                <a:spcPct val="150000"/>
              </a:lnSpc>
            </a:pPr>
            <a:r>
              <a:rPr lang="en-US" dirty="0">
                <a:solidFill>
                  <a:srgbClr val="000000"/>
                </a:solidFill>
                <a:latin typeface="Arial" panose="020B0604020202020204" pitchFamily="34" charset="0"/>
              </a:rPr>
              <a:t>Profitability index is the ratio of the adjusted income to the amount of invested capital.</a:t>
            </a:r>
          </a:p>
          <a:p>
            <a:pPr algn="just">
              <a:lnSpc>
                <a:spcPct val="150000"/>
              </a:lnSpc>
            </a:pPr>
            <a:r>
              <a:rPr lang="en-US" dirty="0">
                <a:solidFill>
                  <a:srgbClr val="000000"/>
                </a:solidFill>
                <a:latin typeface="Arial" panose="020B0604020202020204" pitchFamily="34" charset="0"/>
              </a:rPr>
              <a:t>Profitability index is calculated using the following formula</a:t>
            </a:r>
            <a:r>
              <a:rPr lang="en-US" dirty="0" smtClean="0">
                <a:solidFill>
                  <a:srgbClr val="000000"/>
                </a:solidFill>
                <a:latin typeface="Arial" panose="020B0604020202020204" pitchFamily="34" charset="0"/>
              </a:rPr>
              <a:t>:</a:t>
            </a:r>
            <a:endParaRPr lang="ru-RU" dirty="0"/>
          </a:p>
        </p:txBody>
      </p:sp>
      <p:pic>
        <p:nvPicPr>
          <p:cNvPr id="3" name="Рисунок 2"/>
          <p:cNvPicPr>
            <a:picLocks noChangeAspect="1"/>
          </p:cNvPicPr>
          <p:nvPr/>
        </p:nvPicPr>
        <p:blipFill>
          <a:blip r:embed="rId2"/>
          <a:stretch>
            <a:fillRect/>
          </a:stretch>
        </p:blipFill>
        <p:spPr>
          <a:xfrm>
            <a:off x="2699792" y="1871931"/>
            <a:ext cx="3638550" cy="1514475"/>
          </a:xfrm>
          <a:prstGeom prst="rect">
            <a:avLst/>
          </a:prstGeom>
        </p:spPr>
      </p:pic>
      <p:sp>
        <p:nvSpPr>
          <p:cNvPr id="4" name="Прямоугольник 3"/>
          <p:cNvSpPr/>
          <p:nvPr/>
        </p:nvSpPr>
        <p:spPr>
          <a:xfrm>
            <a:off x="625198" y="3573016"/>
            <a:ext cx="7992888" cy="2031325"/>
          </a:xfrm>
          <a:prstGeom prst="rect">
            <a:avLst/>
          </a:prstGeom>
        </p:spPr>
        <p:txBody>
          <a:bodyPr wrap="square">
            <a:spAutoFit/>
          </a:bodyPr>
          <a:lstStyle/>
          <a:p>
            <a:r>
              <a:rPr lang="en-US" dirty="0">
                <a:solidFill>
                  <a:srgbClr val="000000"/>
                </a:solidFill>
                <a:latin typeface="Arial" panose="020B0604020202020204" pitchFamily="34" charset="0"/>
              </a:rPr>
              <a:t>Where:</a:t>
            </a:r>
            <a:br>
              <a:rPr lang="en-US" dirty="0">
                <a:solidFill>
                  <a:srgbClr val="000000"/>
                </a:solidFill>
                <a:latin typeface="Arial" panose="020B0604020202020204" pitchFamily="34" charset="0"/>
              </a:rPr>
            </a:br>
            <a:r>
              <a:rPr lang="en-US" b="1" i="1" dirty="0" err="1">
                <a:solidFill>
                  <a:srgbClr val="000000"/>
                </a:solidFill>
                <a:latin typeface="Arial" panose="020B0604020202020204" pitchFamily="34" charset="0"/>
              </a:rPr>
              <a:t>CF</a:t>
            </a:r>
            <a:r>
              <a:rPr lang="en-US" b="1" i="1" baseline="-25000" dirty="0" err="1">
                <a:solidFill>
                  <a:srgbClr val="000000"/>
                </a:solidFill>
                <a:latin typeface="Arial" panose="020B0604020202020204" pitchFamily="34" charset="0"/>
              </a:rPr>
              <a:t>n</a:t>
            </a:r>
            <a:r>
              <a:rPr lang="en-US" dirty="0">
                <a:solidFill>
                  <a:srgbClr val="000000"/>
                </a:solidFill>
                <a:latin typeface="Arial" panose="020B0604020202020204" pitchFamily="34" charset="0"/>
              </a:rPr>
              <a:t> – net discounted cash flow in the </a:t>
            </a:r>
            <a:r>
              <a:rPr lang="en-US" b="1" i="1" dirty="0">
                <a:solidFill>
                  <a:srgbClr val="000000"/>
                </a:solidFill>
                <a:latin typeface="Arial" panose="020B0604020202020204" pitchFamily="34" charset="0"/>
              </a:rPr>
              <a:t>n</a:t>
            </a:r>
            <a:r>
              <a:rPr lang="en-US" dirty="0">
                <a:solidFill>
                  <a:srgbClr val="000000"/>
                </a:solidFill>
                <a:latin typeface="Arial" panose="020B0604020202020204" pitchFamily="34" charset="0"/>
              </a:rPr>
              <a:t> period,</a:t>
            </a:r>
            <a:br>
              <a:rPr lang="en-US" dirty="0">
                <a:solidFill>
                  <a:srgbClr val="000000"/>
                </a:solidFill>
                <a:latin typeface="Arial" panose="020B0604020202020204" pitchFamily="34" charset="0"/>
              </a:rPr>
            </a:br>
            <a:r>
              <a:rPr lang="en-US" b="1" i="1" dirty="0">
                <a:solidFill>
                  <a:srgbClr val="000000"/>
                </a:solidFill>
                <a:latin typeface="Arial" panose="020B0604020202020204" pitchFamily="34" charset="0"/>
              </a:rPr>
              <a:t>I</a:t>
            </a:r>
            <a:r>
              <a:rPr lang="en-US" b="1" i="1" baseline="-25000" dirty="0">
                <a:solidFill>
                  <a:srgbClr val="000000"/>
                </a:solidFill>
                <a:latin typeface="Arial" panose="020B0604020202020204" pitchFamily="34" charset="0"/>
              </a:rPr>
              <a:t>n</a:t>
            </a:r>
            <a:r>
              <a:rPr lang="en-US" dirty="0">
                <a:solidFill>
                  <a:srgbClr val="000000"/>
                </a:solidFill>
                <a:latin typeface="Arial" panose="020B0604020202020204" pitchFamily="34" charset="0"/>
              </a:rPr>
              <a:t> – initial investment in the </a:t>
            </a:r>
            <a:r>
              <a:rPr lang="en-US" b="1" i="1" dirty="0">
                <a:solidFill>
                  <a:srgbClr val="000000"/>
                </a:solidFill>
                <a:latin typeface="Arial" panose="020B0604020202020204" pitchFamily="34" charset="0"/>
              </a:rPr>
              <a:t>n</a:t>
            </a:r>
            <a:r>
              <a:rPr lang="en-US" dirty="0">
                <a:solidFill>
                  <a:srgbClr val="000000"/>
                </a:solidFill>
                <a:latin typeface="Arial" panose="020B0604020202020204" pitchFamily="34" charset="0"/>
              </a:rPr>
              <a:t> period (or total investment),</a:t>
            </a:r>
            <a:br>
              <a:rPr lang="en-US" dirty="0">
                <a:solidFill>
                  <a:srgbClr val="000000"/>
                </a:solidFill>
                <a:latin typeface="Arial" panose="020B0604020202020204" pitchFamily="34" charset="0"/>
              </a:rPr>
            </a:br>
            <a:r>
              <a:rPr lang="en-US" b="1" i="1" dirty="0">
                <a:solidFill>
                  <a:srgbClr val="000000"/>
                </a:solidFill>
                <a:latin typeface="Arial" panose="020B0604020202020204" pitchFamily="34" charset="0"/>
              </a:rPr>
              <a:t>r</a:t>
            </a:r>
            <a:r>
              <a:rPr lang="en-US" dirty="0">
                <a:solidFill>
                  <a:srgbClr val="000000"/>
                </a:solidFill>
                <a:latin typeface="Arial" panose="020B0604020202020204" pitchFamily="34" charset="0"/>
              </a:rPr>
              <a:t> – discount rate,</a:t>
            </a:r>
            <a:br>
              <a:rPr lang="en-US" dirty="0">
                <a:solidFill>
                  <a:srgbClr val="000000"/>
                </a:solidFill>
                <a:latin typeface="Arial" panose="020B0604020202020204" pitchFamily="34" charset="0"/>
              </a:rPr>
            </a:br>
            <a:r>
              <a:rPr lang="en-US" b="1" i="1" dirty="0">
                <a:solidFill>
                  <a:srgbClr val="000000"/>
                </a:solidFill>
                <a:latin typeface="Arial" panose="020B0604020202020204" pitchFamily="34" charset="0"/>
              </a:rPr>
              <a:t>NPV</a:t>
            </a:r>
            <a:r>
              <a:rPr lang="en-US" dirty="0">
                <a:solidFill>
                  <a:srgbClr val="000000"/>
                </a:solidFill>
                <a:latin typeface="Arial" panose="020B0604020202020204" pitchFamily="34" charset="0"/>
              </a:rPr>
              <a:t> net discounted (present) income.</a:t>
            </a:r>
          </a:p>
          <a:p>
            <a:r>
              <a:rPr lang="en-US" dirty="0"/>
              <a:t/>
            </a:r>
            <a:br>
              <a:rPr lang="en-US" dirty="0"/>
            </a:br>
            <a:endParaRPr lang="ru-RU" dirty="0"/>
          </a:p>
        </p:txBody>
      </p:sp>
      <p:sp>
        <p:nvSpPr>
          <p:cNvPr id="6" name="Прямоугольник 5"/>
          <p:cNvSpPr/>
          <p:nvPr/>
        </p:nvSpPr>
        <p:spPr>
          <a:xfrm>
            <a:off x="657564" y="5588356"/>
            <a:ext cx="7960522" cy="369332"/>
          </a:xfrm>
          <a:prstGeom prst="rect">
            <a:avLst/>
          </a:prstGeom>
        </p:spPr>
        <p:txBody>
          <a:bodyPr wrap="square">
            <a:spAutoFit/>
          </a:bodyPr>
          <a:lstStyle/>
          <a:p>
            <a:r>
              <a:rPr lang="en-US" dirty="0">
                <a:solidFill>
                  <a:srgbClr val="000000"/>
                </a:solidFill>
                <a:latin typeface="Arial" panose="020B0604020202020204" pitchFamily="34" charset="0"/>
              </a:rPr>
              <a:t>At values </a:t>
            </a:r>
            <a:r>
              <a:rPr lang="en-US" b="1" dirty="0">
                <a:solidFill>
                  <a:srgbClr val="000000"/>
                </a:solidFill>
                <a:latin typeface="Arial" panose="020B0604020202020204" pitchFamily="34" charset="0"/>
              </a:rPr>
              <a:t>PI &gt; 1</a:t>
            </a:r>
            <a:r>
              <a:rPr lang="en-US" dirty="0">
                <a:solidFill>
                  <a:srgbClr val="000000"/>
                </a:solidFill>
                <a:latin typeface="Arial" panose="020B0604020202020204" pitchFamily="34" charset="0"/>
              </a:rPr>
              <a:t> it is considered that this investment is effective.</a:t>
            </a:r>
            <a:endParaRPr lang="ru-RU" dirty="0"/>
          </a:p>
        </p:txBody>
      </p:sp>
    </p:spTree>
    <p:extLst>
      <p:ext uri="{BB962C8B-B14F-4D97-AF65-F5344CB8AC3E}">
        <p14:creationId xmlns:p14="http://schemas.microsoft.com/office/powerpoint/2010/main" val="6034030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11560" y="0"/>
            <a:ext cx="7992888" cy="369332"/>
          </a:xfrm>
          <a:prstGeom prst="rect">
            <a:avLst/>
          </a:prstGeom>
        </p:spPr>
        <p:txBody>
          <a:bodyPr wrap="square">
            <a:spAutoFit/>
          </a:bodyPr>
          <a:lstStyle/>
          <a:p>
            <a:r>
              <a:rPr lang="ru-RU" b="1" i="1" dirty="0" err="1">
                <a:effectLst>
                  <a:outerShdw blurRad="38100" dist="38100" dir="2700000" algn="tl">
                    <a:srgbClr val="000000">
                      <a:alpha val="43137"/>
                    </a:srgbClr>
                  </a:outerShdw>
                </a:effectLst>
              </a:rPr>
              <a:t>The</a:t>
            </a:r>
            <a:r>
              <a:rPr lang="ru-RU" b="1" i="1" dirty="0">
                <a:effectLst>
                  <a:outerShdw blurRad="38100" dist="38100" dir="2700000" algn="tl">
                    <a:srgbClr val="000000">
                      <a:alpha val="43137"/>
                    </a:srgbClr>
                  </a:outerShdw>
                </a:effectLst>
              </a:rPr>
              <a:t> </a:t>
            </a:r>
            <a:r>
              <a:rPr lang="en-US" b="1" i="1" dirty="0">
                <a:effectLst>
                  <a:outerShdw blurRad="38100" dist="38100" dir="2700000" algn="tl">
                    <a:srgbClr val="000000">
                      <a:alpha val="43137"/>
                    </a:srgbClr>
                  </a:outerShdw>
                </a:effectLst>
              </a:rPr>
              <a:t>business-plan </a:t>
            </a:r>
            <a:r>
              <a:rPr lang="ru-RU" b="1" i="1" dirty="0" err="1">
                <a:effectLst>
                  <a:outerShdw blurRad="38100" dist="38100" dir="2700000" algn="tl">
                    <a:srgbClr val="000000">
                      <a:alpha val="43137"/>
                    </a:srgbClr>
                  </a:outerShdw>
                </a:effectLst>
              </a:rPr>
              <a:t>section</a:t>
            </a:r>
            <a:r>
              <a:rPr lang="ru-RU" b="1" i="1" dirty="0">
                <a:effectLst>
                  <a:outerShdw blurRad="38100" dist="38100" dir="2700000" algn="tl">
                    <a:srgbClr val="000000">
                      <a:alpha val="43137"/>
                    </a:srgbClr>
                  </a:outerShdw>
                </a:effectLst>
              </a:rPr>
              <a:t> </a:t>
            </a:r>
            <a:r>
              <a:rPr lang="ru-RU" b="1" i="1" dirty="0" smtClean="0">
                <a:effectLst>
                  <a:outerShdw blurRad="38100" dist="38100" dir="2700000" algn="tl">
                    <a:srgbClr val="000000">
                      <a:alpha val="43137"/>
                    </a:srgbClr>
                  </a:outerShdw>
                </a:effectLst>
              </a:rPr>
              <a:t>"</a:t>
            </a:r>
            <a:r>
              <a:rPr lang="en-US" b="1" i="1" dirty="0">
                <a:effectLst>
                  <a:outerShdw blurRad="38100" dist="38100" dir="2700000" algn="tl">
                    <a:srgbClr val="000000">
                      <a:alpha val="43137"/>
                    </a:srgbClr>
                  </a:outerShdw>
                </a:effectLst>
              </a:rPr>
              <a:t>Indicators of project’s </a:t>
            </a:r>
            <a:r>
              <a:rPr lang="en-US" b="1" i="1" dirty="0" smtClean="0">
                <a:effectLst>
                  <a:outerShdw blurRad="38100" dist="38100" dir="2700000" algn="tl">
                    <a:srgbClr val="000000">
                      <a:alpha val="43137"/>
                    </a:srgbClr>
                  </a:outerShdw>
                </a:effectLst>
              </a:rPr>
              <a:t>efficiency</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755576" y="548680"/>
            <a:ext cx="8280920" cy="1287917"/>
          </a:xfrm>
          <a:prstGeom prst="rect">
            <a:avLst/>
          </a:prstGeom>
        </p:spPr>
        <p:txBody>
          <a:bodyPr wrap="square">
            <a:spAutoFit/>
          </a:bodyPr>
          <a:lstStyle/>
          <a:p>
            <a:pPr>
              <a:lnSpc>
                <a:spcPct val="150000"/>
              </a:lnSpc>
            </a:pPr>
            <a:r>
              <a:rPr lang="en-US" dirty="0">
                <a:solidFill>
                  <a:srgbClr val="000000"/>
                </a:solidFill>
                <a:latin typeface="Arial" panose="020B0604020202020204" pitchFamily="34" charset="0"/>
              </a:rPr>
              <a:t>The discount rate at which the total present value of income from investments is equal to the value of these investments. IRR is calculated as the discount rate at which NPV = 0.</a:t>
            </a:r>
            <a:endParaRPr lang="ru-RU" dirty="0"/>
          </a:p>
        </p:txBody>
      </p:sp>
      <p:pic>
        <p:nvPicPr>
          <p:cNvPr id="3" name="Рисунок 2"/>
          <p:cNvPicPr>
            <a:picLocks noChangeAspect="1"/>
          </p:cNvPicPr>
          <p:nvPr/>
        </p:nvPicPr>
        <p:blipFill>
          <a:blip r:embed="rId2"/>
          <a:stretch>
            <a:fillRect/>
          </a:stretch>
        </p:blipFill>
        <p:spPr>
          <a:xfrm>
            <a:off x="899592" y="1866615"/>
            <a:ext cx="7143750" cy="2200275"/>
          </a:xfrm>
          <a:prstGeom prst="rect">
            <a:avLst/>
          </a:prstGeom>
        </p:spPr>
      </p:pic>
      <p:sp>
        <p:nvSpPr>
          <p:cNvPr id="4" name="Прямоугольник 3"/>
          <p:cNvSpPr/>
          <p:nvPr/>
        </p:nvSpPr>
        <p:spPr>
          <a:xfrm>
            <a:off x="729750" y="4365104"/>
            <a:ext cx="8136904" cy="2169825"/>
          </a:xfrm>
          <a:prstGeom prst="rect">
            <a:avLst/>
          </a:prstGeom>
        </p:spPr>
        <p:txBody>
          <a:bodyPr wrap="square">
            <a:spAutoFit/>
          </a:bodyPr>
          <a:lstStyle/>
          <a:p>
            <a:pPr algn="just">
              <a:lnSpc>
                <a:spcPct val="150000"/>
              </a:lnSpc>
            </a:pPr>
            <a:r>
              <a:rPr lang="en-US" b="1" dirty="0">
                <a:solidFill>
                  <a:srgbClr val="000000"/>
                </a:solidFill>
                <a:latin typeface="Arial" panose="020B0604020202020204" pitchFamily="34" charset="0"/>
              </a:rPr>
              <a:t>IRR</a:t>
            </a:r>
            <a:r>
              <a:rPr lang="en-US" dirty="0">
                <a:solidFill>
                  <a:srgbClr val="000000"/>
                </a:solidFill>
                <a:latin typeface="Arial" panose="020B0604020202020204" pitchFamily="34" charset="0"/>
              </a:rPr>
              <a:t> defines the maximum cost of the attracted capital, at which the investments in the project remain profitable</a:t>
            </a:r>
            <a:r>
              <a:rPr lang="en-US" dirty="0" smtClean="0">
                <a:solidFill>
                  <a:srgbClr val="000000"/>
                </a:solidFill>
                <a:latin typeface="Arial" panose="020B0604020202020204" pitchFamily="34" charset="0"/>
              </a:rPr>
              <a:t>:</a:t>
            </a:r>
          </a:p>
          <a:p>
            <a:pPr marL="285750" indent="-285750">
              <a:lnSpc>
                <a:spcPct val="150000"/>
              </a:lnSpc>
              <a:buFont typeface="Arial" panose="020B0604020202020204" pitchFamily="34" charset="0"/>
              <a:buChar char="•"/>
            </a:pPr>
            <a:r>
              <a:rPr lang="en-US" dirty="0" smtClean="0">
                <a:solidFill>
                  <a:srgbClr val="000000"/>
                </a:solidFill>
                <a:latin typeface="Arial" panose="020B0604020202020204" pitchFamily="34" charset="0"/>
              </a:rPr>
              <a:t>when </a:t>
            </a:r>
            <a:r>
              <a:rPr lang="en-US" dirty="0">
                <a:solidFill>
                  <a:srgbClr val="000000"/>
                </a:solidFill>
                <a:latin typeface="Arial" panose="020B0604020202020204" pitchFamily="34" charset="0"/>
              </a:rPr>
              <a:t>NPV &gt; 0, in this case IRR &gt; </a:t>
            </a:r>
            <a:r>
              <a:rPr lang="en-US" dirty="0" smtClean="0">
                <a:solidFill>
                  <a:srgbClr val="000000"/>
                </a:solidFill>
                <a:latin typeface="Arial" panose="020B0604020202020204" pitchFamily="34" charset="0"/>
              </a:rPr>
              <a:t>r;</a:t>
            </a:r>
          </a:p>
          <a:p>
            <a:pPr marL="285750" indent="-285750" algn="just">
              <a:lnSpc>
                <a:spcPct val="150000"/>
              </a:lnSpc>
              <a:buFont typeface="Arial" panose="020B0604020202020204" pitchFamily="34" charset="0"/>
              <a:buChar char="•"/>
            </a:pPr>
            <a:r>
              <a:rPr lang="en-US" dirty="0" smtClean="0">
                <a:solidFill>
                  <a:srgbClr val="000000"/>
                </a:solidFill>
                <a:latin typeface="Arial" panose="020B0604020202020204" pitchFamily="34" charset="0"/>
              </a:rPr>
              <a:t>when </a:t>
            </a:r>
            <a:r>
              <a:rPr lang="en-US" dirty="0">
                <a:solidFill>
                  <a:srgbClr val="000000"/>
                </a:solidFill>
                <a:latin typeface="Arial" panose="020B0604020202020204" pitchFamily="34" charset="0"/>
              </a:rPr>
              <a:t>NPV &lt; 0, in this case IRR is not defined;</a:t>
            </a:r>
          </a:p>
          <a:p>
            <a:pPr marL="285750" indent="-285750" algn="just">
              <a:lnSpc>
                <a:spcPct val="150000"/>
              </a:lnSpc>
              <a:buFont typeface="Arial" panose="020B0604020202020204" pitchFamily="34" charset="0"/>
              <a:buChar char="•"/>
            </a:pPr>
            <a:r>
              <a:rPr lang="en-US" dirty="0">
                <a:solidFill>
                  <a:srgbClr val="000000"/>
                </a:solidFill>
                <a:latin typeface="Arial" panose="020B0604020202020204" pitchFamily="34" charset="0"/>
              </a:rPr>
              <a:t>when NPV = 0, in this case IRR = r.</a:t>
            </a:r>
            <a:endParaRPr lang="en-US"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564705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6632"/>
            <a:ext cx="2016899"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planning</a:t>
            </a:r>
            <a:r>
              <a:rPr lang="ru-RU" b="1" i="1" dirty="0">
                <a:effectLst>
                  <a:outerShdw blurRad="38100" dist="38100" dir="2700000" algn="tl">
                    <a:srgbClr val="000000">
                      <a:alpha val="43137"/>
                    </a:srgbClr>
                  </a:outerShdw>
                </a:effectLst>
              </a:rPr>
              <a:t> </a:t>
            </a:r>
          </a:p>
        </p:txBody>
      </p:sp>
      <p:pic>
        <p:nvPicPr>
          <p:cNvPr id="3" name="Рисунок 2"/>
          <p:cNvPicPr>
            <a:picLocks noChangeAspect="1"/>
          </p:cNvPicPr>
          <p:nvPr/>
        </p:nvPicPr>
        <p:blipFill>
          <a:blip r:embed="rId2"/>
          <a:stretch>
            <a:fillRect/>
          </a:stretch>
        </p:blipFill>
        <p:spPr>
          <a:xfrm>
            <a:off x="1043608" y="485964"/>
            <a:ext cx="7335223" cy="6325516"/>
          </a:xfrm>
          <a:prstGeom prst="rect">
            <a:avLst/>
          </a:prstGeom>
        </p:spPr>
      </p:pic>
    </p:spTree>
    <p:extLst>
      <p:ext uri="{BB962C8B-B14F-4D97-AF65-F5344CB8AC3E}">
        <p14:creationId xmlns:p14="http://schemas.microsoft.com/office/powerpoint/2010/main" val="750762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6632"/>
            <a:ext cx="1127232" cy="646331"/>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endParaRPr lang="ru-RU" b="1" i="1" dirty="0" smtClean="0">
              <a:effectLst>
                <a:outerShdw blurRad="38100" dist="38100" dir="2700000" algn="tl">
                  <a:srgbClr val="000000">
                    <a:alpha val="43137"/>
                  </a:srgbClr>
                </a:outerShdw>
              </a:effectLst>
            </a:endParaRPr>
          </a:p>
          <a:p>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pic>
        <p:nvPicPr>
          <p:cNvPr id="3" name="Рисунок 2"/>
          <p:cNvPicPr>
            <a:picLocks noChangeAspect="1"/>
          </p:cNvPicPr>
          <p:nvPr/>
        </p:nvPicPr>
        <p:blipFill>
          <a:blip r:embed="rId2"/>
          <a:stretch>
            <a:fillRect/>
          </a:stretch>
        </p:blipFill>
        <p:spPr>
          <a:xfrm>
            <a:off x="1979712" y="-13125"/>
            <a:ext cx="6336704" cy="6871125"/>
          </a:xfrm>
          <a:prstGeom prst="rect">
            <a:avLst/>
          </a:prstGeom>
        </p:spPr>
      </p:pic>
    </p:spTree>
    <p:extLst>
      <p:ext uri="{BB962C8B-B14F-4D97-AF65-F5344CB8AC3E}">
        <p14:creationId xmlns:p14="http://schemas.microsoft.com/office/powerpoint/2010/main" val="1544045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5580" y="461989"/>
            <a:ext cx="8388424" cy="6740307"/>
          </a:xfrm>
          <a:prstGeom prst="rect">
            <a:avLst/>
          </a:prstGeom>
        </p:spPr>
        <p:txBody>
          <a:bodyPr wrap="square">
            <a:spAutoFit/>
          </a:bodyPr>
          <a:lstStyle/>
          <a:p>
            <a:pPr>
              <a:lnSpc>
                <a:spcPct val="150000"/>
              </a:lnSpc>
            </a:pPr>
            <a:r>
              <a:rPr lang="ru-RU" dirty="0" err="1" smtClean="0"/>
              <a:t>The</a:t>
            </a:r>
            <a:r>
              <a:rPr lang="ru-RU" dirty="0" smtClean="0"/>
              <a:t> </a:t>
            </a:r>
            <a:r>
              <a:rPr lang="ru-RU" dirty="0" err="1"/>
              <a:t>main</a:t>
            </a:r>
            <a:r>
              <a:rPr lang="ru-RU" dirty="0"/>
              <a:t> </a:t>
            </a:r>
            <a:r>
              <a:rPr lang="ru-RU" dirty="0" err="1"/>
              <a:t>types</a:t>
            </a:r>
            <a:r>
              <a:rPr lang="ru-RU" dirty="0"/>
              <a:t> </a:t>
            </a:r>
            <a:r>
              <a:rPr lang="ru-RU" dirty="0" err="1"/>
              <a:t>of</a:t>
            </a:r>
            <a:r>
              <a:rPr lang="ru-RU" dirty="0"/>
              <a:t> </a:t>
            </a:r>
            <a:r>
              <a:rPr lang="ru-RU" dirty="0" err="1"/>
              <a:t>plans</a:t>
            </a:r>
            <a:r>
              <a:rPr lang="ru-RU" dirty="0"/>
              <a:t> </a:t>
            </a:r>
            <a:r>
              <a:rPr lang="ru-RU" dirty="0" err="1"/>
              <a:t>are</a:t>
            </a:r>
            <a:r>
              <a:rPr lang="ru-RU" dirty="0"/>
              <a:t> </a:t>
            </a:r>
            <a:r>
              <a:rPr lang="ru-RU" dirty="0" err="1"/>
              <a:t>operational</a:t>
            </a:r>
            <a:r>
              <a:rPr lang="ru-RU" dirty="0"/>
              <a:t> </a:t>
            </a:r>
            <a:r>
              <a:rPr lang="ru-RU" dirty="0" err="1"/>
              <a:t>and</a:t>
            </a:r>
            <a:r>
              <a:rPr lang="ru-RU" dirty="0"/>
              <a:t> </a:t>
            </a:r>
            <a:r>
              <a:rPr lang="ru-RU" dirty="0" err="1"/>
              <a:t>financial</a:t>
            </a:r>
            <a:r>
              <a:rPr lang="ru-RU" dirty="0"/>
              <a:t> </a:t>
            </a:r>
            <a:r>
              <a:rPr lang="ru-RU" dirty="0" err="1"/>
              <a:t>plans</a:t>
            </a:r>
            <a:r>
              <a:rPr lang="ru-RU" dirty="0"/>
              <a:t>.</a:t>
            </a:r>
          </a:p>
          <a:p>
            <a:pPr>
              <a:lnSpc>
                <a:spcPct val="150000"/>
              </a:lnSpc>
            </a:pPr>
            <a:endParaRPr lang="ru-RU" dirty="0" smtClean="0"/>
          </a:p>
          <a:p>
            <a:pPr>
              <a:lnSpc>
                <a:spcPct val="150000"/>
              </a:lnSpc>
            </a:pPr>
            <a:r>
              <a:rPr lang="ru-RU" b="1" dirty="0" err="1" smtClean="0"/>
              <a:t>Operational</a:t>
            </a:r>
            <a:r>
              <a:rPr lang="ru-RU" b="1" dirty="0" smtClean="0"/>
              <a:t> </a:t>
            </a:r>
            <a:r>
              <a:rPr lang="ru-RU" b="1" dirty="0" err="1"/>
              <a:t>plans</a:t>
            </a:r>
            <a:r>
              <a:rPr lang="ru-RU" b="1" dirty="0"/>
              <a:t> </a:t>
            </a:r>
            <a:r>
              <a:rPr lang="ru-RU" dirty="0" err="1"/>
              <a:t>are</a:t>
            </a:r>
            <a:r>
              <a:rPr lang="ru-RU" dirty="0"/>
              <a:t> </a:t>
            </a:r>
            <a:r>
              <a:rPr lang="ru-RU" dirty="0" err="1"/>
              <a:t>summary</a:t>
            </a:r>
            <a:r>
              <a:rPr lang="ru-RU" dirty="0"/>
              <a:t> </a:t>
            </a:r>
            <a:r>
              <a:rPr lang="ru-RU" dirty="0" err="1"/>
              <a:t>plans</a:t>
            </a:r>
            <a:r>
              <a:rPr lang="ru-RU" dirty="0"/>
              <a:t> </a:t>
            </a:r>
            <a:r>
              <a:rPr lang="ru-RU" dirty="0" err="1"/>
              <a:t>and</a:t>
            </a:r>
            <a:r>
              <a:rPr lang="ru-RU" dirty="0"/>
              <a:t> </a:t>
            </a:r>
            <a:r>
              <a:rPr lang="ru-RU" dirty="0" err="1"/>
              <a:t>plans</a:t>
            </a:r>
            <a:r>
              <a:rPr lang="ru-RU" dirty="0"/>
              <a:t> </a:t>
            </a:r>
            <a:r>
              <a:rPr lang="ru-RU" dirty="0" err="1"/>
              <a:t>brought</a:t>
            </a:r>
            <a:r>
              <a:rPr lang="ru-RU" dirty="0"/>
              <a:t> </a:t>
            </a:r>
            <a:r>
              <a:rPr lang="ru-RU" dirty="0" err="1"/>
              <a:t>to</a:t>
            </a:r>
            <a:r>
              <a:rPr lang="ru-RU" dirty="0"/>
              <a:t> </a:t>
            </a:r>
            <a:r>
              <a:rPr lang="ru-RU" dirty="0" err="1"/>
              <a:t>the</a:t>
            </a:r>
            <a:r>
              <a:rPr lang="ru-RU" dirty="0"/>
              <a:t> </a:t>
            </a:r>
            <a:r>
              <a:rPr lang="ru-RU" dirty="0" err="1"/>
              <a:t>attention</a:t>
            </a:r>
            <a:r>
              <a:rPr lang="ru-RU" dirty="0"/>
              <a:t> </a:t>
            </a:r>
            <a:r>
              <a:rPr lang="ru-RU" dirty="0" err="1"/>
              <a:t>of</a:t>
            </a:r>
            <a:r>
              <a:rPr lang="ru-RU" dirty="0"/>
              <a:t> </a:t>
            </a:r>
            <a:r>
              <a:rPr lang="ru-RU" dirty="0" err="1"/>
              <a:t>structural</a:t>
            </a:r>
            <a:r>
              <a:rPr lang="ru-RU" dirty="0"/>
              <a:t> </a:t>
            </a:r>
            <a:r>
              <a:rPr lang="ru-RU" dirty="0" err="1"/>
              <a:t>units</a:t>
            </a:r>
            <a:r>
              <a:rPr lang="ru-RU" dirty="0"/>
              <a:t>, </a:t>
            </a:r>
            <a:r>
              <a:rPr lang="ru-RU" dirty="0" err="1"/>
              <a:t>reflecting</a:t>
            </a:r>
            <a:r>
              <a:rPr lang="ru-RU" dirty="0"/>
              <a:t> </a:t>
            </a:r>
            <a:r>
              <a:rPr lang="ru-RU" dirty="0" err="1"/>
              <a:t>certain</a:t>
            </a:r>
            <a:r>
              <a:rPr lang="ru-RU" dirty="0"/>
              <a:t> </a:t>
            </a:r>
            <a:r>
              <a:rPr lang="ru-RU" dirty="0" err="1"/>
              <a:t>aspects</a:t>
            </a:r>
            <a:r>
              <a:rPr lang="ru-RU" dirty="0"/>
              <a:t> </a:t>
            </a:r>
            <a:r>
              <a:rPr lang="ru-RU" dirty="0" err="1"/>
              <a:t>of</a:t>
            </a:r>
            <a:r>
              <a:rPr lang="ru-RU" dirty="0"/>
              <a:t> </a:t>
            </a:r>
            <a:r>
              <a:rPr lang="ru-RU" dirty="0" err="1"/>
              <a:t>financial</a:t>
            </a:r>
            <a:r>
              <a:rPr lang="ru-RU" dirty="0"/>
              <a:t> </a:t>
            </a:r>
            <a:r>
              <a:rPr lang="ru-RU" dirty="0" err="1"/>
              <a:t>and</a:t>
            </a:r>
            <a:r>
              <a:rPr lang="ru-RU" dirty="0"/>
              <a:t> </a:t>
            </a:r>
            <a:r>
              <a:rPr lang="ru-RU" dirty="0" err="1"/>
              <a:t>economic</a:t>
            </a:r>
            <a:r>
              <a:rPr lang="ru-RU" dirty="0"/>
              <a:t> </a:t>
            </a:r>
            <a:r>
              <a:rPr lang="ru-RU" dirty="0" err="1"/>
              <a:t>activities</a:t>
            </a:r>
            <a:r>
              <a:rPr lang="ru-RU" dirty="0"/>
              <a:t> (</a:t>
            </a:r>
            <a:r>
              <a:rPr lang="ru-RU" dirty="0" err="1"/>
              <a:t>production</a:t>
            </a:r>
            <a:r>
              <a:rPr lang="ru-RU" dirty="0"/>
              <a:t> </a:t>
            </a:r>
            <a:r>
              <a:rPr lang="ru-RU" dirty="0" err="1"/>
              <a:t>volumes</a:t>
            </a:r>
            <a:r>
              <a:rPr lang="ru-RU" dirty="0"/>
              <a:t>, </a:t>
            </a:r>
            <a:r>
              <a:rPr lang="ru-RU" dirty="0" err="1"/>
              <a:t>sales</a:t>
            </a:r>
            <a:r>
              <a:rPr lang="ru-RU" dirty="0"/>
              <a:t>, </a:t>
            </a:r>
            <a:r>
              <a:rPr lang="ru-RU" dirty="0" err="1"/>
              <a:t>purchases</a:t>
            </a:r>
            <a:r>
              <a:rPr lang="ru-RU" dirty="0"/>
              <a:t>, </a:t>
            </a:r>
            <a:r>
              <a:rPr lang="ru-RU" dirty="0" err="1"/>
              <a:t>costs</a:t>
            </a:r>
            <a:r>
              <a:rPr lang="ru-RU" dirty="0"/>
              <a:t> </a:t>
            </a:r>
            <a:r>
              <a:rPr lang="ru-RU" dirty="0" err="1"/>
              <a:t>in</a:t>
            </a:r>
            <a:r>
              <a:rPr lang="ru-RU" dirty="0"/>
              <a:t> </a:t>
            </a:r>
            <a:r>
              <a:rPr lang="ru-RU" dirty="0" err="1"/>
              <a:t>general</a:t>
            </a:r>
            <a:r>
              <a:rPr lang="ru-RU" dirty="0"/>
              <a:t> </a:t>
            </a:r>
            <a:r>
              <a:rPr lang="ru-RU" dirty="0" err="1"/>
              <a:t>and</a:t>
            </a:r>
            <a:r>
              <a:rPr lang="ru-RU" dirty="0"/>
              <a:t> </a:t>
            </a:r>
            <a:r>
              <a:rPr lang="ru-RU" dirty="0" err="1"/>
              <a:t>by</a:t>
            </a:r>
            <a:r>
              <a:rPr lang="ru-RU" dirty="0"/>
              <a:t> </a:t>
            </a:r>
            <a:r>
              <a:rPr lang="ru-RU" dirty="0" err="1"/>
              <a:t>elements</a:t>
            </a:r>
            <a:r>
              <a:rPr lang="ru-RU" dirty="0"/>
              <a:t>). </a:t>
            </a:r>
            <a:endParaRPr lang="ru-RU" dirty="0" smtClean="0"/>
          </a:p>
          <a:p>
            <a:pPr>
              <a:lnSpc>
                <a:spcPct val="150000"/>
              </a:lnSpc>
            </a:pPr>
            <a:endParaRPr lang="en-US" dirty="0" smtClean="0"/>
          </a:p>
          <a:p>
            <a:pPr>
              <a:lnSpc>
                <a:spcPct val="150000"/>
              </a:lnSpc>
            </a:pPr>
            <a:r>
              <a:rPr lang="ru-RU" dirty="0" err="1" smtClean="0"/>
              <a:t>Operati</a:t>
            </a:r>
            <a:r>
              <a:rPr lang="en-US" dirty="0" err="1" smtClean="0"/>
              <a:t>onal</a:t>
            </a:r>
            <a:r>
              <a:rPr lang="en-US" dirty="0" smtClean="0"/>
              <a:t> </a:t>
            </a:r>
            <a:r>
              <a:rPr lang="ru-RU" dirty="0" err="1" smtClean="0"/>
              <a:t>plans</a:t>
            </a:r>
            <a:r>
              <a:rPr lang="ru-RU" dirty="0" smtClean="0"/>
              <a:t> </a:t>
            </a:r>
            <a:r>
              <a:rPr lang="en-US" dirty="0" smtClean="0"/>
              <a:t>usually </a:t>
            </a:r>
            <a:r>
              <a:rPr lang="ru-RU" dirty="0" err="1" smtClean="0"/>
              <a:t>include</a:t>
            </a:r>
            <a:r>
              <a:rPr lang="en-US" dirty="0" smtClean="0"/>
              <a:t>:</a:t>
            </a:r>
          </a:p>
          <a:p>
            <a:pPr marL="285750" indent="-285750">
              <a:lnSpc>
                <a:spcPct val="150000"/>
              </a:lnSpc>
              <a:buFont typeface="Wingdings" panose="05000000000000000000" pitchFamily="2" charset="2"/>
              <a:buChar char="Ø"/>
            </a:pPr>
            <a:r>
              <a:rPr lang="ru-RU" dirty="0" smtClean="0"/>
              <a:t>a </a:t>
            </a:r>
            <a:r>
              <a:rPr lang="ru-RU" dirty="0" err="1"/>
              <a:t>sales</a:t>
            </a:r>
            <a:r>
              <a:rPr lang="ru-RU" dirty="0"/>
              <a:t> </a:t>
            </a:r>
            <a:r>
              <a:rPr lang="ru-RU" dirty="0" err="1"/>
              <a:t>plan</a:t>
            </a:r>
            <a:r>
              <a:rPr lang="ru-RU" dirty="0"/>
              <a:t>, </a:t>
            </a:r>
            <a:endParaRPr lang="en-US" dirty="0" smtClean="0"/>
          </a:p>
          <a:p>
            <a:pPr marL="285750" indent="-285750">
              <a:lnSpc>
                <a:spcPct val="150000"/>
              </a:lnSpc>
              <a:buFont typeface="Wingdings" panose="05000000000000000000" pitchFamily="2" charset="2"/>
              <a:buChar char="Ø"/>
            </a:pPr>
            <a:r>
              <a:rPr lang="ru-RU" dirty="0" smtClean="0"/>
              <a:t>a </a:t>
            </a:r>
            <a:r>
              <a:rPr lang="ru-RU" dirty="0" err="1"/>
              <a:t>procurement</a:t>
            </a:r>
            <a:r>
              <a:rPr lang="ru-RU" dirty="0"/>
              <a:t> </a:t>
            </a:r>
            <a:r>
              <a:rPr lang="ru-RU" dirty="0" err="1"/>
              <a:t>plan</a:t>
            </a:r>
            <a:r>
              <a:rPr lang="ru-RU" dirty="0"/>
              <a:t>, </a:t>
            </a:r>
            <a:endParaRPr lang="en-US" dirty="0" smtClean="0"/>
          </a:p>
          <a:p>
            <a:pPr marL="285750" indent="-285750">
              <a:lnSpc>
                <a:spcPct val="150000"/>
              </a:lnSpc>
              <a:buFont typeface="Wingdings" panose="05000000000000000000" pitchFamily="2" charset="2"/>
              <a:buChar char="Ø"/>
            </a:pPr>
            <a:r>
              <a:rPr lang="ru-RU" dirty="0" smtClean="0"/>
              <a:t>a </a:t>
            </a:r>
            <a:r>
              <a:rPr lang="ru-RU" dirty="0" err="1"/>
              <a:t>production</a:t>
            </a:r>
            <a:r>
              <a:rPr lang="ru-RU" dirty="0"/>
              <a:t> </a:t>
            </a:r>
            <a:r>
              <a:rPr lang="ru-RU" dirty="0" err="1"/>
              <a:t>plan</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an</a:t>
            </a:r>
            <a:r>
              <a:rPr lang="ru-RU" dirty="0" smtClean="0"/>
              <a:t> </a:t>
            </a:r>
            <a:r>
              <a:rPr lang="ru-RU" dirty="0" err="1"/>
              <a:t>inventory</a:t>
            </a:r>
            <a:r>
              <a:rPr lang="ru-RU" dirty="0"/>
              <a:t> </a:t>
            </a:r>
            <a:r>
              <a:rPr lang="ru-RU" dirty="0" err="1"/>
              <a:t>plan</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material</a:t>
            </a:r>
            <a:r>
              <a:rPr lang="ru-RU" dirty="0" smtClean="0"/>
              <a:t> </a:t>
            </a:r>
            <a:r>
              <a:rPr lang="ru-RU" dirty="0" err="1"/>
              <a:t>and</a:t>
            </a:r>
            <a:r>
              <a:rPr lang="ru-RU" dirty="0"/>
              <a:t> </a:t>
            </a:r>
            <a:r>
              <a:rPr lang="ru-RU" dirty="0" err="1"/>
              <a:t>payroll</a:t>
            </a:r>
            <a:r>
              <a:rPr lang="ru-RU" dirty="0"/>
              <a:t> </a:t>
            </a:r>
            <a:r>
              <a:rPr lang="ru-RU" dirty="0" err="1"/>
              <a:t>plans</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general</a:t>
            </a:r>
            <a:r>
              <a:rPr lang="ru-RU" dirty="0" smtClean="0"/>
              <a:t> </a:t>
            </a:r>
            <a:r>
              <a:rPr lang="ru-RU" dirty="0" err="1"/>
              <a:t>and</a:t>
            </a:r>
            <a:r>
              <a:rPr lang="ru-RU" dirty="0"/>
              <a:t> </a:t>
            </a:r>
            <a:r>
              <a:rPr lang="ru-RU" dirty="0" err="1"/>
              <a:t>general</a:t>
            </a:r>
            <a:r>
              <a:rPr lang="ru-RU" dirty="0"/>
              <a:t> </a:t>
            </a:r>
            <a:r>
              <a:rPr lang="ru-RU" dirty="0" err="1"/>
              <a:t>production</a:t>
            </a:r>
            <a:r>
              <a:rPr lang="ru-RU" dirty="0"/>
              <a:t> </a:t>
            </a:r>
            <a:r>
              <a:rPr lang="ru-RU" dirty="0" err="1"/>
              <a:t>costs</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an</a:t>
            </a:r>
            <a:r>
              <a:rPr lang="ru-RU" dirty="0" smtClean="0"/>
              <a:t> </a:t>
            </a:r>
            <a:r>
              <a:rPr lang="ru-RU" dirty="0" err="1"/>
              <a:t>implementation</a:t>
            </a:r>
            <a:r>
              <a:rPr lang="ru-RU" dirty="0"/>
              <a:t> </a:t>
            </a:r>
            <a:r>
              <a:rPr lang="ru-RU" dirty="0" err="1"/>
              <a:t>plan</a:t>
            </a:r>
            <a:r>
              <a:rPr lang="ru-RU" dirty="0"/>
              <a:t>, </a:t>
            </a:r>
            <a:r>
              <a:rPr lang="ru-RU" dirty="0" err="1"/>
              <a:t>and</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an</a:t>
            </a:r>
            <a:r>
              <a:rPr lang="ru-RU" dirty="0" smtClean="0"/>
              <a:t> </a:t>
            </a:r>
            <a:r>
              <a:rPr lang="ru-RU" dirty="0" err="1"/>
              <a:t>investment</a:t>
            </a:r>
            <a:r>
              <a:rPr lang="ru-RU" dirty="0"/>
              <a:t> </a:t>
            </a:r>
            <a:r>
              <a:rPr lang="ru-RU" dirty="0" err="1"/>
              <a:t>plan</a:t>
            </a:r>
            <a:r>
              <a:rPr lang="ru-RU" dirty="0"/>
              <a:t>.</a:t>
            </a:r>
          </a:p>
          <a:p>
            <a:pPr>
              <a:lnSpc>
                <a:spcPct val="150000"/>
              </a:lnSpc>
            </a:pPr>
            <a:endParaRPr lang="ru-RU" dirty="0" smtClean="0"/>
          </a:p>
        </p:txBody>
      </p:sp>
      <p:sp>
        <p:nvSpPr>
          <p:cNvPr id="4" name="Прямоугольник 3"/>
          <p:cNvSpPr/>
          <p:nvPr/>
        </p:nvSpPr>
        <p:spPr>
          <a:xfrm>
            <a:off x="683568" y="116632"/>
            <a:ext cx="2016899"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planning</a:t>
            </a:r>
            <a:r>
              <a:rPr lang="ru-RU" b="1" i="1" dirty="0">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3744084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116632"/>
            <a:ext cx="2016899"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planning</a:t>
            </a:r>
            <a:r>
              <a:rPr lang="ru-RU" b="1" i="1" dirty="0">
                <a:effectLst>
                  <a:outerShdw blurRad="38100" dist="38100" dir="2700000" algn="tl">
                    <a:srgbClr val="000000">
                      <a:alpha val="43137"/>
                    </a:srgbClr>
                  </a:outerShdw>
                </a:effectLst>
              </a:rPr>
              <a:t> </a:t>
            </a:r>
          </a:p>
        </p:txBody>
      </p:sp>
      <p:sp>
        <p:nvSpPr>
          <p:cNvPr id="4" name="Прямоугольник 3"/>
          <p:cNvSpPr/>
          <p:nvPr/>
        </p:nvSpPr>
        <p:spPr>
          <a:xfrm>
            <a:off x="827584" y="620688"/>
            <a:ext cx="8316416" cy="4247317"/>
          </a:xfrm>
          <a:prstGeom prst="rect">
            <a:avLst/>
          </a:prstGeom>
        </p:spPr>
        <p:txBody>
          <a:bodyPr wrap="square">
            <a:spAutoFit/>
          </a:bodyPr>
          <a:lstStyle/>
          <a:p>
            <a:pPr>
              <a:lnSpc>
                <a:spcPct val="150000"/>
              </a:lnSpc>
            </a:pPr>
            <a:r>
              <a:rPr lang="ru-RU" b="1" dirty="0" err="1"/>
              <a:t>Financial</a:t>
            </a:r>
            <a:r>
              <a:rPr lang="ru-RU" b="1" dirty="0"/>
              <a:t> </a:t>
            </a:r>
            <a:r>
              <a:rPr lang="ru-RU" b="1" dirty="0" err="1"/>
              <a:t>plans</a:t>
            </a:r>
            <a:r>
              <a:rPr lang="ru-RU" dirty="0"/>
              <a:t> </a:t>
            </a:r>
            <a:r>
              <a:rPr lang="ru-RU" dirty="0" err="1"/>
              <a:t>are</a:t>
            </a:r>
            <a:r>
              <a:rPr lang="ru-RU" dirty="0"/>
              <a:t> </a:t>
            </a:r>
            <a:r>
              <a:rPr lang="en-US" dirty="0" smtClean="0"/>
              <a:t>general</a:t>
            </a:r>
            <a:r>
              <a:rPr lang="ru-RU" dirty="0" smtClean="0"/>
              <a:t> </a:t>
            </a:r>
            <a:r>
              <a:rPr lang="ru-RU" dirty="0" err="1"/>
              <a:t>plans</a:t>
            </a:r>
            <a:r>
              <a:rPr lang="ru-RU" dirty="0"/>
              <a:t> </a:t>
            </a:r>
            <a:r>
              <a:rPr lang="ru-RU" dirty="0" err="1"/>
              <a:t>that</a:t>
            </a:r>
            <a:r>
              <a:rPr lang="ru-RU" dirty="0"/>
              <a:t> </a:t>
            </a:r>
            <a:r>
              <a:rPr lang="ru-RU" dirty="0" err="1"/>
              <a:t>accumulate</a:t>
            </a:r>
            <a:r>
              <a:rPr lang="ru-RU" dirty="0"/>
              <a:t> </a:t>
            </a:r>
            <a:r>
              <a:rPr lang="ru-RU" dirty="0" err="1"/>
              <a:t>information</a:t>
            </a:r>
            <a:r>
              <a:rPr lang="ru-RU" dirty="0"/>
              <a:t> </a:t>
            </a:r>
            <a:r>
              <a:rPr lang="ru-RU" dirty="0" err="1"/>
              <a:t>from</a:t>
            </a:r>
            <a:r>
              <a:rPr lang="ru-RU" dirty="0"/>
              <a:t> </a:t>
            </a:r>
            <a:r>
              <a:rPr lang="ru-RU" dirty="0" err="1"/>
              <a:t>operational</a:t>
            </a:r>
            <a:r>
              <a:rPr lang="ru-RU" dirty="0"/>
              <a:t> </a:t>
            </a:r>
            <a:r>
              <a:rPr lang="ru-RU" dirty="0" err="1"/>
              <a:t>plans</a:t>
            </a:r>
            <a:r>
              <a:rPr lang="ru-RU" dirty="0"/>
              <a:t> </a:t>
            </a:r>
            <a:r>
              <a:rPr lang="ru-RU" dirty="0" err="1"/>
              <a:t>and</a:t>
            </a:r>
            <a:r>
              <a:rPr lang="ru-RU" dirty="0"/>
              <a:t> </a:t>
            </a:r>
            <a:r>
              <a:rPr lang="ru-RU" dirty="0" err="1"/>
              <a:t>provide</a:t>
            </a:r>
            <a:r>
              <a:rPr lang="ru-RU" dirty="0"/>
              <a:t> </a:t>
            </a:r>
            <a:r>
              <a:rPr lang="ru-RU" dirty="0" err="1"/>
              <a:t>interconnection</a:t>
            </a:r>
            <a:r>
              <a:rPr lang="ru-RU" dirty="0"/>
              <a:t> </a:t>
            </a:r>
            <a:r>
              <a:rPr lang="ru-RU" dirty="0" err="1"/>
              <a:t>of</a:t>
            </a:r>
            <a:r>
              <a:rPr lang="ru-RU" dirty="0"/>
              <a:t> </a:t>
            </a:r>
            <a:r>
              <a:rPr lang="ru-RU" dirty="0" err="1"/>
              <a:t>data</a:t>
            </a:r>
            <a:r>
              <a:rPr lang="ru-RU" dirty="0"/>
              <a:t> </a:t>
            </a:r>
            <a:r>
              <a:rPr lang="ru-RU" dirty="0" err="1"/>
              <a:t>on</a:t>
            </a:r>
            <a:r>
              <a:rPr lang="ru-RU" dirty="0"/>
              <a:t> </a:t>
            </a:r>
            <a:r>
              <a:rPr lang="ru-RU" dirty="0" err="1"/>
              <a:t>financial</a:t>
            </a:r>
            <a:r>
              <a:rPr lang="ru-RU" dirty="0"/>
              <a:t> </a:t>
            </a:r>
            <a:r>
              <a:rPr lang="ru-RU" dirty="0" err="1"/>
              <a:t>flows</a:t>
            </a:r>
            <a:r>
              <a:rPr lang="ru-RU" dirty="0"/>
              <a:t> </a:t>
            </a:r>
            <a:r>
              <a:rPr lang="ru-RU" dirty="0" err="1"/>
              <a:t>and</a:t>
            </a:r>
            <a:r>
              <a:rPr lang="ru-RU" dirty="0"/>
              <a:t> </a:t>
            </a:r>
            <a:r>
              <a:rPr lang="ru-RU" dirty="0" err="1"/>
              <a:t>results</a:t>
            </a:r>
            <a:r>
              <a:rPr lang="ru-RU" dirty="0"/>
              <a:t> </a:t>
            </a:r>
            <a:r>
              <a:rPr lang="ru-RU" dirty="0" err="1"/>
              <a:t>at</a:t>
            </a:r>
            <a:r>
              <a:rPr lang="ru-RU" dirty="0"/>
              <a:t> </a:t>
            </a:r>
            <a:r>
              <a:rPr lang="ru-RU" dirty="0" err="1"/>
              <a:t>the</a:t>
            </a:r>
            <a:r>
              <a:rPr lang="ru-RU" dirty="0"/>
              <a:t> </a:t>
            </a:r>
            <a:r>
              <a:rPr lang="ru-RU" dirty="0" err="1"/>
              <a:t>level</a:t>
            </a:r>
            <a:r>
              <a:rPr lang="ru-RU" dirty="0"/>
              <a:t> </a:t>
            </a:r>
            <a:r>
              <a:rPr lang="ru-RU" dirty="0" err="1"/>
              <a:t>of</a:t>
            </a:r>
            <a:r>
              <a:rPr lang="ru-RU" dirty="0"/>
              <a:t> </a:t>
            </a:r>
            <a:r>
              <a:rPr lang="ru-RU" dirty="0" err="1"/>
              <a:t>an</a:t>
            </a:r>
            <a:r>
              <a:rPr lang="ru-RU" dirty="0"/>
              <a:t> </a:t>
            </a:r>
            <a:r>
              <a:rPr lang="ru-RU" dirty="0" err="1"/>
              <a:t>organization</a:t>
            </a:r>
            <a:r>
              <a:rPr lang="ru-RU" dirty="0"/>
              <a:t> (</a:t>
            </a:r>
            <a:r>
              <a:rPr lang="ru-RU" dirty="0" err="1"/>
              <a:t>department</a:t>
            </a:r>
            <a:r>
              <a:rPr lang="ru-RU" dirty="0"/>
              <a:t>). </a:t>
            </a:r>
            <a:endParaRPr lang="en-US" dirty="0" smtClean="0"/>
          </a:p>
          <a:p>
            <a:pPr>
              <a:lnSpc>
                <a:spcPct val="150000"/>
              </a:lnSpc>
            </a:pPr>
            <a:endParaRPr lang="en-US" dirty="0"/>
          </a:p>
          <a:p>
            <a:pPr>
              <a:lnSpc>
                <a:spcPct val="150000"/>
              </a:lnSpc>
            </a:pPr>
            <a:r>
              <a:rPr lang="en-US" dirty="0" smtClean="0"/>
              <a:t>The examples of f</a:t>
            </a:r>
            <a:r>
              <a:rPr lang="ru-RU" dirty="0" err="1" smtClean="0"/>
              <a:t>inancial</a:t>
            </a:r>
            <a:r>
              <a:rPr lang="ru-RU" dirty="0" smtClean="0"/>
              <a:t> </a:t>
            </a:r>
            <a:r>
              <a:rPr lang="ru-RU" dirty="0" err="1"/>
              <a:t>plans</a:t>
            </a:r>
            <a:r>
              <a:rPr lang="ru-RU" dirty="0"/>
              <a:t> </a:t>
            </a:r>
            <a:r>
              <a:rPr lang="en-US" dirty="0" smtClean="0"/>
              <a:t>:</a:t>
            </a:r>
            <a:r>
              <a:rPr lang="ru-RU" dirty="0" smtClean="0"/>
              <a:t> </a:t>
            </a:r>
            <a:endParaRPr lang="en-US" dirty="0" smtClean="0"/>
          </a:p>
          <a:p>
            <a:pPr marL="285750" indent="-285750">
              <a:lnSpc>
                <a:spcPct val="150000"/>
              </a:lnSpc>
              <a:buFont typeface="Wingdings" panose="05000000000000000000" pitchFamily="2" charset="2"/>
              <a:buChar char="Ø"/>
            </a:pPr>
            <a:r>
              <a:rPr lang="ru-RU" dirty="0" err="1" smtClean="0"/>
              <a:t>cash</a:t>
            </a:r>
            <a:r>
              <a:rPr lang="ru-RU" dirty="0" smtClean="0"/>
              <a:t> </a:t>
            </a:r>
            <a:r>
              <a:rPr lang="ru-RU" dirty="0" err="1"/>
              <a:t>flow</a:t>
            </a:r>
            <a:r>
              <a:rPr lang="ru-RU" dirty="0"/>
              <a:t> </a:t>
            </a:r>
            <a:r>
              <a:rPr lang="ru-RU" dirty="0" err="1"/>
              <a:t>plan</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income</a:t>
            </a:r>
            <a:r>
              <a:rPr lang="ru-RU" dirty="0" smtClean="0"/>
              <a:t> </a:t>
            </a:r>
            <a:r>
              <a:rPr lang="ru-RU" dirty="0" err="1"/>
              <a:t>and</a:t>
            </a:r>
            <a:r>
              <a:rPr lang="ru-RU" dirty="0"/>
              <a:t> </a:t>
            </a:r>
            <a:r>
              <a:rPr lang="ru-RU" dirty="0" err="1"/>
              <a:t>expense</a:t>
            </a:r>
            <a:r>
              <a:rPr lang="ru-RU" dirty="0"/>
              <a:t> </a:t>
            </a:r>
            <a:r>
              <a:rPr lang="ru-RU" dirty="0" err="1"/>
              <a:t>plan</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balance</a:t>
            </a:r>
            <a:r>
              <a:rPr lang="ru-RU" dirty="0" smtClean="0"/>
              <a:t> </a:t>
            </a:r>
            <a:r>
              <a:rPr lang="ru-RU" dirty="0" err="1"/>
              <a:t>sheet</a:t>
            </a:r>
            <a:r>
              <a:rPr lang="ru-RU" dirty="0"/>
              <a:t> </a:t>
            </a:r>
            <a:r>
              <a:rPr lang="ru-RU" dirty="0" err="1"/>
              <a:t>of</a:t>
            </a:r>
            <a:r>
              <a:rPr lang="ru-RU" dirty="0"/>
              <a:t> </a:t>
            </a:r>
            <a:r>
              <a:rPr lang="ru-RU" dirty="0" err="1"/>
              <a:t>assets</a:t>
            </a:r>
            <a:r>
              <a:rPr lang="ru-RU" dirty="0"/>
              <a:t> </a:t>
            </a:r>
            <a:r>
              <a:rPr lang="ru-RU" dirty="0" err="1"/>
              <a:t>and</a:t>
            </a:r>
            <a:r>
              <a:rPr lang="ru-RU" dirty="0"/>
              <a:t> </a:t>
            </a:r>
            <a:r>
              <a:rPr lang="ru-RU" dirty="0" err="1"/>
              <a:t>liabilities</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credit</a:t>
            </a:r>
            <a:r>
              <a:rPr lang="ru-RU" dirty="0" smtClean="0"/>
              <a:t> </a:t>
            </a:r>
            <a:r>
              <a:rPr lang="ru-RU" dirty="0" err="1"/>
              <a:t>plan</a:t>
            </a:r>
            <a:r>
              <a:rPr lang="ru-RU" dirty="0"/>
              <a:t>, </a:t>
            </a:r>
            <a:endParaRPr lang="en-US" dirty="0" smtClean="0"/>
          </a:p>
          <a:p>
            <a:pPr marL="285750" indent="-285750">
              <a:lnSpc>
                <a:spcPct val="150000"/>
              </a:lnSpc>
              <a:buFont typeface="Wingdings" panose="05000000000000000000" pitchFamily="2" charset="2"/>
              <a:buChar char="Ø"/>
            </a:pPr>
            <a:r>
              <a:rPr lang="ru-RU" dirty="0" err="1" smtClean="0"/>
              <a:t>plans</a:t>
            </a:r>
            <a:r>
              <a:rPr lang="ru-RU" dirty="0" smtClean="0"/>
              <a:t> </a:t>
            </a:r>
            <a:r>
              <a:rPr lang="ru-RU" dirty="0" err="1"/>
              <a:t>of</a:t>
            </a:r>
            <a:r>
              <a:rPr lang="ru-RU" dirty="0"/>
              <a:t> </a:t>
            </a:r>
            <a:r>
              <a:rPr lang="ru-RU" dirty="0" err="1"/>
              <a:t>cash</a:t>
            </a:r>
            <a:r>
              <a:rPr lang="ru-RU" dirty="0"/>
              <a:t> </a:t>
            </a:r>
            <a:r>
              <a:rPr lang="ru-RU" dirty="0" err="1"/>
              <a:t>receipts</a:t>
            </a:r>
            <a:r>
              <a:rPr lang="ru-RU" dirty="0"/>
              <a:t> </a:t>
            </a:r>
            <a:r>
              <a:rPr lang="ru-RU" dirty="0" err="1"/>
              <a:t>and</a:t>
            </a:r>
            <a:r>
              <a:rPr lang="ru-RU" dirty="0"/>
              <a:t> </a:t>
            </a:r>
            <a:r>
              <a:rPr lang="ru-RU" dirty="0" err="1"/>
              <a:t>payments</a:t>
            </a:r>
            <a:r>
              <a:rPr lang="ru-RU" dirty="0"/>
              <a:t>.</a:t>
            </a:r>
          </a:p>
        </p:txBody>
      </p:sp>
    </p:spTree>
    <p:extLst>
      <p:ext uri="{BB962C8B-B14F-4D97-AF65-F5344CB8AC3E}">
        <p14:creationId xmlns:p14="http://schemas.microsoft.com/office/powerpoint/2010/main" val="208277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116632"/>
            <a:ext cx="2016899"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a:effectLst>
                  <a:outerShdw blurRad="38100" dist="38100" dir="2700000" algn="tl">
                    <a:srgbClr val="000000">
                      <a:alpha val="43137"/>
                    </a:srgbClr>
                  </a:outerShdw>
                </a:effectLst>
              </a:rPr>
              <a:t>planning</a:t>
            </a:r>
            <a:r>
              <a:rPr lang="ru-RU" b="1" i="1" dirty="0">
                <a:effectLst>
                  <a:outerShdw blurRad="38100" dist="38100" dir="2700000" algn="tl">
                    <a:srgbClr val="000000">
                      <a:alpha val="43137"/>
                    </a:srgbClr>
                  </a:outerShdw>
                </a:effectLst>
              </a:rPr>
              <a:t> </a:t>
            </a:r>
          </a:p>
        </p:txBody>
      </p:sp>
      <p:pic>
        <p:nvPicPr>
          <p:cNvPr id="2" name="Рисунок 1"/>
          <p:cNvPicPr>
            <a:picLocks noChangeAspect="1"/>
          </p:cNvPicPr>
          <p:nvPr/>
        </p:nvPicPr>
        <p:blipFill>
          <a:blip r:embed="rId2"/>
          <a:stretch>
            <a:fillRect/>
          </a:stretch>
        </p:blipFill>
        <p:spPr>
          <a:xfrm>
            <a:off x="672756" y="485964"/>
            <a:ext cx="8445215" cy="6309320"/>
          </a:xfrm>
          <a:prstGeom prst="rect">
            <a:avLst/>
          </a:prstGeom>
        </p:spPr>
      </p:pic>
    </p:spTree>
    <p:extLst>
      <p:ext uri="{BB962C8B-B14F-4D97-AF65-F5344CB8AC3E}">
        <p14:creationId xmlns:p14="http://schemas.microsoft.com/office/powerpoint/2010/main" val="2967790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31462"/>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pic>
        <p:nvPicPr>
          <p:cNvPr id="4" name="Рисунок 3"/>
          <p:cNvPicPr>
            <a:picLocks noChangeAspect="1"/>
          </p:cNvPicPr>
          <p:nvPr/>
        </p:nvPicPr>
        <p:blipFill>
          <a:blip r:embed="rId2"/>
          <a:stretch>
            <a:fillRect/>
          </a:stretch>
        </p:blipFill>
        <p:spPr>
          <a:xfrm>
            <a:off x="1195387" y="385762"/>
            <a:ext cx="6753225" cy="6086475"/>
          </a:xfrm>
          <a:prstGeom prst="rect">
            <a:avLst/>
          </a:prstGeom>
        </p:spPr>
      </p:pic>
    </p:spTree>
    <p:extLst>
      <p:ext uri="{BB962C8B-B14F-4D97-AF65-F5344CB8AC3E}">
        <p14:creationId xmlns:p14="http://schemas.microsoft.com/office/powerpoint/2010/main" val="2046157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31462"/>
            <a:ext cx="2946191"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rPr>
              <a:t>Financial</a:t>
            </a:r>
            <a:r>
              <a:rPr lang="ru-RU" b="1" i="1" dirty="0">
                <a:effectLst>
                  <a:outerShdw blurRad="38100" dist="38100" dir="2700000" algn="tl">
                    <a:srgbClr val="000000">
                      <a:alpha val="43137"/>
                    </a:srgbClr>
                  </a:outerShdw>
                </a:effectLst>
              </a:rPr>
              <a:t> </a:t>
            </a:r>
            <a:r>
              <a:rPr lang="ru-RU" b="1" i="1" dirty="0" err="1" smtClean="0">
                <a:effectLst>
                  <a:outerShdw blurRad="38100" dist="38100" dir="2700000" algn="tl">
                    <a:srgbClr val="000000">
                      <a:alpha val="43137"/>
                    </a:srgbClr>
                  </a:outerShdw>
                </a:effectLst>
              </a:rPr>
              <a:t>planning</a:t>
            </a:r>
            <a:r>
              <a:rPr lang="ru-RU" b="1" i="1" dirty="0" smtClean="0">
                <a:effectLst>
                  <a:outerShdw blurRad="38100" dist="38100" dir="2700000" algn="tl">
                    <a:srgbClr val="000000">
                      <a:alpha val="43137"/>
                    </a:srgbClr>
                  </a:outerShdw>
                </a:effectLst>
              </a:rPr>
              <a:t> </a:t>
            </a:r>
            <a:r>
              <a:rPr lang="en-US" b="1" i="1" dirty="0" smtClean="0">
                <a:effectLst>
                  <a:outerShdw blurRad="38100" dist="38100" dir="2700000" algn="tl">
                    <a:srgbClr val="000000">
                      <a:alpha val="43137"/>
                    </a:srgbClr>
                  </a:outerShdw>
                </a:effectLst>
              </a:rPr>
              <a:t>methods</a:t>
            </a:r>
            <a:r>
              <a:rPr lang="ru-RU" b="1" i="1" dirty="0" smtClean="0">
                <a:effectLst>
                  <a:outerShdw blurRad="38100" dist="38100" dir="2700000" algn="tl">
                    <a:srgbClr val="000000">
                      <a:alpha val="43137"/>
                    </a:srgbClr>
                  </a:outerShdw>
                </a:effectLst>
              </a:rPr>
              <a:t> </a:t>
            </a:r>
            <a:endParaRPr lang="ru-RU" b="1" i="1" dirty="0">
              <a:effectLst>
                <a:outerShdw blurRad="38100" dist="38100" dir="2700000" algn="tl">
                  <a:srgbClr val="000000">
                    <a:alpha val="43137"/>
                  </a:srgbClr>
                </a:outerShdw>
              </a:effectLst>
            </a:endParaRPr>
          </a:p>
        </p:txBody>
      </p:sp>
      <p:sp>
        <p:nvSpPr>
          <p:cNvPr id="2" name="Прямоугольник 1"/>
          <p:cNvSpPr/>
          <p:nvPr/>
        </p:nvSpPr>
        <p:spPr>
          <a:xfrm>
            <a:off x="603927" y="476672"/>
            <a:ext cx="8352928" cy="5493812"/>
          </a:xfrm>
          <a:prstGeom prst="rect">
            <a:avLst/>
          </a:prstGeom>
        </p:spPr>
        <p:txBody>
          <a:bodyPr wrap="square">
            <a:spAutoFit/>
          </a:bodyPr>
          <a:lstStyle/>
          <a:p>
            <a:pPr>
              <a:lnSpc>
                <a:spcPct val="150000"/>
              </a:lnSpc>
            </a:pPr>
            <a:r>
              <a:rPr lang="ru-RU" b="1" dirty="0" err="1"/>
              <a:t>Economic</a:t>
            </a:r>
            <a:r>
              <a:rPr lang="ru-RU" b="1" dirty="0"/>
              <a:t> </a:t>
            </a:r>
            <a:r>
              <a:rPr lang="ru-RU" b="1" dirty="0" err="1"/>
              <a:t>analysis</a:t>
            </a:r>
            <a:r>
              <a:rPr lang="ru-RU" b="1" dirty="0"/>
              <a:t> </a:t>
            </a:r>
            <a:r>
              <a:rPr lang="ru-RU" dirty="0" err="1"/>
              <a:t>is</a:t>
            </a:r>
            <a:r>
              <a:rPr lang="ru-RU" dirty="0"/>
              <a:t> </a:t>
            </a:r>
            <a:r>
              <a:rPr lang="ru-RU" dirty="0" err="1"/>
              <a:t>based</a:t>
            </a:r>
            <a:r>
              <a:rPr lang="ru-RU" dirty="0"/>
              <a:t> </a:t>
            </a:r>
            <a:r>
              <a:rPr lang="ru-RU" dirty="0" err="1"/>
              <a:t>on</a:t>
            </a:r>
            <a:r>
              <a:rPr lang="ru-RU" dirty="0"/>
              <a:t> a </a:t>
            </a:r>
            <a:r>
              <a:rPr lang="ru-RU" dirty="0" err="1"/>
              <a:t>comparison</a:t>
            </a:r>
            <a:r>
              <a:rPr lang="ru-RU" dirty="0"/>
              <a:t> </a:t>
            </a:r>
            <a:r>
              <a:rPr lang="ru-RU" dirty="0" err="1"/>
              <a:t>of</a:t>
            </a:r>
            <a:r>
              <a:rPr lang="ru-RU" dirty="0"/>
              <a:t> </a:t>
            </a:r>
            <a:r>
              <a:rPr lang="ru-RU" dirty="0" err="1"/>
              <a:t>reporting</a:t>
            </a:r>
            <a:r>
              <a:rPr lang="ru-RU" dirty="0"/>
              <a:t> </a:t>
            </a:r>
            <a:r>
              <a:rPr lang="ru-RU" dirty="0" err="1"/>
              <a:t>and</a:t>
            </a:r>
            <a:r>
              <a:rPr lang="ru-RU" dirty="0"/>
              <a:t> </a:t>
            </a:r>
            <a:r>
              <a:rPr lang="ru-RU" dirty="0" err="1"/>
              <a:t>planning</a:t>
            </a:r>
            <a:r>
              <a:rPr lang="ru-RU" dirty="0"/>
              <a:t> </a:t>
            </a:r>
            <a:r>
              <a:rPr lang="ru-RU" dirty="0" err="1"/>
              <a:t>data</a:t>
            </a:r>
            <a:endParaRPr lang="ru-RU" dirty="0"/>
          </a:p>
          <a:p>
            <a:pPr>
              <a:lnSpc>
                <a:spcPct val="150000"/>
              </a:lnSpc>
            </a:pPr>
            <a:r>
              <a:rPr lang="ru-RU" dirty="0" err="1"/>
              <a:t>in</a:t>
            </a:r>
            <a:r>
              <a:rPr lang="ru-RU" dirty="0"/>
              <a:t> </a:t>
            </a:r>
            <a:r>
              <a:rPr lang="ru-RU" dirty="0" err="1"/>
              <a:t>order</a:t>
            </a:r>
            <a:r>
              <a:rPr lang="ru-RU" dirty="0"/>
              <a:t> </a:t>
            </a:r>
            <a:r>
              <a:rPr lang="ru-RU" dirty="0" err="1"/>
              <a:t>to</a:t>
            </a:r>
            <a:r>
              <a:rPr lang="ru-RU" dirty="0"/>
              <a:t> </a:t>
            </a:r>
            <a:r>
              <a:rPr lang="ru-RU" dirty="0" err="1"/>
              <a:t>identify</a:t>
            </a:r>
            <a:r>
              <a:rPr lang="ru-RU" dirty="0"/>
              <a:t> </a:t>
            </a:r>
            <a:r>
              <a:rPr lang="ru-RU" dirty="0" err="1"/>
              <a:t>deviations</a:t>
            </a:r>
            <a:r>
              <a:rPr lang="ru-RU" dirty="0"/>
              <a:t>, </a:t>
            </a:r>
            <a:r>
              <a:rPr lang="ru-RU" dirty="0" err="1"/>
              <a:t>analyze</a:t>
            </a:r>
            <a:r>
              <a:rPr lang="ru-RU" dirty="0"/>
              <a:t> </a:t>
            </a:r>
            <a:r>
              <a:rPr lang="ru-RU" dirty="0" err="1"/>
              <a:t>them</a:t>
            </a:r>
            <a:r>
              <a:rPr lang="ru-RU" dirty="0"/>
              <a:t> </a:t>
            </a:r>
            <a:r>
              <a:rPr lang="ru-RU" dirty="0" err="1"/>
              <a:t>and</a:t>
            </a:r>
            <a:r>
              <a:rPr lang="ru-RU" dirty="0"/>
              <a:t> </a:t>
            </a:r>
            <a:r>
              <a:rPr lang="ru-RU" dirty="0" err="1"/>
              <a:t>organize</a:t>
            </a:r>
            <a:r>
              <a:rPr lang="ru-RU" dirty="0"/>
              <a:t> </a:t>
            </a:r>
            <a:r>
              <a:rPr lang="ru-RU" dirty="0" err="1"/>
              <a:t>corrective</a:t>
            </a:r>
            <a:r>
              <a:rPr lang="ru-RU" dirty="0"/>
              <a:t> </a:t>
            </a:r>
            <a:r>
              <a:rPr lang="ru-RU" dirty="0" err="1"/>
              <a:t>management</a:t>
            </a:r>
            <a:r>
              <a:rPr lang="ru-RU" dirty="0"/>
              <a:t> </a:t>
            </a:r>
            <a:r>
              <a:rPr lang="ru-RU" dirty="0" err="1"/>
              <a:t>measures</a:t>
            </a:r>
            <a:r>
              <a:rPr lang="ru-RU" dirty="0"/>
              <a:t> </a:t>
            </a:r>
            <a:r>
              <a:rPr lang="ru-RU" dirty="0" err="1"/>
              <a:t>to</a:t>
            </a:r>
            <a:r>
              <a:rPr lang="ru-RU" dirty="0"/>
              <a:t> </a:t>
            </a:r>
            <a:r>
              <a:rPr lang="ru-RU" dirty="0" err="1"/>
              <a:t>eliminate</a:t>
            </a:r>
            <a:r>
              <a:rPr lang="ru-RU" dirty="0"/>
              <a:t> </a:t>
            </a:r>
            <a:r>
              <a:rPr lang="ru-RU" dirty="0" err="1"/>
              <a:t>negative</a:t>
            </a:r>
            <a:r>
              <a:rPr lang="ru-RU" dirty="0"/>
              <a:t> </a:t>
            </a:r>
            <a:r>
              <a:rPr lang="ru-RU" dirty="0" err="1"/>
              <a:t>deviations</a:t>
            </a:r>
            <a:r>
              <a:rPr lang="ru-RU" dirty="0"/>
              <a:t>. </a:t>
            </a:r>
            <a:r>
              <a:rPr lang="ru-RU" dirty="0" err="1"/>
              <a:t>Moreover</a:t>
            </a:r>
            <a:r>
              <a:rPr lang="ru-RU" dirty="0"/>
              <a:t>, </a:t>
            </a:r>
            <a:r>
              <a:rPr lang="ru-RU" dirty="0" err="1"/>
              <a:t>economic</a:t>
            </a:r>
            <a:endParaRPr lang="ru-RU" dirty="0"/>
          </a:p>
          <a:p>
            <a:pPr>
              <a:lnSpc>
                <a:spcPct val="150000"/>
              </a:lnSpc>
            </a:pPr>
            <a:r>
              <a:rPr lang="ru-RU" dirty="0" err="1"/>
              <a:t>analysis</a:t>
            </a:r>
            <a:r>
              <a:rPr lang="ru-RU" dirty="0"/>
              <a:t> </a:t>
            </a:r>
            <a:r>
              <a:rPr lang="ru-RU" dirty="0" err="1"/>
              <a:t>makes</a:t>
            </a:r>
            <a:r>
              <a:rPr lang="ru-RU" dirty="0"/>
              <a:t> </a:t>
            </a:r>
            <a:r>
              <a:rPr lang="ru-RU" dirty="0" err="1"/>
              <a:t>it</a:t>
            </a:r>
            <a:r>
              <a:rPr lang="ru-RU" dirty="0"/>
              <a:t> </a:t>
            </a:r>
            <a:r>
              <a:rPr lang="ru-RU" dirty="0" err="1"/>
              <a:t>possible</a:t>
            </a:r>
            <a:r>
              <a:rPr lang="ru-RU" dirty="0"/>
              <a:t> </a:t>
            </a:r>
            <a:r>
              <a:rPr lang="ru-RU" dirty="0" err="1"/>
              <a:t>to</a:t>
            </a:r>
            <a:r>
              <a:rPr lang="ru-RU" dirty="0"/>
              <a:t> </a:t>
            </a:r>
            <a:r>
              <a:rPr lang="ru-RU" dirty="0" err="1"/>
              <a:t>understand</a:t>
            </a:r>
            <a:r>
              <a:rPr lang="ru-RU" dirty="0"/>
              <a:t> </a:t>
            </a:r>
            <a:r>
              <a:rPr lang="ru-RU" dirty="0" err="1"/>
              <a:t>the</a:t>
            </a:r>
            <a:r>
              <a:rPr lang="ru-RU" dirty="0"/>
              <a:t> </a:t>
            </a:r>
            <a:r>
              <a:rPr lang="ru-RU" dirty="0" err="1"/>
              <a:t>main</a:t>
            </a:r>
            <a:r>
              <a:rPr lang="ru-RU" dirty="0"/>
              <a:t> </a:t>
            </a:r>
            <a:r>
              <a:rPr lang="ru-RU" dirty="0" err="1"/>
              <a:t>trends</a:t>
            </a:r>
            <a:r>
              <a:rPr lang="ru-RU" dirty="0"/>
              <a:t> </a:t>
            </a:r>
            <a:r>
              <a:rPr lang="ru-RU" dirty="0" err="1"/>
              <a:t>and</a:t>
            </a:r>
            <a:r>
              <a:rPr lang="ru-RU" dirty="0"/>
              <a:t> </a:t>
            </a:r>
            <a:r>
              <a:rPr lang="ru-RU" dirty="0" err="1"/>
              <a:t>patterns</a:t>
            </a:r>
            <a:r>
              <a:rPr lang="ru-RU" dirty="0"/>
              <a:t> </a:t>
            </a:r>
            <a:r>
              <a:rPr lang="ru-RU" dirty="0" err="1"/>
              <a:t>and</a:t>
            </a:r>
            <a:r>
              <a:rPr lang="ru-RU" dirty="0"/>
              <a:t> </a:t>
            </a:r>
            <a:r>
              <a:rPr lang="ru-RU" dirty="0" err="1"/>
              <a:t>identify</a:t>
            </a:r>
            <a:r>
              <a:rPr lang="ru-RU" dirty="0"/>
              <a:t> </a:t>
            </a:r>
            <a:r>
              <a:rPr lang="ru-RU" dirty="0" err="1"/>
              <a:t>the</a:t>
            </a:r>
            <a:r>
              <a:rPr lang="ru-RU" dirty="0"/>
              <a:t> </a:t>
            </a:r>
            <a:r>
              <a:rPr lang="ru-RU" dirty="0" err="1"/>
              <a:t>internal</a:t>
            </a:r>
            <a:r>
              <a:rPr lang="ru-RU" dirty="0"/>
              <a:t> </a:t>
            </a:r>
            <a:r>
              <a:rPr lang="ru-RU" dirty="0" err="1"/>
              <a:t>reserves</a:t>
            </a:r>
            <a:r>
              <a:rPr lang="ru-RU" dirty="0"/>
              <a:t> </a:t>
            </a:r>
            <a:r>
              <a:rPr lang="ru-RU" dirty="0" err="1"/>
              <a:t>of</a:t>
            </a:r>
            <a:r>
              <a:rPr lang="ru-RU" dirty="0"/>
              <a:t> </a:t>
            </a:r>
            <a:r>
              <a:rPr lang="ru-RU" dirty="0" err="1"/>
              <a:t>the</a:t>
            </a:r>
            <a:r>
              <a:rPr lang="ru-RU" dirty="0"/>
              <a:t> </a:t>
            </a:r>
            <a:r>
              <a:rPr lang="ru-RU" dirty="0" err="1"/>
              <a:t>enterprise</a:t>
            </a:r>
            <a:r>
              <a:rPr lang="ru-RU" dirty="0"/>
              <a:t>. </a:t>
            </a:r>
            <a:endParaRPr lang="en-US" dirty="0" smtClean="0"/>
          </a:p>
          <a:p>
            <a:pPr>
              <a:lnSpc>
                <a:spcPct val="150000"/>
              </a:lnSpc>
            </a:pPr>
            <a:endParaRPr lang="en-US" dirty="0"/>
          </a:p>
          <a:p>
            <a:pPr>
              <a:lnSpc>
                <a:spcPct val="150000"/>
              </a:lnSpc>
            </a:pPr>
            <a:r>
              <a:rPr lang="ru-RU" dirty="0" err="1" smtClean="0"/>
              <a:t>The</a:t>
            </a:r>
            <a:r>
              <a:rPr lang="ru-RU" dirty="0" smtClean="0"/>
              <a:t> </a:t>
            </a:r>
            <a:r>
              <a:rPr lang="ru-RU" dirty="0" err="1"/>
              <a:t>use</a:t>
            </a:r>
            <a:r>
              <a:rPr lang="ru-RU" dirty="0"/>
              <a:t> </a:t>
            </a:r>
            <a:r>
              <a:rPr lang="ru-RU" dirty="0" err="1"/>
              <a:t>of</a:t>
            </a:r>
            <a:r>
              <a:rPr lang="ru-RU" dirty="0"/>
              <a:t> </a:t>
            </a:r>
            <a:r>
              <a:rPr lang="ru-RU" dirty="0" err="1"/>
              <a:t>this</a:t>
            </a:r>
            <a:r>
              <a:rPr lang="ru-RU" dirty="0"/>
              <a:t> </a:t>
            </a:r>
            <a:r>
              <a:rPr lang="ru-RU" dirty="0" err="1"/>
              <a:t>method</a:t>
            </a:r>
            <a:r>
              <a:rPr lang="ru-RU" dirty="0"/>
              <a:t> </a:t>
            </a:r>
            <a:r>
              <a:rPr lang="ru-RU" dirty="0" err="1"/>
              <a:t>in</a:t>
            </a:r>
            <a:r>
              <a:rPr lang="ru-RU" dirty="0"/>
              <a:t> </a:t>
            </a:r>
            <a:r>
              <a:rPr lang="ru-RU" dirty="0" err="1"/>
              <a:t>control</a:t>
            </a:r>
            <a:r>
              <a:rPr lang="ru-RU" dirty="0"/>
              <a:t> </a:t>
            </a:r>
            <a:r>
              <a:rPr lang="ru-RU" dirty="0" err="1"/>
              <a:t>is</a:t>
            </a:r>
            <a:r>
              <a:rPr lang="ru-RU" dirty="0"/>
              <a:t> </a:t>
            </a:r>
            <a:r>
              <a:rPr lang="ru-RU" dirty="0" err="1"/>
              <a:t>possible</a:t>
            </a:r>
            <a:r>
              <a:rPr lang="ru-RU" dirty="0"/>
              <a:t> </a:t>
            </a:r>
            <a:r>
              <a:rPr lang="ru-RU" dirty="0" err="1" smtClean="0"/>
              <a:t>whe</a:t>
            </a:r>
            <a:r>
              <a:rPr lang="en-US" dirty="0" smtClean="0"/>
              <a:t>n </a:t>
            </a:r>
            <a:r>
              <a:rPr lang="ru-RU" dirty="0" err="1" smtClean="0"/>
              <a:t>manage</a:t>
            </a:r>
            <a:r>
              <a:rPr lang="en-US" dirty="0" err="1" smtClean="0"/>
              <a:t>rial</a:t>
            </a:r>
            <a:r>
              <a:rPr lang="en-US" dirty="0" smtClean="0"/>
              <a:t> </a:t>
            </a:r>
            <a:r>
              <a:rPr lang="ru-RU" dirty="0" err="1" smtClean="0"/>
              <a:t>accounting</a:t>
            </a:r>
            <a:r>
              <a:rPr lang="ru-RU" dirty="0" smtClean="0"/>
              <a:t> </a:t>
            </a:r>
            <a:r>
              <a:rPr lang="ru-RU" dirty="0" err="1"/>
              <a:t>at</a:t>
            </a:r>
            <a:r>
              <a:rPr lang="ru-RU" dirty="0"/>
              <a:t> </a:t>
            </a:r>
            <a:r>
              <a:rPr lang="ru-RU" dirty="0" err="1"/>
              <a:t>the</a:t>
            </a:r>
            <a:r>
              <a:rPr lang="ru-RU" dirty="0"/>
              <a:t> </a:t>
            </a:r>
            <a:r>
              <a:rPr lang="en-US" dirty="0" smtClean="0"/>
              <a:t>organization is established</a:t>
            </a:r>
            <a:r>
              <a:rPr lang="ru-RU" dirty="0" smtClean="0"/>
              <a:t>, </a:t>
            </a:r>
            <a:r>
              <a:rPr lang="ru-RU" dirty="0" err="1"/>
              <a:t>which</a:t>
            </a:r>
            <a:r>
              <a:rPr lang="ru-RU" dirty="0"/>
              <a:t>, </a:t>
            </a:r>
            <a:r>
              <a:rPr lang="ru-RU" dirty="0" err="1"/>
              <a:t>in</a:t>
            </a:r>
            <a:r>
              <a:rPr lang="ru-RU" dirty="0"/>
              <a:t> </a:t>
            </a:r>
            <a:r>
              <a:rPr lang="ru-RU" dirty="0" err="1"/>
              <a:t>contrast</a:t>
            </a:r>
            <a:r>
              <a:rPr lang="ru-RU" dirty="0"/>
              <a:t> </a:t>
            </a:r>
            <a:r>
              <a:rPr lang="ru-RU" dirty="0" err="1"/>
              <a:t>to</a:t>
            </a:r>
            <a:r>
              <a:rPr lang="ru-RU" dirty="0"/>
              <a:t> </a:t>
            </a:r>
            <a:r>
              <a:rPr lang="ru-RU" dirty="0" err="1"/>
              <a:t>accounting</a:t>
            </a:r>
            <a:endParaRPr lang="ru-RU" dirty="0"/>
          </a:p>
          <a:p>
            <a:pPr>
              <a:lnSpc>
                <a:spcPct val="150000"/>
              </a:lnSpc>
            </a:pPr>
            <a:r>
              <a:rPr lang="ru-RU" dirty="0"/>
              <a:t>(</a:t>
            </a:r>
            <a:r>
              <a:rPr lang="ru-RU" dirty="0" err="1"/>
              <a:t>tax</a:t>
            </a:r>
            <a:r>
              <a:rPr lang="ru-RU" dirty="0"/>
              <a:t>) </a:t>
            </a:r>
            <a:r>
              <a:rPr lang="ru-RU" dirty="0" err="1"/>
              <a:t>accounting</a:t>
            </a:r>
            <a:r>
              <a:rPr lang="ru-RU" dirty="0"/>
              <a:t> </a:t>
            </a:r>
            <a:r>
              <a:rPr lang="ru-RU" dirty="0" err="1"/>
              <a:t>allows</a:t>
            </a:r>
            <a:r>
              <a:rPr lang="ru-RU" dirty="0"/>
              <a:t> </a:t>
            </a:r>
            <a:r>
              <a:rPr lang="en-US" dirty="0" smtClean="0"/>
              <a:t>manager</a:t>
            </a:r>
            <a:r>
              <a:rPr lang="ru-RU" dirty="0" smtClean="0"/>
              <a:t> </a:t>
            </a:r>
            <a:r>
              <a:rPr lang="ru-RU" dirty="0" err="1"/>
              <a:t>to</a:t>
            </a:r>
            <a:r>
              <a:rPr lang="ru-RU" dirty="0"/>
              <a:t> </a:t>
            </a:r>
            <a:r>
              <a:rPr lang="ru-RU" dirty="0" err="1"/>
              <a:t>get</a:t>
            </a:r>
            <a:r>
              <a:rPr lang="ru-RU" dirty="0"/>
              <a:t> </a:t>
            </a:r>
            <a:r>
              <a:rPr lang="ru-RU" dirty="0" err="1"/>
              <a:t>operational</a:t>
            </a:r>
            <a:r>
              <a:rPr lang="ru-RU" dirty="0"/>
              <a:t> </a:t>
            </a:r>
            <a:r>
              <a:rPr lang="ru-RU" dirty="0" err="1"/>
              <a:t>information</a:t>
            </a:r>
            <a:r>
              <a:rPr lang="ru-RU" dirty="0"/>
              <a:t>. </a:t>
            </a:r>
            <a:endParaRPr lang="en-US" dirty="0" smtClean="0"/>
          </a:p>
          <a:p>
            <a:pPr>
              <a:lnSpc>
                <a:spcPct val="150000"/>
              </a:lnSpc>
            </a:pPr>
            <a:endParaRPr lang="en-US" dirty="0" smtClean="0"/>
          </a:p>
          <a:p>
            <a:pPr>
              <a:lnSpc>
                <a:spcPct val="150000"/>
              </a:lnSpc>
            </a:pPr>
            <a:r>
              <a:rPr lang="ru-RU" dirty="0" err="1" smtClean="0"/>
              <a:t>Economic</a:t>
            </a:r>
            <a:r>
              <a:rPr lang="ru-RU" dirty="0" smtClean="0"/>
              <a:t> </a:t>
            </a:r>
            <a:r>
              <a:rPr lang="ru-RU" dirty="0" err="1" smtClean="0"/>
              <a:t>analysis</a:t>
            </a:r>
            <a:r>
              <a:rPr lang="en-US" dirty="0" smtClean="0"/>
              <a:t> </a:t>
            </a:r>
            <a:r>
              <a:rPr lang="ru-RU" dirty="0" err="1" smtClean="0"/>
              <a:t>involves</a:t>
            </a:r>
            <a:r>
              <a:rPr lang="ru-RU" dirty="0" smtClean="0"/>
              <a:t> </a:t>
            </a:r>
            <a:r>
              <a:rPr lang="ru-RU" dirty="0" err="1"/>
              <a:t>the</a:t>
            </a:r>
            <a:r>
              <a:rPr lang="ru-RU" dirty="0"/>
              <a:t> </a:t>
            </a:r>
            <a:r>
              <a:rPr lang="ru-RU" dirty="0" err="1"/>
              <a:t>processing</a:t>
            </a:r>
            <a:r>
              <a:rPr lang="ru-RU" dirty="0"/>
              <a:t> </a:t>
            </a:r>
            <a:r>
              <a:rPr lang="ru-RU" dirty="0" err="1"/>
              <a:t>of</a:t>
            </a:r>
            <a:r>
              <a:rPr lang="ru-RU" dirty="0"/>
              <a:t> a </a:t>
            </a:r>
            <a:r>
              <a:rPr lang="ru-RU" dirty="0" err="1"/>
              <a:t>large</a:t>
            </a:r>
            <a:r>
              <a:rPr lang="ru-RU" dirty="0"/>
              <a:t> </a:t>
            </a:r>
            <a:r>
              <a:rPr lang="ru-RU" dirty="0" err="1"/>
              <a:t>amount</a:t>
            </a:r>
            <a:r>
              <a:rPr lang="ru-RU" dirty="0"/>
              <a:t> </a:t>
            </a:r>
            <a:r>
              <a:rPr lang="ru-RU" dirty="0" err="1"/>
              <a:t>of</a:t>
            </a:r>
            <a:r>
              <a:rPr lang="ru-RU" dirty="0"/>
              <a:t> </a:t>
            </a:r>
            <a:r>
              <a:rPr lang="ru-RU" dirty="0" err="1"/>
              <a:t>primary</a:t>
            </a:r>
            <a:r>
              <a:rPr lang="ru-RU" dirty="0"/>
              <a:t> </a:t>
            </a:r>
            <a:r>
              <a:rPr lang="ru-RU" dirty="0" err="1"/>
              <a:t>data</a:t>
            </a:r>
            <a:r>
              <a:rPr lang="ru-RU" dirty="0"/>
              <a:t>, </a:t>
            </a:r>
            <a:r>
              <a:rPr lang="ru-RU" dirty="0" err="1"/>
              <a:t>for</a:t>
            </a:r>
            <a:r>
              <a:rPr lang="ru-RU" dirty="0"/>
              <a:t> </a:t>
            </a:r>
            <a:r>
              <a:rPr lang="ru-RU" dirty="0" err="1"/>
              <a:t>this</a:t>
            </a:r>
            <a:r>
              <a:rPr lang="ru-RU" dirty="0"/>
              <a:t> </a:t>
            </a:r>
            <a:r>
              <a:rPr lang="ru-RU" dirty="0" err="1"/>
              <a:t>reason</a:t>
            </a:r>
            <a:r>
              <a:rPr lang="ru-RU" dirty="0"/>
              <a:t>, </a:t>
            </a:r>
            <a:r>
              <a:rPr lang="ru-RU" dirty="0" err="1"/>
              <a:t>companies</a:t>
            </a:r>
            <a:r>
              <a:rPr lang="ru-RU" dirty="0"/>
              <a:t> </a:t>
            </a:r>
            <a:r>
              <a:rPr lang="ru-RU" dirty="0" err="1"/>
              <a:t>use</a:t>
            </a:r>
            <a:r>
              <a:rPr lang="ru-RU" dirty="0"/>
              <a:t> </a:t>
            </a:r>
            <a:r>
              <a:rPr lang="ru-RU" dirty="0" err="1"/>
              <a:t>modern</a:t>
            </a:r>
            <a:r>
              <a:rPr lang="ru-RU" dirty="0"/>
              <a:t> </a:t>
            </a:r>
            <a:r>
              <a:rPr lang="ru-RU" dirty="0" err="1"/>
              <a:t>software</a:t>
            </a:r>
            <a:r>
              <a:rPr lang="ru-RU" dirty="0"/>
              <a:t> </a:t>
            </a:r>
            <a:r>
              <a:rPr lang="ru-RU" dirty="0" err="1"/>
              <a:t>packages</a:t>
            </a:r>
            <a:r>
              <a:rPr lang="ru-RU" dirty="0"/>
              <a:t> </a:t>
            </a:r>
            <a:r>
              <a:rPr lang="ru-RU" dirty="0" err="1"/>
              <a:t>designed</a:t>
            </a:r>
            <a:r>
              <a:rPr lang="ru-RU" dirty="0"/>
              <a:t> </a:t>
            </a:r>
            <a:r>
              <a:rPr lang="ru-RU" dirty="0" err="1"/>
              <a:t>for</a:t>
            </a:r>
            <a:r>
              <a:rPr lang="ru-RU" dirty="0"/>
              <a:t> a </a:t>
            </a:r>
            <a:r>
              <a:rPr lang="ru-RU" dirty="0" err="1"/>
              <a:t>comprehensive</a:t>
            </a:r>
            <a:r>
              <a:rPr lang="ru-RU" dirty="0"/>
              <a:t> </a:t>
            </a:r>
            <a:r>
              <a:rPr lang="ru-RU" dirty="0" err="1"/>
              <a:t>assessment</a:t>
            </a:r>
            <a:r>
              <a:rPr lang="ru-RU" dirty="0"/>
              <a:t> </a:t>
            </a:r>
            <a:r>
              <a:rPr lang="ru-RU" dirty="0" err="1"/>
              <a:t>of</a:t>
            </a:r>
            <a:r>
              <a:rPr lang="ru-RU" dirty="0"/>
              <a:t> </a:t>
            </a:r>
            <a:r>
              <a:rPr lang="ru-RU" dirty="0" err="1"/>
              <a:t>the</a:t>
            </a:r>
            <a:r>
              <a:rPr lang="ru-RU" dirty="0"/>
              <a:t> </a:t>
            </a:r>
            <a:r>
              <a:rPr lang="ru-RU" dirty="0" err="1"/>
              <a:t>financial</a:t>
            </a:r>
            <a:r>
              <a:rPr lang="ru-RU" dirty="0"/>
              <a:t> </a:t>
            </a:r>
            <a:r>
              <a:rPr lang="ru-RU" dirty="0" err="1"/>
              <a:t>condition</a:t>
            </a:r>
            <a:r>
              <a:rPr lang="ru-RU" dirty="0"/>
              <a:t> </a:t>
            </a:r>
            <a:r>
              <a:rPr lang="ru-RU" dirty="0" err="1"/>
              <a:t>of</a:t>
            </a:r>
            <a:r>
              <a:rPr lang="ru-RU" dirty="0"/>
              <a:t> </a:t>
            </a:r>
            <a:r>
              <a:rPr lang="ru-RU" dirty="0" err="1"/>
              <a:t>an</a:t>
            </a:r>
            <a:r>
              <a:rPr lang="ru-RU" dirty="0"/>
              <a:t> </a:t>
            </a:r>
            <a:r>
              <a:rPr lang="en-US" dirty="0" smtClean="0"/>
              <a:t>organization.</a:t>
            </a:r>
            <a:endParaRPr lang="ru-RU" dirty="0"/>
          </a:p>
        </p:txBody>
      </p:sp>
    </p:spTree>
    <p:extLst>
      <p:ext uri="{BB962C8B-B14F-4D97-AF65-F5344CB8AC3E}">
        <p14:creationId xmlns:p14="http://schemas.microsoft.com/office/powerpoint/2010/main" val="415173635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1117</TotalTime>
  <Words>2142</Words>
  <Application>Microsoft Office PowerPoint</Application>
  <PresentationFormat>Экран (4:3)</PresentationFormat>
  <Paragraphs>153</Paragraphs>
  <Slides>29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29</vt:i4>
      </vt:variant>
    </vt:vector>
  </HeadingPairs>
  <TitlesOfParts>
    <vt:vector size="34" baseType="lpstr">
      <vt:lpstr>Arial</vt:lpstr>
      <vt:lpstr>Franklin Gothic Book</vt:lpstr>
      <vt:lpstr>Open Sans</vt:lpstr>
      <vt:lpstr>Wingdings</vt:lpstr>
      <vt:lpstr>Crop</vt:lpstr>
      <vt:lpstr>MODULE 3 3.4 organization of financial planning in organizations.  Business-plan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zkm</dc:creator>
  <cp:lastModifiedBy>Veronika Knyazkova</cp:lastModifiedBy>
  <cp:revision>56</cp:revision>
  <dcterms:created xsi:type="dcterms:W3CDTF">2020-10-19T16:29:19Z</dcterms:created>
  <dcterms:modified xsi:type="dcterms:W3CDTF">2020-12-23T22:51:50Z</dcterms:modified>
</cp:coreProperties>
</file>