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28" r:id="rId4"/>
    <p:sldId id="329" r:id="rId5"/>
    <p:sldId id="33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339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16" r:id="rId26"/>
    <p:sldId id="279" r:id="rId27"/>
    <p:sldId id="317" r:id="rId28"/>
    <p:sldId id="280" r:id="rId29"/>
    <p:sldId id="333" r:id="rId30"/>
    <p:sldId id="334" r:id="rId31"/>
    <p:sldId id="335" r:id="rId32"/>
    <p:sldId id="282" r:id="rId33"/>
    <p:sldId id="336" r:id="rId34"/>
    <p:sldId id="323" r:id="rId35"/>
    <p:sldId id="322" r:id="rId36"/>
    <p:sldId id="324" r:id="rId37"/>
    <p:sldId id="340" r:id="rId38"/>
    <p:sldId id="320" r:id="rId39"/>
    <p:sldId id="284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00CC00"/>
    <a:srgbClr val="00FF00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5FD84-65A9-43B0-9A6D-6766DEDB8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5C0BC-28CA-4F53-A1B9-3059FA9EE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330D7-37DA-4B51-AD48-45444C689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F1A36-EE13-4E05-B80E-C26298614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E11BB-BCF6-4B39-BDF5-EA9F92F13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29C17-0281-42F3-A78A-C5E924618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6C300-C456-4AF6-A8C1-C111F73D2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1F2E8-B301-468C-831F-8FF202835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5A58C-4631-4D86-91B8-C8C529355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5B1D9-CDF8-4938-9A18-ADCFEF2AF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47897-15CA-436F-96F4-D5E27A2DA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A6487F-CC17-4F29-9CD8-C8BEAF264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33CC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</a:rPr>
              <a:t>Раздел 5. </a:t>
            </a:r>
            <a:r>
              <a:rPr lang="ru-RU" sz="2800" b="1" dirty="0" err="1" smtClean="0">
                <a:solidFill>
                  <a:srgbClr val="FF33CC"/>
                </a:solidFill>
                <a:latin typeface="Times New Roman" pitchFamily="18" charset="0"/>
              </a:rPr>
              <a:t>Микролитография</a:t>
            </a:r>
            <a:r>
              <a:rPr lang="en-US" sz="2800" b="1" dirty="0" smtClean="0">
                <a:solidFill>
                  <a:srgbClr val="FF33CC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33CC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</a:rPr>
              <a:t>Лекция 18.</a:t>
            </a:r>
            <a:r>
              <a:rPr lang="en-US" sz="2800" b="1" dirty="0" smtClean="0">
                <a:solidFill>
                  <a:srgbClr val="FF33CC"/>
                </a:solidFill>
                <a:latin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33CC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</a:rPr>
              <a:t>Тема 18. Технология формирования</a:t>
            </a:r>
            <a:br>
              <a:rPr lang="ru-RU" sz="2800" b="1" dirty="0" smtClean="0">
                <a:solidFill>
                  <a:srgbClr val="FF33CC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</a:rPr>
              <a:t>рисунка технологических слоев</a:t>
            </a:r>
            <a:r>
              <a:rPr lang="en-US" sz="2800" b="1" dirty="0" smtClean="0">
                <a:solidFill>
                  <a:srgbClr val="FF33CC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33CC"/>
                </a:solidFill>
                <a:latin typeface="Times New Roman" pitchFamily="18" charset="0"/>
              </a:rPr>
            </a:br>
            <a:endParaRPr lang="ru-RU" sz="3200" b="1" dirty="0" smtClean="0">
              <a:solidFill>
                <a:srgbClr val="FF33CC"/>
              </a:solidFill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</a:rPr>
              <a:t>1. </a:t>
            </a:r>
            <a:r>
              <a:rPr lang="ru-RU" sz="2800" dirty="0" smtClean="0">
                <a:latin typeface="Times New Roman" pitchFamily="18" charset="0"/>
              </a:rPr>
              <a:t>Классификация процессов литографии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</a:rPr>
              <a:t>2. </a:t>
            </a:r>
            <a:r>
              <a:rPr lang="ru-RU" sz="2800" dirty="0" smtClean="0">
                <a:latin typeface="Times New Roman" pitchFamily="18" charset="0"/>
              </a:rPr>
              <a:t>Схема фотолитографического процесса</a:t>
            </a:r>
            <a:endParaRPr lang="en-US" sz="2800" dirty="0" smtClean="0">
              <a:latin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</a:rPr>
              <a:t>3. </a:t>
            </a:r>
            <a:r>
              <a:rPr lang="ru-RU" sz="2800" dirty="0" err="1" smtClean="0">
                <a:latin typeface="Times New Roman" pitchFamily="18" charset="0"/>
              </a:rPr>
              <a:t>Фоторезисты</a:t>
            </a:r>
            <a:endParaRPr lang="ru-RU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33CC"/>
                </a:solidFill>
                <a:latin typeface="Times New Roman" pitchFamily="18" charset="0"/>
              </a:rPr>
              <a:t>Достоинства фотолитографии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latin typeface="Times New Roman" pitchFamily="18" charset="0"/>
              </a:rPr>
              <a:t>-</a:t>
            </a:r>
            <a:r>
              <a:rPr lang="ru-RU" sz="2600" b="1" dirty="0" smtClean="0">
                <a:solidFill>
                  <a:srgbClr val="FF33CC"/>
                </a:solidFill>
                <a:latin typeface="Times New Roman" pitchFamily="18" charset="0"/>
              </a:rPr>
              <a:t>гибкость</a:t>
            </a:r>
            <a:r>
              <a:rPr lang="ru-RU" sz="2600" dirty="0" smtClean="0">
                <a:latin typeface="Times New Roman" pitchFamily="18" charset="0"/>
              </a:rPr>
              <a:t>, т.е. простой переход от одной конфигурации к другой путем смены фотошаблонов;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latin typeface="Times New Roman" pitchFamily="18" charset="0"/>
              </a:rPr>
              <a:t>-</a:t>
            </a:r>
            <a:r>
              <a:rPr lang="ru-RU" sz="2600" b="1" dirty="0" smtClean="0">
                <a:solidFill>
                  <a:srgbClr val="FF33CC"/>
                </a:solidFill>
                <a:latin typeface="Times New Roman" pitchFamily="18" charset="0"/>
              </a:rPr>
              <a:t>точность и высокая разрешающая способность</a:t>
            </a:r>
            <a:r>
              <a:rPr lang="ru-RU" sz="2600" dirty="0" smtClean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latin typeface="Times New Roman" pitchFamily="18" charset="0"/>
              </a:rPr>
              <a:t>-</a:t>
            </a:r>
            <a:r>
              <a:rPr lang="ru-RU" sz="2600" b="1" dirty="0" smtClean="0">
                <a:solidFill>
                  <a:srgbClr val="FF33CC"/>
                </a:solidFill>
                <a:latin typeface="Times New Roman" pitchFamily="18" charset="0"/>
              </a:rPr>
              <a:t>высокая производительность</a:t>
            </a:r>
            <a:r>
              <a:rPr lang="ru-RU" sz="2600" dirty="0" smtClean="0">
                <a:latin typeface="Times New Roman" pitchFamily="18" charset="0"/>
              </a:rPr>
              <a:t>, обусловленная групповым характером обработки, когда на пластине одновременно формируют от десятка до нескольких тысяч структур будущей ИМС;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>
                <a:latin typeface="Times New Roman" pitchFamily="18" charset="0"/>
              </a:rPr>
              <a:t>-</a:t>
            </a:r>
            <a:r>
              <a:rPr lang="ru-RU" sz="2600" b="1" dirty="0" smtClean="0">
                <a:solidFill>
                  <a:srgbClr val="FF33CC"/>
                </a:solidFill>
                <a:latin typeface="Times New Roman" pitchFamily="18" charset="0"/>
              </a:rPr>
              <a:t>универсальность</a:t>
            </a:r>
            <a:r>
              <a:rPr lang="ru-RU" sz="2600" dirty="0" smtClean="0">
                <a:latin typeface="Times New Roman" pitchFamily="18" charset="0"/>
              </a:rPr>
              <a:t>, т.е. совместимость с разнообразными технологическими процессами (маскированием при травлении, ионным легированием, электрохимическим осаждением и др.).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562074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Прямая фотолитография</a:t>
            </a:r>
            <a:r>
              <a:rPr lang="ru-RU" sz="4000" dirty="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1) </a:t>
            </a:r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</a:rPr>
              <a:t>обработка подложки </a:t>
            </a:r>
            <a:r>
              <a:rPr lang="ru-RU" sz="2400" dirty="0" smtClean="0">
                <a:latin typeface="Times New Roman" pitchFamily="18" charset="0"/>
              </a:rPr>
              <a:t>- очистка от загрязнений и </a:t>
            </a:r>
            <a:r>
              <a:rPr lang="ru-RU" sz="2400" dirty="0" err="1" smtClean="0">
                <a:latin typeface="Times New Roman" pitchFamily="18" charset="0"/>
              </a:rPr>
              <a:t>увели-чение</a:t>
            </a:r>
            <a:r>
              <a:rPr lang="ru-RU" sz="2400" dirty="0" smtClean="0">
                <a:latin typeface="Times New Roman" pitchFamily="18" charset="0"/>
              </a:rPr>
              <a:t> адгезии наносимого </a:t>
            </a:r>
            <a:r>
              <a:rPr lang="ru-RU" sz="2400" dirty="0" err="1" smtClean="0">
                <a:latin typeface="Times New Roman" pitchFamily="18" charset="0"/>
              </a:rPr>
              <a:t>фоторезиста</a:t>
            </a:r>
            <a:r>
              <a:rPr lang="ru-RU" sz="2400" dirty="0" smtClean="0">
                <a:latin typeface="Times New Roman" pitchFamily="18" charset="0"/>
              </a:rPr>
              <a:t> к поверхности;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2) </a:t>
            </a:r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</a:rPr>
              <a:t>нанесение слоя </a:t>
            </a:r>
            <a:r>
              <a:rPr lang="ru-RU" sz="2400" b="1" dirty="0" err="1" smtClean="0">
                <a:solidFill>
                  <a:srgbClr val="FF33CC"/>
                </a:solidFill>
                <a:latin typeface="Times New Roman" pitchFamily="18" charset="0"/>
              </a:rPr>
              <a:t>фоторезиста</a:t>
            </a:r>
            <a:r>
              <a:rPr lang="ru-RU" sz="2400" dirty="0" smtClean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3) </a:t>
            </a:r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</a:rPr>
              <a:t>мягкая ИК </a:t>
            </a:r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</a:rPr>
              <a:t>сушка </a:t>
            </a:r>
            <a:r>
              <a:rPr lang="ru-RU" sz="2400" dirty="0" smtClean="0">
                <a:latin typeface="Times New Roman" pitchFamily="18" charset="0"/>
              </a:rPr>
              <a:t>слоя </a:t>
            </a:r>
            <a:r>
              <a:rPr lang="ru-RU" sz="2400" dirty="0" err="1" smtClean="0">
                <a:latin typeface="Times New Roman" pitchFamily="18" charset="0"/>
              </a:rPr>
              <a:t>фоторезиста</a:t>
            </a:r>
            <a:r>
              <a:rPr lang="ru-RU" sz="2400" dirty="0" smtClean="0"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4) </a:t>
            </a:r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</a:rPr>
              <a:t>экспонирование через шаблон </a:t>
            </a:r>
            <a:r>
              <a:rPr lang="ru-RU" sz="2400" dirty="0" smtClean="0">
                <a:latin typeface="Times New Roman" pitchFamily="18" charset="0"/>
              </a:rPr>
              <a:t>с топологическим рисунком; если фотошаблонов несколько (комплект), то перед экспонированием выполняют совмещение рисунка очередного фотошаблона с рисунком, оставшимся на подложке от предыдущего фотошаблона;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5) </a:t>
            </a:r>
            <a:r>
              <a:rPr lang="ru-RU" sz="2400" dirty="0" smtClean="0">
                <a:solidFill>
                  <a:srgbClr val="FF33CC"/>
                </a:solidFill>
                <a:latin typeface="Times New Roman" pitchFamily="18" charset="0"/>
              </a:rPr>
              <a:t>проявление</a:t>
            </a:r>
            <a:r>
              <a:rPr lang="ru-RU" sz="2400" dirty="0" smtClean="0">
                <a:latin typeface="Times New Roman" pitchFamily="18" charset="0"/>
              </a:rPr>
              <a:t> и образование рельефа из </a:t>
            </a:r>
            <a:r>
              <a:rPr lang="ru-RU" sz="2400" dirty="0" err="1" smtClean="0">
                <a:latin typeface="Times New Roman" pitchFamily="18" charset="0"/>
              </a:rPr>
              <a:t>резиста</a:t>
            </a:r>
            <a:r>
              <a:rPr lang="ru-RU" sz="2400" dirty="0" smtClean="0">
                <a:latin typeface="Times New Roman" pitchFamily="18" charset="0"/>
              </a:rPr>
              <a:t> (маски), повторяющего рисунок шаблона;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6) </a:t>
            </a:r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</a:rPr>
              <a:t>жесткая ИК </a:t>
            </a:r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</a:rPr>
              <a:t>сушка </a:t>
            </a:r>
            <a:r>
              <a:rPr lang="ru-RU" sz="2400" dirty="0" smtClean="0">
                <a:latin typeface="Times New Roman" pitchFamily="18" charset="0"/>
              </a:rPr>
              <a:t>рельефа из </a:t>
            </a:r>
            <a:r>
              <a:rPr lang="ru-RU" sz="2400" dirty="0" err="1" smtClean="0">
                <a:latin typeface="Times New Roman" pitchFamily="18" charset="0"/>
              </a:rPr>
              <a:t>резиста</a:t>
            </a:r>
            <a:r>
              <a:rPr lang="ru-RU" sz="2400" dirty="0" smtClean="0">
                <a:latin typeface="Times New Roman" pitchFamily="18" charset="0"/>
              </a:rPr>
              <a:t> (задубливание или отверждением </a:t>
            </a:r>
            <a:r>
              <a:rPr lang="ru-RU" sz="2400" dirty="0" err="1" smtClean="0">
                <a:latin typeface="Times New Roman" pitchFamily="18" charset="0"/>
              </a:rPr>
              <a:t>фоторезиста</a:t>
            </a:r>
            <a:r>
              <a:rPr lang="ru-RU" sz="2400" dirty="0" smtClean="0">
                <a:latin typeface="Times New Roman" pitchFamily="18" charset="0"/>
              </a:rPr>
              <a:t>).</a:t>
            </a: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</a:rPr>
              <a:t>7) </a:t>
            </a:r>
            <a:r>
              <a:rPr lang="ru-RU" sz="2400" b="1" dirty="0" smtClean="0">
                <a:solidFill>
                  <a:srgbClr val="FF33CC"/>
                </a:solidFill>
                <a:latin typeface="Times New Roman" pitchFamily="18" charset="0"/>
              </a:rPr>
              <a:t>травление окисной маски</a:t>
            </a:r>
            <a:r>
              <a:rPr lang="ru-RU" sz="2400" dirty="0" smtClean="0">
                <a:latin typeface="Times New Roman" pitchFamily="18" charset="0"/>
              </a:rPr>
              <a:t>. Заключительной операцией прямой фотолитографии является удаление рельефа из </a:t>
            </a:r>
            <a:r>
              <a:rPr lang="ru-RU" sz="2400" dirty="0" err="1" smtClean="0">
                <a:latin typeface="Times New Roman" pitchFamily="18" charset="0"/>
              </a:rPr>
              <a:t>резиста</a:t>
            </a:r>
            <a:r>
              <a:rPr lang="ru-RU" sz="2400" dirty="0" smtClean="0">
                <a:latin typeface="Times New Roman" pitchFamily="18" charset="0"/>
              </a:rPr>
              <a:t> после того, как он выполнил свою роль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  <a:t>Обратная (взрывная) фотолитография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1) </a:t>
            </a:r>
            <a:r>
              <a:rPr lang="ru-RU" sz="2800" b="1" smtClean="0">
                <a:solidFill>
                  <a:srgbClr val="FF33CC"/>
                </a:solidFill>
                <a:latin typeface="Times New Roman" pitchFamily="18" charset="0"/>
              </a:rPr>
              <a:t>создание рельефа из фоторезиста</a:t>
            </a:r>
            <a:r>
              <a:rPr lang="ru-RU" sz="2800" smtClean="0">
                <a:latin typeface="Times New Roman" pitchFamily="18" charset="0"/>
              </a:rPr>
              <a:t>; при этом используются первые пять операций прямой фотолитографии;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2) напыление на рельеф из фоторезиста слоя металла;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3) </a:t>
            </a:r>
            <a:r>
              <a:rPr lang="ru-RU" sz="2800" b="1" smtClean="0">
                <a:solidFill>
                  <a:srgbClr val="FF33CC"/>
                </a:solidFill>
                <a:latin typeface="Times New Roman" pitchFamily="18" charset="0"/>
              </a:rPr>
              <a:t>удаление рельефа с участками металла </a:t>
            </a:r>
            <a:r>
              <a:rPr lang="ru-RU" sz="2800" smtClean="0">
                <a:latin typeface="Times New Roman" pitchFamily="18" charset="0"/>
              </a:rPr>
              <a:t>("взрыв") в растворителе, не влияющем на металл.</a:t>
            </a:r>
          </a:p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Отсутствует операция травления!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CC00"/>
                </a:solidFill>
                <a:latin typeface="Times New Roman" pitchFamily="18" charset="0"/>
              </a:rPr>
              <a:t>Фоторезисты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algn="just" eaLnBrk="1" hangingPunct="1"/>
            <a:r>
              <a:rPr lang="ru-RU" sz="2800" b="1" i="1" smtClean="0">
                <a:solidFill>
                  <a:srgbClr val="00CC00"/>
                </a:solidFill>
                <a:latin typeface="Times New Roman" pitchFamily="18" charset="0"/>
              </a:rPr>
              <a:t>Фоторезисты</a:t>
            </a:r>
            <a:r>
              <a:rPr lang="ru-RU" sz="2800" smtClean="0">
                <a:latin typeface="Times New Roman" pitchFamily="18" charset="0"/>
              </a:rPr>
              <a:t> - сложные полимерные композиции, в состав которых входят светочувствительные и пленкообразующие компоненты, растворители, некоторые добавки, улучшающие адгезию слоя резиста к подложке, повышающие светочувствительность и кислотостойкость или щелочестойкость.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Позитивные фоторезисты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just" eaLnBrk="1" hangingPunct="1"/>
            <a:r>
              <a:rPr lang="ru-RU" sz="2800" b="1" i="1" smtClean="0">
                <a:solidFill>
                  <a:srgbClr val="FF33CC"/>
                </a:solidFill>
                <a:latin typeface="Times New Roman" pitchFamily="18" charset="0"/>
              </a:rPr>
              <a:t>Основа позитивных резистов</a:t>
            </a:r>
            <a:r>
              <a:rPr lang="ru-RU" sz="2800" smtClean="0">
                <a:latin typeface="Times New Roman" pitchFamily="18" charset="0"/>
              </a:rPr>
              <a:t> – нафтохинон-диазида (НХД) - мономер, образующийся в результате фотолиза соединения, </a:t>
            </a:r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</a:rPr>
              <a:t>растворимого в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щелочи</a:t>
            </a:r>
            <a:r>
              <a:rPr lang="ru-RU" sz="2800" smtClean="0">
                <a:latin typeface="Times New Roman" pitchFamily="18" charset="0"/>
              </a:rPr>
              <a:t>.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279775"/>
            <a:ext cx="79216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388" y="179388"/>
            <a:ext cx="8229600" cy="1066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500" b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Негативный и позитивный </a:t>
            </a:r>
            <a:r>
              <a:rPr lang="ru-RU" sz="3500" b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фоторезисты</a:t>
            </a:r>
            <a:endParaRPr lang="ru-RU" sz="3500" b="1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23" name="Picture 3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3503613" cy="4525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76375" y="1700213"/>
            <a:ext cx="1331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0" rIns="91421" bIns="45710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Фоторезист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476375" y="2781300"/>
            <a:ext cx="1439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0" rIns="91421" bIns="45710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Фотошаблон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Фоторезис</a:t>
            </a:r>
            <a:r>
              <a:rPr lang="ru-RU"/>
              <a:t>т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476375" y="4292600"/>
            <a:ext cx="1381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0" rIns="91421" bIns="45710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Негативный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фоторезист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403350" y="5229225"/>
            <a:ext cx="1417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0" rIns="91421" bIns="45710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Позитивный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фоторезист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443663" y="2565400"/>
            <a:ext cx="158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0" rIns="91421" bIns="45710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УФ излучение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516688" y="3429000"/>
            <a:ext cx="1820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1" tIns="45710" rIns="91421" bIns="45710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Экспонирование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516688" y="4724400"/>
            <a:ext cx="1982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После проявления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33CC"/>
                </a:solidFill>
                <a:latin typeface="Times New Roman" pitchFamily="18" charset="0"/>
              </a:rPr>
              <a:t>Марки позитивных фоторезистов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</a:rPr>
              <a:t>Используются позитивные </a:t>
            </a:r>
            <a:r>
              <a:rPr lang="ru-RU" dirty="0" err="1" smtClean="0">
                <a:latin typeface="Times New Roman" pitchFamily="18" charset="0"/>
              </a:rPr>
              <a:t>фоторезисты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FF33CC"/>
                </a:solidFill>
                <a:latin typeface="Times New Roman" pitchFamily="18" charset="0"/>
              </a:rPr>
              <a:t>AZ-1350</a:t>
            </a:r>
            <a:r>
              <a:rPr lang="ru-RU" dirty="0" smtClean="0">
                <a:latin typeface="Times New Roman" pitchFamily="18" charset="0"/>
              </a:rPr>
              <a:t>, </a:t>
            </a:r>
            <a:r>
              <a:rPr lang="ru-RU" b="1" dirty="0" smtClean="0">
                <a:solidFill>
                  <a:srgbClr val="FF33CC"/>
                </a:solidFill>
                <a:latin typeface="Times New Roman" pitchFamily="18" charset="0"/>
              </a:rPr>
              <a:t>ФП-383</a:t>
            </a:r>
            <a:r>
              <a:rPr lang="ru-RU" b="1" dirty="0" smtClean="0">
                <a:solidFill>
                  <a:srgbClr val="FF33CC"/>
                </a:solidFill>
                <a:latin typeface="Times New Roman" pitchFamily="18" charset="0"/>
              </a:rPr>
              <a:t>, ФП-4-04</a:t>
            </a:r>
            <a:r>
              <a:rPr lang="ru-RU" dirty="0" smtClean="0">
                <a:latin typeface="Times New Roman" pitchFamily="18" charset="0"/>
              </a:rPr>
              <a:t> на основе </a:t>
            </a:r>
            <a:r>
              <a:rPr lang="ru-RU" dirty="0" err="1" smtClean="0">
                <a:latin typeface="Times New Roman" pitchFamily="18" charset="0"/>
              </a:rPr>
              <a:t>бромированной</a:t>
            </a:r>
            <a:r>
              <a:rPr lang="ru-RU" dirty="0" smtClean="0">
                <a:latin typeface="Times New Roman" pitchFamily="18" charset="0"/>
              </a:rPr>
              <a:t> фенолформальдегидной смолы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FF33CC"/>
                </a:solidFill>
                <a:latin typeface="Times New Roman" pitchFamily="18" charset="0"/>
              </a:rPr>
              <a:t>ФП-РМ-7</a:t>
            </a:r>
            <a:r>
              <a:rPr lang="ru-RU" dirty="0" smtClean="0">
                <a:latin typeface="Times New Roman" pitchFamily="18" charset="0"/>
              </a:rPr>
              <a:t> на основе резольной и новолачной смол.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  <a:t>Негативные фоторезисты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just" eaLnBrk="1" hangingPunct="1"/>
            <a:r>
              <a:rPr lang="ru-RU" sz="2800" dirty="0" smtClean="0">
                <a:latin typeface="Times New Roman" pitchFamily="18" charset="0"/>
              </a:rPr>
              <a:t>-</a:t>
            </a:r>
            <a:r>
              <a:rPr lang="ru-RU" sz="2800" dirty="0" err="1" smtClean="0">
                <a:latin typeface="Times New Roman" pitchFamily="18" charset="0"/>
              </a:rPr>
              <a:t>фотополимеризация</a:t>
            </a:r>
            <a:r>
              <a:rPr lang="ru-RU" sz="2800" dirty="0" smtClean="0">
                <a:latin typeface="Times New Roman" pitchFamily="18" charset="0"/>
              </a:rPr>
              <a:t> с образованием нерастворимых участков (на основе коричной кислоты и поливинилового спирта);</a:t>
            </a:r>
          </a:p>
          <a:p>
            <a:pPr algn="just" eaLnBrk="1" hangingPunct="1"/>
            <a:r>
              <a:rPr lang="ru-RU" sz="2800" dirty="0" smtClean="0">
                <a:latin typeface="Times New Roman" pitchFamily="18" charset="0"/>
              </a:rPr>
              <a:t>-сшивка линейных полимеров радикалами, образующимися при фотолизе светочувствительных соединений (на основе каучука с добавлением светочувствительных веществ - </a:t>
            </a:r>
            <a:r>
              <a:rPr lang="ru-RU" sz="2800" b="1" dirty="0" err="1" smtClean="0">
                <a:solidFill>
                  <a:srgbClr val="FF33CC"/>
                </a:solidFill>
                <a:latin typeface="Times New Roman" pitchFamily="18" charset="0"/>
              </a:rPr>
              <a:t>бисазидов</a:t>
            </a:r>
            <a:r>
              <a:rPr lang="ru-RU" sz="2800" dirty="0" smtClean="0">
                <a:latin typeface="Times New Roman" pitchFamily="18" charset="0"/>
              </a:rPr>
              <a:t>).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Основа негативных </a:t>
            </a:r>
            <a:r>
              <a:rPr lang="ru-RU" sz="2800" dirty="0" err="1" smtClean="0">
                <a:latin typeface="Times New Roman" pitchFamily="18" charset="0"/>
              </a:rPr>
              <a:t>фоторезистов</a:t>
            </a:r>
            <a:r>
              <a:rPr lang="ru-RU" sz="2800" dirty="0" smtClean="0"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ru-RU" sz="2800" b="1" dirty="0" err="1" smtClean="0">
                <a:solidFill>
                  <a:srgbClr val="FF33CC"/>
                </a:solidFill>
                <a:latin typeface="Times New Roman" pitchFamily="18" charset="0"/>
              </a:rPr>
              <a:t>поливинилциннамат</a:t>
            </a:r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</a:rPr>
              <a:t> (ПВЦ)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765175"/>
            <a:ext cx="8229600" cy="547211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Циннамоильная группа (эфир коричной кислоты),</a:t>
            </a: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условно обозначаемая R</a:t>
            </a:r>
            <a:r>
              <a:rPr lang="ru-RU" sz="2800" baseline="-25000" smtClean="0">
                <a:latin typeface="Times New Roman" pitchFamily="18" charset="0"/>
              </a:rPr>
              <a:t>2</a:t>
            </a:r>
            <a:r>
              <a:rPr lang="ru-RU" sz="2800" smtClean="0">
                <a:latin typeface="Times New Roman" pitchFamily="18" charset="0"/>
              </a:rPr>
              <a:t>, замещает водород в гидроксильной группе, входящей в состав винилового спирта R</a:t>
            </a:r>
            <a:r>
              <a:rPr lang="ru-RU" sz="2800" baseline="-25000" smtClean="0">
                <a:latin typeface="Times New Roman" pitchFamily="18" charset="0"/>
              </a:rPr>
              <a:t>1</a:t>
            </a:r>
            <a:r>
              <a:rPr lang="ru-RU" sz="2800" smtClean="0">
                <a:latin typeface="Times New Roman" pitchFamily="18" charset="0"/>
              </a:rPr>
              <a:t>: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484313"/>
            <a:ext cx="4824413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797425"/>
            <a:ext cx="32400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333375"/>
            <a:ext cx="8229600" cy="5721350"/>
          </a:xfrm>
        </p:spPr>
        <p:txBody>
          <a:bodyPr/>
          <a:lstStyle/>
          <a:p>
            <a:pPr algn="just" eaLnBrk="1" hangingPunct="1"/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Поливинил </a:t>
            </a:r>
            <a:r>
              <a:rPr lang="ru-RU" sz="2800" smtClean="0">
                <a:latin typeface="Times New Roman" pitchFamily="18" charset="0"/>
              </a:rPr>
              <a:t>- цепочка из нескольких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ru-RU" sz="2800" b="1" baseline="-2500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  <a:p>
            <a:pPr algn="just" eaLnBrk="1" hangingPunct="1"/>
            <a:r>
              <a:rPr lang="ru-RU" sz="2800" smtClean="0">
                <a:latin typeface="Times New Roman" pitchFamily="18" charset="0"/>
              </a:rPr>
              <a:t>Под действием света рвется двойная связь в циннамоильной группе и молекулы циннамата сшиваются, образуя длинные цепочки:</a:t>
            </a:r>
          </a:p>
          <a:p>
            <a:pPr eaLnBrk="1" hangingPunct="1"/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349500"/>
            <a:ext cx="3681412" cy="339725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Классификация процессов литографии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b="1" i="1" dirty="0" smtClean="0">
                <a:solidFill>
                  <a:schemeClr val="hlink"/>
                </a:solidFill>
                <a:latin typeface="Times New Roman" pitchFamily="18" charset="0"/>
              </a:rPr>
              <a:t>Литография</a:t>
            </a:r>
            <a:r>
              <a:rPr lang="ru-RU" sz="2800" dirty="0" smtClean="0">
                <a:latin typeface="Times New Roman" pitchFamily="18" charset="0"/>
              </a:rPr>
              <a:t> - технологический метод, предназначенный для формирования на подложке топологического рисунка микросхемы с помощью чувствительных к излучению покрытий. </a:t>
            </a:r>
            <a:endParaRPr lang="en-US" sz="28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По </a:t>
            </a:r>
            <a:r>
              <a:rPr lang="ru-RU" sz="2800" b="1" i="1" dirty="0" smtClean="0">
                <a:solidFill>
                  <a:srgbClr val="FF33CC"/>
                </a:solidFill>
                <a:latin typeface="Times New Roman" pitchFamily="18" charset="0"/>
              </a:rPr>
              <a:t>типу используемого излучения</a:t>
            </a:r>
            <a:r>
              <a:rPr lang="ru-RU" sz="2800" dirty="0" smtClean="0">
                <a:latin typeface="Times New Roman" pitchFamily="18" charset="0"/>
              </a:rPr>
              <a:t> литографию делят на</a:t>
            </a:r>
            <a:r>
              <a:rPr lang="en-US" sz="2800" dirty="0" smtClean="0">
                <a:latin typeface="Times New Roman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оптическую</a:t>
            </a:r>
            <a:r>
              <a:rPr lang="ru-RU" sz="2800" dirty="0" smtClean="0">
                <a:latin typeface="Times New Roman" pitchFamily="18" charset="0"/>
              </a:rPr>
              <a:t> (фотолитографию)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УФ-излучение</a:t>
            </a:r>
            <a:r>
              <a:rPr lang="ru-RU" sz="2800" dirty="0" smtClean="0">
                <a:latin typeface="Times New Roman" pitchFamily="18" charset="0"/>
              </a:rPr>
              <a:t> с длиной волны от 200 до 450 нм</a:t>
            </a:r>
            <a:r>
              <a:rPr lang="en-US" sz="2800" dirty="0" smtClean="0">
                <a:latin typeface="Times New Roman" pitchFamily="18" charset="0"/>
              </a:rPr>
              <a:t>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рентгеновскую</a:t>
            </a:r>
            <a:r>
              <a:rPr lang="ru-RU" sz="2800" dirty="0" smtClean="0">
                <a:latin typeface="Times New Roman" pitchFamily="18" charset="0"/>
              </a:rPr>
              <a:t> - мягкое </a:t>
            </a:r>
            <a:r>
              <a:rPr lang="ru-RU" sz="2800" dirty="0" err="1" smtClean="0">
                <a:latin typeface="Times New Roman" pitchFamily="18" charset="0"/>
              </a:rPr>
              <a:t>РГ-излучение</a:t>
            </a:r>
            <a:r>
              <a:rPr lang="ru-RU" sz="2800" dirty="0" smtClean="0">
                <a:latin typeface="Times New Roman" pitchFamily="18" charset="0"/>
              </a:rPr>
              <a:t> с длиной волны 0,5 - 1,5 нм</a:t>
            </a:r>
            <a:r>
              <a:rPr lang="en-US" sz="2800" dirty="0" smtClean="0">
                <a:latin typeface="Times New Roman" pitchFamily="18" charset="0"/>
              </a:rPr>
              <a:t>;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электронную</a:t>
            </a:r>
            <a:r>
              <a:rPr lang="ru-RU" sz="2800" dirty="0" smtClean="0">
                <a:latin typeface="Times New Roman" pitchFamily="18" charset="0"/>
              </a:rPr>
              <a:t> - электронное излучение с длиной волны 0,01 нм.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549275"/>
            <a:ext cx="8229600" cy="5832475"/>
          </a:xfrm>
        </p:spPr>
        <p:txBody>
          <a:bodyPr/>
          <a:lstStyle/>
          <a:p>
            <a:pPr algn="just" eaLnBrk="1" hangingPunct="1"/>
            <a:r>
              <a:rPr lang="ru-RU" sz="2800" smtClean="0">
                <a:latin typeface="Times New Roman" pitchFamily="18" charset="0"/>
              </a:rPr>
              <a:t>Вторая группа фоторезистов включает светочувствительные вещества на основе </a:t>
            </a: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диазосоединений</a:t>
            </a:r>
            <a:r>
              <a:rPr lang="ru-RU" sz="2800" smtClean="0">
                <a:latin typeface="Times New Roman" pitchFamily="18" charset="0"/>
              </a:rPr>
              <a:t>, например </a:t>
            </a: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диазостильбена</a:t>
            </a:r>
            <a:r>
              <a:rPr lang="ru-RU" sz="2800" smtClean="0">
                <a:latin typeface="Times New Roman" pitchFamily="18" charset="0"/>
              </a:rPr>
              <a:t>:</a:t>
            </a:r>
          </a:p>
          <a:p>
            <a:pPr algn="just" eaLnBrk="1" hangingPunct="1"/>
            <a:endParaRPr lang="ru-RU" sz="2800" smtClean="0">
              <a:latin typeface="Times New Roman" pitchFamily="18" charset="0"/>
            </a:endParaRPr>
          </a:p>
          <a:p>
            <a:pPr algn="just" eaLnBrk="1" hangingPunct="1"/>
            <a:endParaRPr lang="ru-RU" sz="2800" smtClean="0">
              <a:latin typeface="Times New Roman" pitchFamily="18" charset="0"/>
            </a:endParaRPr>
          </a:p>
          <a:p>
            <a:pPr algn="just" eaLnBrk="1" hangingPunct="1"/>
            <a:endParaRPr lang="ru-RU" sz="2800" smtClean="0">
              <a:latin typeface="Times New Roman" pitchFamily="18" charset="0"/>
            </a:endParaRPr>
          </a:p>
          <a:p>
            <a:pPr algn="just" eaLnBrk="1" hangingPunct="1"/>
            <a:endParaRPr lang="ru-RU" sz="2800" smtClean="0">
              <a:latin typeface="Times New Roman" pitchFamily="18" charset="0"/>
            </a:endParaRPr>
          </a:p>
          <a:p>
            <a:pPr algn="just" eaLnBrk="1" hangingPunct="1"/>
            <a:r>
              <a:rPr lang="ru-RU" sz="2800" smtClean="0">
                <a:latin typeface="Times New Roman" pitchFamily="18" charset="0"/>
              </a:rPr>
              <a:t>Марки негативных резистов:</a:t>
            </a:r>
          </a:p>
          <a:p>
            <a:pPr algn="just" eaLnBrk="1" hangingPunct="1"/>
            <a:r>
              <a:rPr lang="ru-RU" sz="2800" smtClean="0">
                <a:latin typeface="Times New Roman" pitchFamily="18" charset="0"/>
              </a:rPr>
              <a:t>на основе ПВЦ марок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ФН-ЗТ, ФН-5Т</a:t>
            </a:r>
          </a:p>
          <a:p>
            <a:pPr algn="just" eaLnBrk="1" hangingPunct="1"/>
            <a:r>
              <a:rPr lang="ru-RU" sz="2800" smtClean="0">
                <a:latin typeface="Times New Roman" pitchFamily="18" charset="0"/>
              </a:rPr>
              <a:t>на основе циклокаучука марок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ФН-11, KMER </a:t>
            </a:r>
            <a:r>
              <a:rPr lang="ru-RU" sz="2800" smtClean="0">
                <a:latin typeface="Times New Roman" pitchFamily="18" charset="0"/>
              </a:rPr>
              <a:t>(фирмы Kodak) и другие.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133600"/>
            <a:ext cx="57689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  <a:t>Основные свойства фоторезистов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/>
            <a:r>
              <a:rPr lang="ru-RU" sz="2400" b="1" i="1" u="sng" dirty="0" smtClean="0">
                <a:latin typeface="Times New Roman" pitchFamily="18" charset="0"/>
              </a:rPr>
              <a:t>Светочувствительность</a:t>
            </a:r>
          </a:p>
          <a:p>
            <a:pPr eaLnBrk="1" hangingPunct="1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</a:rPr>
              <a:t>S = 1/(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itchFamily="18" charset="0"/>
              </a:rPr>
              <a:t>Et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</a:rPr>
              <a:t>) = 1/Н </a:t>
            </a:r>
          </a:p>
          <a:p>
            <a:pPr eaLnBrk="1" hangingPunct="1"/>
            <a:r>
              <a:rPr lang="ru-RU" sz="2400" b="1" i="1" dirty="0" smtClean="0">
                <a:latin typeface="Times New Roman" pitchFamily="18" charset="0"/>
              </a:rPr>
              <a:t>E</a:t>
            </a:r>
            <a:r>
              <a:rPr lang="ru-RU" sz="2400" dirty="0" smtClean="0">
                <a:latin typeface="Times New Roman" pitchFamily="18" charset="0"/>
              </a:rPr>
              <a:t>-  световая облученность </a:t>
            </a:r>
            <a:r>
              <a:rPr lang="ru-RU" sz="2400" dirty="0" err="1" smtClean="0">
                <a:latin typeface="Times New Roman" pitchFamily="18" charset="0"/>
              </a:rPr>
              <a:t>фоторезиста</a:t>
            </a:r>
            <a:r>
              <a:rPr lang="ru-RU" sz="2400" dirty="0" smtClean="0">
                <a:latin typeface="Times New Roman" pitchFamily="18" charset="0"/>
              </a:rPr>
              <a:t>, Вт/м</a:t>
            </a:r>
            <a:r>
              <a:rPr lang="ru-RU" sz="2400" baseline="30000" dirty="0" smtClean="0">
                <a:latin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</a:rPr>
              <a:t>; </a:t>
            </a:r>
            <a:r>
              <a:rPr lang="ru-RU" sz="2400" b="1" i="1" dirty="0" err="1" smtClean="0">
                <a:latin typeface="Times New Roman" pitchFamily="18" charset="0"/>
              </a:rPr>
              <a:t>t</a:t>
            </a:r>
            <a:r>
              <a:rPr lang="ru-RU" sz="2400" dirty="0" smtClean="0">
                <a:latin typeface="Times New Roman" pitchFamily="18" charset="0"/>
              </a:rPr>
              <a:t> – время облучения, с; </a:t>
            </a:r>
            <a:r>
              <a:rPr lang="ru-RU" sz="2400" b="1" i="1" dirty="0" err="1" smtClean="0">
                <a:latin typeface="Times New Roman" pitchFamily="18" charset="0"/>
              </a:rPr>
              <a:t>H=Et</a:t>
            </a:r>
            <a:r>
              <a:rPr lang="ru-RU" sz="2400" dirty="0" smtClean="0">
                <a:latin typeface="Times New Roman" pitchFamily="18" charset="0"/>
              </a:rPr>
              <a:t> – значение экспозиции, Вт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dirty="0" smtClean="0">
                <a:latin typeface="Times New Roman" pitchFamily="18" charset="0"/>
              </a:rPr>
              <a:t>с/м</a:t>
            </a:r>
            <a:r>
              <a:rPr lang="ru-RU" sz="2400" baseline="30000" dirty="0" smtClean="0">
                <a:latin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ru-RU" sz="2400" b="1" i="1" u="sng" dirty="0" smtClean="0">
                <a:latin typeface="Times New Roman" pitchFamily="18" charset="0"/>
              </a:rPr>
              <a:t>Разрешающая способность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</a:rPr>
              <a:t>определяется числом линий равной толщины </a:t>
            </a:r>
            <a:endParaRPr lang="en-US" sz="2400" dirty="0" smtClean="0">
              <a:latin typeface="Times New Roman" pitchFamily="18" charset="0"/>
            </a:endParaRPr>
          </a:p>
          <a:p>
            <a:pPr algn="just" eaLnBrk="1" hangingPunct="1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</a:rPr>
              <a:t>R = 1/2l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</a:rPr>
              <a:t> которые могут быть получены без слияния </a:t>
            </a:r>
            <a:r>
              <a:rPr lang="ru-RU" sz="2400" dirty="0" smtClean="0">
                <a:latin typeface="Times New Roman" pitchFamily="18" charset="0"/>
              </a:rPr>
              <a:t>на </a:t>
            </a:r>
            <a:r>
              <a:rPr lang="ru-RU" sz="2400" dirty="0" smtClean="0">
                <a:latin typeface="Times New Roman" pitchFamily="18" charset="0"/>
              </a:rPr>
              <a:t>1 мм поверхности пластины в результате процесса фотолитографии. (не </a:t>
            </a:r>
            <a:r>
              <a:rPr lang="ru-RU" sz="2400" dirty="0" smtClean="0">
                <a:latin typeface="Times New Roman" pitchFamily="18" charset="0"/>
              </a:rPr>
              <a:t>менее </a:t>
            </a:r>
            <a:r>
              <a:rPr lang="ru-RU" sz="2400" dirty="0" smtClean="0">
                <a:latin typeface="Times New Roman" pitchFamily="18" charset="0"/>
              </a:rPr>
              <a:t>500 линий/мм)</a:t>
            </a:r>
          </a:p>
          <a:p>
            <a:pPr algn="just" eaLnBrk="1" hangingPunct="1"/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</a:rPr>
              <a:t>ширина линии </a:t>
            </a:r>
            <a:r>
              <a:rPr lang="ru-RU" sz="2400" dirty="0" err="1" smtClean="0">
                <a:latin typeface="Times New Roman" pitchFamily="18" charset="0"/>
              </a:rPr>
              <a:t>фоторезиста</a:t>
            </a:r>
            <a:r>
              <a:rPr lang="ru-RU" sz="2400" dirty="0" smtClean="0">
                <a:latin typeface="Times New Roman" pitchFamily="18" charset="0"/>
              </a:rPr>
              <a:t> (минимальный размер 1 мкм); </a:t>
            </a: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</a:rPr>
              <a:t>минимальный зазор между линиями равен ширине самой линии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Влияние излучения на точность передачи размера</a:t>
            </a:r>
            <a:r>
              <a:rPr lang="ru-RU" sz="2400" smtClean="0"/>
              <a:t> </a:t>
            </a:r>
            <a:br>
              <a:rPr lang="ru-RU" sz="2400" smtClean="0"/>
            </a:br>
            <a:r>
              <a:rPr lang="ru-RU" sz="2400" smtClean="0">
                <a:latin typeface="Times New Roman" pitchFamily="18" charset="0"/>
              </a:rPr>
              <a:t>рисунка: а - рассеяние света на границе освещенного 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и неосвещенного участков фоторезиста; 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б - появление "ореола" при использовании 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негативного фоторезиста. 1 - фотошаблон, 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2 - фоторезист, 3 – подложка</a:t>
            </a:r>
            <a:br>
              <a:rPr lang="ru-RU" sz="2400" smtClean="0">
                <a:latin typeface="Times New Roman" pitchFamily="18" charset="0"/>
              </a:rPr>
            </a:b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3789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997200"/>
            <a:ext cx="8229600" cy="3538538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549275"/>
            <a:ext cx="8229600" cy="56054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b="1" i="1" dirty="0" smtClean="0">
                <a:solidFill>
                  <a:srgbClr val="FF33CC"/>
                </a:solidFill>
                <a:latin typeface="Times New Roman" pitchFamily="18" charset="0"/>
              </a:rPr>
              <a:t>Стойкость к воздействию агрессивных факторов</a:t>
            </a:r>
            <a:r>
              <a:rPr lang="ru-RU" sz="2800" dirty="0" smtClean="0">
                <a:latin typeface="Times New Roman" pitchFamily="18" charset="0"/>
              </a:rPr>
              <a:t> - </a:t>
            </a:r>
            <a:r>
              <a:rPr lang="ru-RU" sz="2800" dirty="0" smtClean="0">
                <a:latin typeface="Times New Roman" pitchFamily="18" charset="0"/>
              </a:rPr>
              <a:t>величина, пропорциональная </a:t>
            </a:r>
            <a:r>
              <a:rPr lang="ru-RU" sz="2800" dirty="0" smtClean="0">
                <a:latin typeface="Times New Roman" pitchFamily="18" charset="0"/>
              </a:rPr>
              <a:t>времени отслаивания пленки </a:t>
            </a:r>
            <a:r>
              <a:rPr lang="ru-RU" sz="2800" dirty="0" err="1" smtClean="0">
                <a:latin typeface="Times New Roman" pitchFamily="18" charset="0"/>
              </a:rPr>
              <a:t>фоторезиста</a:t>
            </a:r>
            <a:r>
              <a:rPr lang="ru-RU" sz="2800" dirty="0" smtClean="0">
                <a:latin typeface="Times New Roman" pitchFamily="18" charset="0"/>
              </a:rPr>
              <a:t> в используемом </a:t>
            </a:r>
            <a:r>
              <a:rPr lang="ru-RU" sz="2800" dirty="0" err="1" smtClean="0">
                <a:latin typeface="Times New Roman" pitchFamily="18" charset="0"/>
              </a:rPr>
              <a:t>травителе</a:t>
            </a:r>
            <a:r>
              <a:rPr lang="ru-RU" sz="2800" dirty="0" smtClean="0">
                <a:latin typeface="Times New Roman" pitchFamily="18" charset="0"/>
              </a:rPr>
              <a:t> или времени проникновения </a:t>
            </a:r>
            <a:r>
              <a:rPr lang="ru-RU" sz="2800" dirty="0" err="1" smtClean="0">
                <a:latin typeface="Times New Roman" pitchFamily="18" charset="0"/>
              </a:rPr>
              <a:t>травителя</a:t>
            </a:r>
            <a:r>
              <a:rPr lang="ru-RU" sz="2800" dirty="0" smtClean="0">
                <a:latin typeface="Times New Roman" pitchFamily="18" charset="0"/>
              </a:rPr>
              <a:t> сквозь поры пленки </a:t>
            </a:r>
            <a:r>
              <a:rPr lang="ru-RU" sz="2800" dirty="0" err="1" smtClean="0">
                <a:latin typeface="Times New Roman" pitchFamily="18" charset="0"/>
              </a:rPr>
              <a:t>фоторезиста</a:t>
            </a:r>
            <a:r>
              <a:rPr lang="ru-RU" sz="2800" dirty="0" smtClean="0">
                <a:latin typeface="Times New Roman" pitchFamily="18" charset="0"/>
              </a:rPr>
              <a:t> к подложке. Измеряется в секундах или минутах.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b="1" i="1" dirty="0" err="1" smtClean="0">
                <a:solidFill>
                  <a:srgbClr val="FF33CC"/>
                </a:solidFill>
                <a:latin typeface="Times New Roman" pitchFamily="18" charset="0"/>
              </a:rPr>
              <a:t>Кислотостойкость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k</a:t>
            </a:r>
            <a:r>
              <a:rPr lang="ru-RU" sz="2800" dirty="0" smtClean="0">
                <a:latin typeface="Times New Roman" pitchFamily="18" charset="0"/>
              </a:rPr>
              <a:t> можно оценить также по величине бокового </a:t>
            </a:r>
            <a:r>
              <a:rPr lang="ru-RU" sz="2800" dirty="0" err="1" smtClean="0">
                <a:latin typeface="Times New Roman" pitchFamily="18" charset="0"/>
              </a:rPr>
              <a:t>подтравливания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</a:rPr>
              <a:t> под </a:t>
            </a:r>
            <a:r>
              <a:rPr lang="ru-RU" sz="2800" dirty="0" err="1" smtClean="0">
                <a:latin typeface="Times New Roman" pitchFamily="18" charset="0"/>
              </a:rPr>
              <a:t>фоторезист</a:t>
            </a:r>
            <a:r>
              <a:rPr lang="ru-RU" sz="2800" dirty="0" smtClean="0">
                <a:latin typeface="Times New Roman" pitchFamily="18" charset="0"/>
              </a:rPr>
              <a:t> при глубине </a:t>
            </a:r>
            <a:r>
              <a:rPr lang="ru-RU" sz="2800" b="1" i="1" dirty="0" err="1" smtClean="0">
                <a:latin typeface="Times New Roman" pitchFamily="18" charset="0"/>
              </a:rPr>
              <a:t>h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трав¬ления</a:t>
            </a:r>
            <a:r>
              <a:rPr lang="ru-RU" sz="2800" dirty="0" smtClean="0">
                <a:latin typeface="Times New Roman" pitchFamily="18" charset="0"/>
              </a:rPr>
              <a:t> подложки: </a:t>
            </a:r>
            <a:r>
              <a:rPr lang="ru-RU" sz="2800" b="1" i="1" dirty="0" err="1" smtClean="0">
                <a:latin typeface="Times New Roman" pitchFamily="18" charset="0"/>
              </a:rPr>
              <a:t>k</a:t>
            </a:r>
            <a:r>
              <a:rPr lang="ru-RU" sz="2800" b="1" i="1" dirty="0" smtClean="0">
                <a:latin typeface="Times New Roman" pitchFamily="18" charset="0"/>
              </a:rPr>
              <a:t> = </a:t>
            </a:r>
            <a:r>
              <a:rPr lang="ru-RU" sz="2800" b="1" i="1" dirty="0" err="1" smtClean="0">
                <a:latin typeface="Times New Roman" pitchFamily="18" charset="0"/>
              </a:rPr>
              <a:t>h</a:t>
            </a:r>
            <a:r>
              <a:rPr lang="ru-RU" sz="2800" b="1" i="1" dirty="0" smtClean="0">
                <a:latin typeface="Times New Roman" pitchFamily="18" charset="0"/>
              </a:rPr>
              <a:t>/</a:t>
            </a:r>
            <a:r>
              <a:rPr lang="ru-RU" sz="2800" b="1" i="1" dirty="0" err="1" smtClean="0">
                <a:latin typeface="Times New Roman" pitchFamily="18" charset="0"/>
              </a:rPr>
              <a:t>x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algn="just" eaLnBrk="1" hangingPunct="1"/>
            <a:r>
              <a:rPr lang="ru-RU" sz="2800" b="1" i="1" dirty="0" smtClean="0">
                <a:solidFill>
                  <a:srgbClr val="FF33CC"/>
                </a:solidFill>
                <a:latin typeface="Times New Roman" pitchFamily="18" charset="0"/>
              </a:rPr>
              <a:t>Стабильность</a:t>
            </a:r>
            <a:r>
              <a:rPr lang="ru-RU" sz="2800" dirty="0" smtClean="0">
                <a:latin typeface="Times New Roman" pitchFamily="18" charset="0"/>
              </a:rPr>
              <a:t> эксплуатационных свойств </a:t>
            </a:r>
            <a:r>
              <a:rPr lang="ru-RU" sz="2800" dirty="0" err="1" smtClean="0">
                <a:latin typeface="Times New Roman" pitchFamily="18" charset="0"/>
              </a:rPr>
              <a:t>фоторезистов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- срок </a:t>
            </a:r>
            <a:r>
              <a:rPr lang="ru-RU" sz="2800" dirty="0" smtClean="0">
                <a:latin typeface="Times New Roman" pitchFamily="18" charset="0"/>
              </a:rPr>
              <a:t>службы при определенных условиях хранения и использования.</a:t>
            </a:r>
          </a:p>
          <a:p>
            <a:pPr algn="just" eaLnBrk="1" hangingPunct="1"/>
            <a:r>
              <a:rPr lang="ru-RU" sz="2800" b="1" i="1" dirty="0" smtClean="0">
                <a:solidFill>
                  <a:srgbClr val="FF33CC"/>
                </a:solidFill>
                <a:latin typeface="Times New Roman" pitchFamily="18" charset="0"/>
              </a:rPr>
              <a:t>Адгезия ФР к подложке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388" y="179388"/>
            <a:ext cx="8229600" cy="10668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5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Негативный </a:t>
            </a:r>
            <a:r>
              <a:rPr lang="ru-RU" sz="3500" b="1" kern="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фоторезист</a:t>
            </a:r>
            <a:r>
              <a:rPr lang="ru-RU" sz="35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br>
              <a:rPr lang="ru-RU" sz="35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5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недостатки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Полимер поглощает растворитель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Низкая разрешающая способность из-за набухания </a:t>
            </a:r>
            <a:r>
              <a:rPr lang="ru-RU" sz="2400" kern="0" dirty="0" err="1">
                <a:latin typeface="Times New Roman" pitchFamily="18" charset="0"/>
                <a:cs typeface="Times New Roman" pitchFamily="18" charset="0"/>
              </a:rPr>
              <a:t>фоторезиста</a:t>
            </a: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Проблемы экологии и безопасности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из-за использования растворителя 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ксилола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33CC"/>
                </a:solidFill>
                <a:latin typeface="Times New Roman" pitchFamily="18" charset="0"/>
              </a:rPr>
              <a:t>Схема фотолитографического процесса</a:t>
            </a:r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412875"/>
            <a:ext cx="6111875" cy="4583113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TW" sz="3200" b="1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HMDS </a:t>
            </a:r>
            <a:r>
              <a:rPr lang="ru-RU" altLang="zh-TW" sz="3200" b="1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-дегидрационная сушка</a:t>
            </a:r>
            <a:endParaRPr lang="ru-RU" sz="3200" b="1">
              <a:solidFill>
                <a:srgbClr val="FF0000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411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u="sng" kern="0" dirty="0"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Камера </a:t>
            </a:r>
            <a:r>
              <a:rPr lang="ru-RU" sz="2400" kern="0" dirty="0" err="1">
                <a:latin typeface="Times New Roman" pitchFamily="18" charset="0"/>
                <a:cs typeface="Times New Roman" pitchFamily="18" charset="0"/>
              </a:rPr>
              <a:t>дегидрационной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 сушки с прокачкой газа</a:t>
            </a: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Гидрофобная очистка поверхности и сушка</a:t>
            </a: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Температура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~ 200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smtClean="0"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400" kern="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~ 60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сек </a:t>
            </a:r>
          </a:p>
        </p:txBody>
      </p:sp>
      <p:grpSp>
        <p:nvGrpSpPr>
          <p:cNvPr id="45060" name="Group 252"/>
          <p:cNvGrpSpPr>
            <a:grpSpLocks noChangeAspect="1"/>
          </p:cNvGrpSpPr>
          <p:nvPr/>
        </p:nvGrpSpPr>
        <p:grpSpPr bwMode="auto">
          <a:xfrm>
            <a:off x="4455438" y="1916832"/>
            <a:ext cx="4112582" cy="2816027"/>
            <a:chOff x="1360" y="1011"/>
            <a:chExt cx="4022" cy="2754"/>
          </a:xfrm>
        </p:grpSpPr>
        <p:grpSp>
          <p:nvGrpSpPr>
            <p:cNvPr id="45061" name="Group 251"/>
            <p:cNvGrpSpPr>
              <a:grpSpLocks noChangeAspect="1"/>
            </p:cNvGrpSpPr>
            <p:nvPr/>
          </p:nvGrpSpPr>
          <p:grpSpPr bwMode="auto">
            <a:xfrm>
              <a:off x="2159" y="1011"/>
              <a:ext cx="3223" cy="2754"/>
              <a:chOff x="1031" y="1083"/>
              <a:chExt cx="3223" cy="2754"/>
            </a:xfrm>
          </p:grpSpPr>
          <p:sp>
            <p:nvSpPr>
              <p:cNvPr id="45068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1961" y="1281"/>
                <a:ext cx="1837" cy="1674"/>
              </a:xfrm>
              <a:prstGeom prst="rect">
                <a:avLst/>
              </a:prstGeom>
              <a:solidFill>
                <a:srgbClr val="777777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latin typeface="Calibri" pitchFamily="34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45069" name="AutoShape 166"/>
              <p:cNvSpPr>
                <a:spLocks noChangeAspect="1" noChangeArrowheads="1"/>
              </p:cNvSpPr>
              <p:nvPr/>
            </p:nvSpPr>
            <p:spPr bwMode="auto">
              <a:xfrm>
                <a:off x="1031" y="1803"/>
                <a:ext cx="270" cy="142"/>
              </a:xfrm>
              <a:prstGeom prst="rightArrow">
                <a:avLst>
                  <a:gd name="adj1" fmla="val 50000"/>
                  <a:gd name="adj2" fmla="val 95079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latin typeface="Calibri" pitchFamily="34" charset="0"/>
                  <a:ea typeface="PMingLiU" pitchFamily="18" charset="-120"/>
                  <a:cs typeface="Arial" charset="0"/>
                </a:endParaRPr>
              </a:p>
            </p:txBody>
          </p:sp>
          <p:grpSp>
            <p:nvGrpSpPr>
              <p:cNvPr id="45070" name="Group 236"/>
              <p:cNvGrpSpPr>
                <a:grpSpLocks noChangeAspect="1"/>
              </p:cNvGrpSpPr>
              <p:nvPr/>
            </p:nvGrpSpPr>
            <p:grpSpPr bwMode="auto">
              <a:xfrm>
                <a:off x="1576" y="2130"/>
                <a:ext cx="2678" cy="1442"/>
                <a:chOff x="1576" y="2130"/>
                <a:chExt cx="2678" cy="1442"/>
              </a:xfrm>
            </p:grpSpPr>
            <p:grpSp>
              <p:nvGrpSpPr>
                <p:cNvPr id="45133" name="Group 157"/>
                <p:cNvGrpSpPr>
                  <a:grpSpLocks noChangeAspect="1"/>
                </p:cNvGrpSpPr>
                <p:nvPr/>
              </p:nvGrpSpPr>
              <p:grpSpPr bwMode="auto">
                <a:xfrm>
                  <a:off x="2770" y="3239"/>
                  <a:ext cx="264" cy="333"/>
                  <a:chOff x="4102" y="3731"/>
                  <a:chExt cx="264" cy="333"/>
                </a:xfrm>
              </p:grpSpPr>
              <p:sp>
                <p:nvSpPr>
                  <p:cNvPr id="45141" name="Freeform 158"/>
                  <p:cNvSpPr>
                    <a:spLocks noChangeAspect="1"/>
                  </p:cNvSpPr>
                  <p:nvPr/>
                </p:nvSpPr>
                <p:spPr bwMode="auto">
                  <a:xfrm>
                    <a:off x="4179" y="3927"/>
                    <a:ext cx="178" cy="137"/>
                  </a:xfrm>
                  <a:custGeom>
                    <a:avLst/>
                    <a:gdLst>
                      <a:gd name="T0" fmla="*/ 0 w 178"/>
                      <a:gd name="T1" fmla="*/ 100 h 137"/>
                      <a:gd name="T2" fmla="*/ 22 w 178"/>
                      <a:gd name="T3" fmla="*/ 114 h 137"/>
                      <a:gd name="T4" fmla="*/ 45 w 178"/>
                      <a:gd name="T5" fmla="*/ 127 h 137"/>
                      <a:gd name="T6" fmla="*/ 72 w 178"/>
                      <a:gd name="T7" fmla="*/ 132 h 137"/>
                      <a:gd name="T8" fmla="*/ 82 w 178"/>
                      <a:gd name="T9" fmla="*/ 136 h 137"/>
                      <a:gd name="T10" fmla="*/ 91 w 178"/>
                      <a:gd name="T11" fmla="*/ 136 h 137"/>
                      <a:gd name="T12" fmla="*/ 118 w 178"/>
                      <a:gd name="T13" fmla="*/ 132 h 137"/>
                      <a:gd name="T14" fmla="*/ 163 w 178"/>
                      <a:gd name="T15" fmla="*/ 109 h 137"/>
                      <a:gd name="T16" fmla="*/ 177 w 178"/>
                      <a:gd name="T17" fmla="*/ 96 h 137"/>
                      <a:gd name="T18" fmla="*/ 163 w 178"/>
                      <a:gd name="T19" fmla="*/ 55 h 137"/>
                      <a:gd name="T20" fmla="*/ 104 w 178"/>
                      <a:gd name="T21" fmla="*/ 0 h 137"/>
                      <a:gd name="T22" fmla="*/ 72 w 178"/>
                      <a:gd name="T23" fmla="*/ 18 h 137"/>
                      <a:gd name="T24" fmla="*/ 0 w 178"/>
                      <a:gd name="T25" fmla="*/ 100 h 13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78"/>
                      <a:gd name="T40" fmla="*/ 0 h 137"/>
                      <a:gd name="T41" fmla="*/ 178 w 178"/>
                      <a:gd name="T42" fmla="*/ 137 h 13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78" h="137">
                        <a:moveTo>
                          <a:pt x="0" y="100"/>
                        </a:moveTo>
                        <a:lnTo>
                          <a:pt x="22" y="114"/>
                        </a:lnTo>
                        <a:lnTo>
                          <a:pt x="45" y="127"/>
                        </a:lnTo>
                        <a:lnTo>
                          <a:pt x="72" y="132"/>
                        </a:lnTo>
                        <a:lnTo>
                          <a:pt x="82" y="136"/>
                        </a:lnTo>
                        <a:lnTo>
                          <a:pt x="91" y="136"/>
                        </a:lnTo>
                        <a:lnTo>
                          <a:pt x="118" y="132"/>
                        </a:lnTo>
                        <a:lnTo>
                          <a:pt x="163" y="109"/>
                        </a:lnTo>
                        <a:lnTo>
                          <a:pt x="177" y="96"/>
                        </a:lnTo>
                        <a:lnTo>
                          <a:pt x="163" y="55"/>
                        </a:lnTo>
                        <a:lnTo>
                          <a:pt x="104" y="0"/>
                        </a:lnTo>
                        <a:lnTo>
                          <a:pt x="72" y="18"/>
                        </a:lnTo>
                        <a:lnTo>
                          <a:pt x="0" y="10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2B2B2"/>
                      </a:gs>
                      <a:gs pos="50000">
                        <a:srgbClr val="FFFFFF"/>
                      </a:gs>
                      <a:gs pos="100000">
                        <a:srgbClr val="B2B2B2"/>
                      </a:gs>
                    </a:gsLst>
                    <a:lin ang="0" scaled="1"/>
                  </a:gradFill>
                  <a:ln w="63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45142" name="Freeform 159"/>
                  <p:cNvSpPr>
                    <a:spLocks noChangeAspect="1"/>
                  </p:cNvSpPr>
                  <p:nvPr/>
                </p:nvSpPr>
                <p:spPr bwMode="auto">
                  <a:xfrm>
                    <a:off x="4102" y="3731"/>
                    <a:ext cx="264" cy="306"/>
                  </a:xfrm>
                  <a:custGeom>
                    <a:avLst/>
                    <a:gdLst>
                      <a:gd name="T0" fmla="*/ 0 w 264"/>
                      <a:gd name="T1" fmla="*/ 301 h 306"/>
                      <a:gd name="T2" fmla="*/ 0 w 264"/>
                      <a:gd name="T3" fmla="*/ 14 h 306"/>
                      <a:gd name="T4" fmla="*/ 40 w 264"/>
                      <a:gd name="T5" fmla="*/ 5 h 306"/>
                      <a:gd name="T6" fmla="*/ 54 w 264"/>
                      <a:gd name="T7" fmla="*/ 5 h 306"/>
                      <a:gd name="T8" fmla="*/ 90 w 264"/>
                      <a:gd name="T9" fmla="*/ 0 h 306"/>
                      <a:gd name="T10" fmla="*/ 100 w 264"/>
                      <a:gd name="T11" fmla="*/ 0 h 306"/>
                      <a:gd name="T12" fmla="*/ 172 w 264"/>
                      <a:gd name="T13" fmla="*/ 0 h 306"/>
                      <a:gd name="T14" fmla="*/ 172 w 264"/>
                      <a:gd name="T15" fmla="*/ 5 h 306"/>
                      <a:gd name="T16" fmla="*/ 204 w 264"/>
                      <a:gd name="T17" fmla="*/ 5 h 306"/>
                      <a:gd name="T18" fmla="*/ 217 w 264"/>
                      <a:gd name="T19" fmla="*/ 9 h 306"/>
                      <a:gd name="T20" fmla="*/ 263 w 264"/>
                      <a:gd name="T21" fmla="*/ 5 h 306"/>
                      <a:gd name="T22" fmla="*/ 263 w 264"/>
                      <a:gd name="T23" fmla="*/ 305 h 306"/>
                      <a:gd name="T24" fmla="*/ 226 w 264"/>
                      <a:gd name="T25" fmla="*/ 282 h 306"/>
                      <a:gd name="T26" fmla="*/ 208 w 264"/>
                      <a:gd name="T27" fmla="*/ 264 h 306"/>
                      <a:gd name="T28" fmla="*/ 172 w 264"/>
                      <a:gd name="T29" fmla="*/ 246 h 306"/>
                      <a:gd name="T30" fmla="*/ 140 w 264"/>
                      <a:gd name="T31" fmla="*/ 251 h 306"/>
                      <a:gd name="T32" fmla="*/ 109 w 264"/>
                      <a:gd name="T33" fmla="*/ 264 h 306"/>
                      <a:gd name="T34" fmla="*/ 100 w 264"/>
                      <a:gd name="T35" fmla="*/ 278 h 306"/>
                      <a:gd name="T36" fmla="*/ 54 w 264"/>
                      <a:gd name="T37" fmla="*/ 305 h 306"/>
                      <a:gd name="T38" fmla="*/ 22 w 264"/>
                      <a:gd name="T39" fmla="*/ 305 h 306"/>
                      <a:gd name="T40" fmla="*/ 0 w 264"/>
                      <a:gd name="T41" fmla="*/ 301 h 30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64"/>
                      <a:gd name="T64" fmla="*/ 0 h 306"/>
                      <a:gd name="T65" fmla="*/ 264 w 264"/>
                      <a:gd name="T66" fmla="*/ 306 h 30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64" h="306">
                        <a:moveTo>
                          <a:pt x="0" y="301"/>
                        </a:moveTo>
                        <a:lnTo>
                          <a:pt x="0" y="14"/>
                        </a:lnTo>
                        <a:lnTo>
                          <a:pt x="40" y="5"/>
                        </a:lnTo>
                        <a:lnTo>
                          <a:pt x="54" y="5"/>
                        </a:lnTo>
                        <a:lnTo>
                          <a:pt x="90" y="0"/>
                        </a:lnTo>
                        <a:lnTo>
                          <a:pt x="100" y="0"/>
                        </a:lnTo>
                        <a:lnTo>
                          <a:pt x="172" y="0"/>
                        </a:lnTo>
                        <a:lnTo>
                          <a:pt x="172" y="5"/>
                        </a:lnTo>
                        <a:lnTo>
                          <a:pt x="204" y="5"/>
                        </a:lnTo>
                        <a:lnTo>
                          <a:pt x="217" y="9"/>
                        </a:lnTo>
                        <a:lnTo>
                          <a:pt x="263" y="5"/>
                        </a:lnTo>
                        <a:lnTo>
                          <a:pt x="263" y="305"/>
                        </a:lnTo>
                        <a:lnTo>
                          <a:pt x="226" y="282"/>
                        </a:lnTo>
                        <a:lnTo>
                          <a:pt x="208" y="264"/>
                        </a:lnTo>
                        <a:lnTo>
                          <a:pt x="172" y="246"/>
                        </a:lnTo>
                        <a:lnTo>
                          <a:pt x="140" y="251"/>
                        </a:lnTo>
                        <a:lnTo>
                          <a:pt x="109" y="264"/>
                        </a:lnTo>
                        <a:lnTo>
                          <a:pt x="100" y="278"/>
                        </a:lnTo>
                        <a:lnTo>
                          <a:pt x="54" y="305"/>
                        </a:lnTo>
                        <a:lnTo>
                          <a:pt x="22" y="305"/>
                        </a:lnTo>
                        <a:lnTo>
                          <a:pt x="0" y="30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DADAD"/>
                      </a:gs>
                      <a:gs pos="50000">
                        <a:srgbClr val="F8F8F8"/>
                      </a:gs>
                      <a:gs pos="100000">
                        <a:srgbClr val="ADADAD"/>
                      </a:gs>
                    </a:gsLst>
                    <a:lin ang="0" scaled="1"/>
                  </a:gradFill>
                  <a:ln w="63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134" name="Group 169"/>
                <p:cNvGrpSpPr>
                  <a:grpSpLocks noChangeAspect="1"/>
                </p:cNvGrpSpPr>
                <p:nvPr/>
              </p:nvGrpSpPr>
              <p:grpSpPr bwMode="auto">
                <a:xfrm>
                  <a:off x="1576" y="2130"/>
                  <a:ext cx="2678" cy="1206"/>
                  <a:chOff x="2908" y="2622"/>
                  <a:chExt cx="2678" cy="1206"/>
                </a:xfrm>
              </p:grpSpPr>
              <p:sp>
                <p:nvSpPr>
                  <p:cNvPr id="45135" name="Oval 1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7" y="2681"/>
                    <a:ext cx="2487" cy="100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>
                      <a:latin typeface="Calibri" pitchFamily="34" charset="0"/>
                      <a:ea typeface="PMingLiU" pitchFamily="18" charset="-120"/>
                      <a:cs typeface="Arial" charset="0"/>
                    </a:endParaRPr>
                  </a:p>
                </p:txBody>
              </p:sp>
              <p:grpSp>
                <p:nvGrpSpPr>
                  <p:cNvPr id="45136" name="Group 1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908" y="2622"/>
                    <a:ext cx="2678" cy="1206"/>
                    <a:chOff x="2908" y="2622"/>
                    <a:chExt cx="2678" cy="1206"/>
                  </a:xfrm>
                </p:grpSpPr>
                <p:sp>
                  <p:nvSpPr>
                    <p:cNvPr id="45137" name="Oval 1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14" y="2687"/>
                      <a:ext cx="2672" cy="1141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78787"/>
                        </a:gs>
                        <a:gs pos="50000">
                          <a:srgbClr val="969696"/>
                        </a:gs>
                        <a:gs pos="100000">
                          <a:srgbClr val="878787"/>
                        </a:gs>
                      </a:gsLst>
                      <a:lin ang="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  <p:sp>
                  <p:nvSpPr>
                    <p:cNvPr id="45138" name="Oval 1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08" y="2622"/>
                      <a:ext cx="2672" cy="1141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696969"/>
                        </a:gs>
                        <a:gs pos="100000">
                          <a:srgbClr val="96969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  <p:sp>
                  <p:nvSpPr>
                    <p:cNvPr id="45139" name="Oval 1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40" y="2660"/>
                      <a:ext cx="2610" cy="105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878787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  <p:sp>
                  <p:nvSpPr>
                    <p:cNvPr id="45140" name="Oval 1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12" y="2687"/>
                      <a:ext cx="2458" cy="99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696969"/>
                        </a:gs>
                        <a:gs pos="100000">
                          <a:srgbClr val="96969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45071" name="Group 244"/>
              <p:cNvGrpSpPr>
                <a:grpSpLocks noChangeAspect="1"/>
              </p:cNvGrpSpPr>
              <p:nvPr/>
            </p:nvGrpSpPr>
            <p:grpSpPr bwMode="auto">
              <a:xfrm>
                <a:off x="1780" y="1758"/>
                <a:ext cx="2152" cy="1162"/>
                <a:chOff x="1780" y="1758"/>
                <a:chExt cx="2152" cy="1162"/>
              </a:xfrm>
            </p:grpSpPr>
            <p:grpSp>
              <p:nvGrpSpPr>
                <p:cNvPr id="45095" name="Group 243"/>
                <p:cNvGrpSpPr>
                  <a:grpSpLocks noChangeAspect="1"/>
                </p:cNvGrpSpPr>
                <p:nvPr/>
              </p:nvGrpSpPr>
              <p:grpSpPr bwMode="auto">
                <a:xfrm>
                  <a:off x="1814" y="2176"/>
                  <a:ext cx="2083" cy="744"/>
                  <a:chOff x="1814" y="2176"/>
                  <a:chExt cx="2083" cy="744"/>
                </a:xfrm>
              </p:grpSpPr>
              <p:sp>
                <p:nvSpPr>
                  <p:cNvPr id="45101" name="Line 1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786" y="2527"/>
                    <a:ext cx="0" cy="76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8" name="Line 1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002" y="2254"/>
                    <a:ext cx="0" cy="255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7961" dir="2700000" algn="ctr" rotWithShape="0">
                      <a:schemeClr val="bg1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TW" altLang="en-US">
                      <a:latin typeface="+mn-lt"/>
                    </a:endParaRPr>
                  </a:p>
                </p:txBody>
              </p:sp>
              <p:sp>
                <p:nvSpPr>
                  <p:cNvPr id="49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89" y="2241"/>
                    <a:ext cx="0" cy="258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7961" dir="13500000" algn="ctr" rotWithShape="0">
                      <a:schemeClr val="bg1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TW" altLang="en-US">
                      <a:latin typeface="+mn-lt"/>
                    </a:endParaRPr>
                  </a:p>
                </p:txBody>
              </p:sp>
              <p:sp>
                <p:nvSpPr>
                  <p:cNvPr id="50" name="Line 17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70" y="2341"/>
                    <a:ext cx="0" cy="257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7961" dir="2700000" algn="ctr" rotWithShape="0">
                      <a:schemeClr val="bg1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TW" altLang="en-US">
                      <a:latin typeface="+mn-lt"/>
                    </a:endParaRPr>
                  </a:p>
                </p:txBody>
              </p:sp>
              <p:sp>
                <p:nvSpPr>
                  <p:cNvPr id="51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25" y="2360"/>
                    <a:ext cx="0" cy="258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>
                    <a:outerShdw dist="17961" dir="2700000" algn="ctr" rotWithShape="0">
                      <a:schemeClr val="bg1"/>
                    </a:outerShdw>
                  </a:effectLst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TW" altLang="en-US">
                      <a:latin typeface="+mn-lt"/>
                    </a:endParaRPr>
                  </a:p>
                </p:txBody>
              </p:sp>
              <p:grpSp>
                <p:nvGrpSpPr>
                  <p:cNvPr id="45106" name="Group 1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20" y="2504"/>
                    <a:ext cx="160" cy="48"/>
                    <a:chOff x="3152" y="3012"/>
                    <a:chExt cx="160" cy="48"/>
                  </a:xfrm>
                </p:grpSpPr>
                <p:sp>
                  <p:nvSpPr>
                    <p:cNvPr id="45131" name="Oval 1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91" y="3012"/>
                      <a:ext cx="21" cy="4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B28E47"/>
                        </a:gs>
                        <a:gs pos="50000">
                          <a:srgbClr val="FFCC66"/>
                        </a:gs>
                        <a:gs pos="100000">
                          <a:srgbClr val="B28E47"/>
                        </a:gs>
                      </a:gsLst>
                      <a:lin ang="540000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  <p:sp>
                  <p:nvSpPr>
                    <p:cNvPr id="45132" name="AutoShape 1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52" y="3021"/>
                      <a:ext cx="155" cy="30"/>
                    </a:xfrm>
                    <a:prstGeom prst="roundRect">
                      <a:avLst>
                        <a:gd name="adj" fmla="val 12495"/>
                      </a:avLst>
                    </a:prstGeom>
                    <a:gradFill rotWithShape="0">
                      <a:gsLst>
                        <a:gs pos="0">
                          <a:srgbClr val="B28E47"/>
                        </a:gs>
                        <a:gs pos="50000">
                          <a:srgbClr val="FFCC66"/>
                        </a:gs>
                        <a:gs pos="100000">
                          <a:srgbClr val="B28E47"/>
                        </a:gs>
                      </a:gsLst>
                      <a:lin ang="540000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45107" name="Group 1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31" y="2504"/>
                    <a:ext cx="160" cy="48"/>
                    <a:chOff x="5063" y="3012"/>
                    <a:chExt cx="160" cy="48"/>
                  </a:xfrm>
                </p:grpSpPr>
                <p:sp>
                  <p:nvSpPr>
                    <p:cNvPr id="45129" name="Oval 1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63" y="3012"/>
                      <a:ext cx="21" cy="4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B28E47"/>
                        </a:gs>
                        <a:gs pos="50000">
                          <a:srgbClr val="FFCC66"/>
                        </a:gs>
                        <a:gs pos="100000">
                          <a:srgbClr val="B28E47"/>
                        </a:gs>
                      </a:gsLst>
                      <a:lin ang="540000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  <p:sp>
                  <p:nvSpPr>
                    <p:cNvPr id="45130" name="AutoShape 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68" y="3021"/>
                      <a:ext cx="155" cy="30"/>
                    </a:xfrm>
                    <a:prstGeom prst="roundRect">
                      <a:avLst>
                        <a:gd name="adj" fmla="val 12495"/>
                      </a:avLst>
                    </a:prstGeom>
                    <a:gradFill rotWithShape="0">
                      <a:gsLst>
                        <a:gs pos="0">
                          <a:srgbClr val="B28E47"/>
                        </a:gs>
                        <a:gs pos="50000">
                          <a:srgbClr val="FFCC66"/>
                        </a:gs>
                        <a:gs pos="100000">
                          <a:srgbClr val="B28E47"/>
                        </a:gs>
                      </a:gsLst>
                      <a:lin ang="540000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45108" name="Line 1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24" y="2504"/>
                    <a:ext cx="0" cy="80"/>
                  </a:xfrm>
                  <a:prstGeom prst="line">
                    <a:avLst/>
                  </a:prstGeom>
                  <a:noFill/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Oval 1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8" y="2272"/>
                    <a:ext cx="1854" cy="6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2B2B2">
                          <a:gamma/>
                          <a:shade val="89804"/>
                          <a:invGamma/>
                        </a:srgbClr>
                      </a:gs>
                      <a:gs pos="50000">
                        <a:srgbClr val="B2B2B2"/>
                      </a:gs>
                      <a:gs pos="100000">
                        <a:srgbClr val="B2B2B2">
                          <a:gamma/>
                          <a:shade val="89804"/>
                          <a:invGamma/>
                        </a:srgbClr>
                      </a:gs>
                    </a:gsLst>
                    <a:lin ang="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41990" dir="3806097" algn="ctr" rotWithShape="0">
                      <a:srgbClr val="5F5F5F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latin typeface="Calibri" pitchFamily="34" charset="0"/>
                      <a:ea typeface="PMingLiU" pitchFamily="18" charset="-120"/>
                      <a:cs typeface="Arial" charset="0"/>
                    </a:endParaRPr>
                  </a:p>
                </p:txBody>
              </p:sp>
              <p:sp>
                <p:nvSpPr>
                  <p:cNvPr id="45110" name="Oval 1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8" y="2176"/>
                    <a:ext cx="1856" cy="6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A0A0A0"/>
                      </a:gs>
                      <a:gs pos="100000">
                        <a:srgbClr val="B2B2B2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>
                      <a:latin typeface="Calibri" pitchFamily="34" charset="0"/>
                      <a:ea typeface="PMingLiU" pitchFamily="18" charset="-120"/>
                      <a:cs typeface="Arial" charset="0"/>
                    </a:endParaRPr>
                  </a:p>
                </p:txBody>
              </p:sp>
              <p:grpSp>
                <p:nvGrpSpPr>
                  <p:cNvPr id="45111" name="Group 19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30" y="2277"/>
                    <a:ext cx="108" cy="142"/>
                    <a:chOff x="3662" y="2785"/>
                    <a:chExt cx="108" cy="142"/>
                  </a:xfrm>
                </p:grpSpPr>
                <p:sp>
                  <p:nvSpPr>
                    <p:cNvPr id="45126" name="Oval 1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62" y="2895"/>
                      <a:ext cx="108" cy="3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696969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  <p:sp>
                  <p:nvSpPr>
                    <p:cNvPr id="45127" name="AutoShape 1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94" y="2791"/>
                      <a:ext cx="40" cy="123"/>
                    </a:xfrm>
                    <a:prstGeom prst="roundRect">
                      <a:avLst>
                        <a:gd name="adj" fmla="val 12495"/>
                      </a:avLst>
                    </a:prstGeom>
                    <a:gradFill rotWithShape="0">
                      <a:gsLst>
                        <a:gs pos="0">
                          <a:srgbClr val="B2B2B2"/>
                        </a:gs>
                        <a:gs pos="50000">
                          <a:srgbClr val="FFFFFF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  <p:sp>
                  <p:nvSpPr>
                    <p:cNvPr id="45128" name="Oval 1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94" y="2785"/>
                      <a:ext cx="40" cy="1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B2B2B2"/>
                        </a:gs>
                        <a:gs pos="50000">
                          <a:srgbClr val="FFFFFF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45112" name="Group 19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26" y="2267"/>
                    <a:ext cx="108" cy="142"/>
                    <a:chOff x="4658" y="2775"/>
                    <a:chExt cx="108" cy="142"/>
                  </a:xfrm>
                </p:grpSpPr>
                <p:sp>
                  <p:nvSpPr>
                    <p:cNvPr id="45123" name="Oval 1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58" y="2885"/>
                      <a:ext cx="108" cy="3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787878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  <p:sp>
                  <p:nvSpPr>
                    <p:cNvPr id="45124" name="AutoShape 1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90" y="2781"/>
                      <a:ext cx="40" cy="123"/>
                    </a:xfrm>
                    <a:prstGeom prst="roundRect">
                      <a:avLst>
                        <a:gd name="adj" fmla="val 12495"/>
                      </a:avLst>
                    </a:prstGeom>
                    <a:gradFill rotWithShape="0">
                      <a:gsLst>
                        <a:gs pos="0">
                          <a:srgbClr val="B2B2B2"/>
                        </a:gs>
                        <a:gs pos="50000">
                          <a:srgbClr val="FFFFFF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  <p:sp>
                  <p:nvSpPr>
                    <p:cNvPr id="45125" name="Oval 1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90" y="2775"/>
                      <a:ext cx="40" cy="1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B2B2B2"/>
                        </a:gs>
                        <a:gs pos="50000">
                          <a:srgbClr val="FFFFFF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45113" name="Group 20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92" y="2591"/>
                    <a:ext cx="108" cy="142"/>
                    <a:chOff x="4124" y="3099"/>
                    <a:chExt cx="108" cy="142"/>
                  </a:xfrm>
                </p:grpSpPr>
                <p:sp>
                  <p:nvSpPr>
                    <p:cNvPr id="45120" name="Oval 2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24" y="3209"/>
                      <a:ext cx="108" cy="3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69696"/>
                        </a:gs>
                        <a:gs pos="100000">
                          <a:srgbClr val="787878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  <p:sp>
                  <p:nvSpPr>
                    <p:cNvPr id="45121" name="AutoShape 2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56" y="3105"/>
                      <a:ext cx="40" cy="123"/>
                    </a:xfrm>
                    <a:prstGeom prst="roundRect">
                      <a:avLst>
                        <a:gd name="adj" fmla="val 12495"/>
                      </a:avLst>
                    </a:prstGeom>
                    <a:gradFill rotWithShape="0">
                      <a:gsLst>
                        <a:gs pos="0">
                          <a:srgbClr val="B2B2B2"/>
                        </a:gs>
                        <a:gs pos="50000">
                          <a:srgbClr val="FFFFFF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  <p:sp>
                  <p:nvSpPr>
                    <p:cNvPr id="45122" name="Oval 20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56" y="3099"/>
                      <a:ext cx="40" cy="1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2B2B2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45114" name="Group 2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14" y="2612"/>
                    <a:ext cx="160" cy="48"/>
                    <a:chOff x="3146" y="3120"/>
                    <a:chExt cx="160" cy="48"/>
                  </a:xfrm>
                </p:grpSpPr>
                <p:sp>
                  <p:nvSpPr>
                    <p:cNvPr id="45118" name="Oval 2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85" y="3120"/>
                      <a:ext cx="21" cy="4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B28E47"/>
                        </a:gs>
                        <a:gs pos="50000">
                          <a:srgbClr val="FFCC66"/>
                        </a:gs>
                        <a:gs pos="100000">
                          <a:srgbClr val="B28E47"/>
                        </a:gs>
                      </a:gsLst>
                      <a:lin ang="540000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  <p:sp>
                  <p:nvSpPr>
                    <p:cNvPr id="45119" name="AutoShape 20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46" y="3129"/>
                      <a:ext cx="155" cy="30"/>
                    </a:xfrm>
                    <a:prstGeom prst="roundRect">
                      <a:avLst>
                        <a:gd name="adj" fmla="val 12495"/>
                      </a:avLst>
                    </a:prstGeom>
                    <a:gradFill rotWithShape="0">
                      <a:gsLst>
                        <a:gs pos="0">
                          <a:srgbClr val="B28E47"/>
                        </a:gs>
                        <a:gs pos="50000">
                          <a:srgbClr val="FFCC66"/>
                        </a:gs>
                        <a:gs pos="100000">
                          <a:srgbClr val="B28E47"/>
                        </a:gs>
                      </a:gsLst>
                      <a:lin ang="540000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45115" name="Group 20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37" y="2612"/>
                    <a:ext cx="160" cy="48"/>
                    <a:chOff x="5069" y="3120"/>
                    <a:chExt cx="160" cy="48"/>
                  </a:xfrm>
                </p:grpSpPr>
                <p:sp>
                  <p:nvSpPr>
                    <p:cNvPr id="45116" name="Oval 2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69" y="3120"/>
                      <a:ext cx="21" cy="4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B28E47"/>
                        </a:gs>
                        <a:gs pos="50000">
                          <a:srgbClr val="FFCC66"/>
                        </a:gs>
                        <a:gs pos="100000">
                          <a:srgbClr val="B28E47"/>
                        </a:gs>
                      </a:gsLst>
                      <a:lin ang="540000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  <p:sp>
                  <p:nvSpPr>
                    <p:cNvPr id="45117" name="AutoShape 20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74" y="3129"/>
                      <a:ext cx="155" cy="30"/>
                    </a:xfrm>
                    <a:prstGeom prst="roundRect">
                      <a:avLst>
                        <a:gd name="adj" fmla="val 12495"/>
                      </a:avLst>
                    </a:prstGeom>
                    <a:gradFill rotWithShape="0">
                      <a:gsLst>
                        <a:gs pos="0">
                          <a:srgbClr val="B28E47"/>
                        </a:gs>
                        <a:gs pos="50000">
                          <a:srgbClr val="FFCC66"/>
                        </a:gs>
                        <a:gs pos="100000">
                          <a:srgbClr val="B28E47"/>
                        </a:gs>
                      </a:gsLst>
                      <a:lin ang="540000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45096" name="Group 210"/>
                <p:cNvGrpSpPr>
                  <a:grpSpLocks noChangeAspect="1"/>
                </p:cNvGrpSpPr>
                <p:nvPr/>
              </p:nvGrpSpPr>
              <p:grpSpPr bwMode="auto">
                <a:xfrm>
                  <a:off x="1780" y="1758"/>
                  <a:ext cx="2152" cy="901"/>
                  <a:chOff x="3112" y="1990"/>
                  <a:chExt cx="2152" cy="901"/>
                </a:xfrm>
              </p:grpSpPr>
              <p:grpSp>
                <p:nvGrpSpPr>
                  <p:cNvPr id="45097" name="Group 2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12" y="2005"/>
                    <a:ext cx="2152" cy="886"/>
                    <a:chOff x="3112" y="2005"/>
                    <a:chExt cx="2152" cy="886"/>
                  </a:xfrm>
                </p:grpSpPr>
                <p:sp>
                  <p:nvSpPr>
                    <p:cNvPr id="45099" name="Oval 2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12" y="2017"/>
                      <a:ext cx="2152" cy="87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9999"/>
                        </a:gs>
                        <a:gs pos="50000">
                          <a:srgbClr val="FFFFFF"/>
                        </a:gs>
                        <a:gs pos="100000">
                          <a:srgbClr val="999999"/>
                        </a:gs>
                      </a:gsLst>
                      <a:lin ang="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  <p:sp>
                  <p:nvSpPr>
                    <p:cNvPr id="45100" name="Oval 2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12" y="2005"/>
                      <a:ext cx="2152" cy="856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999999"/>
                        </a:gs>
                        <a:gs pos="50000">
                          <a:srgbClr val="FFFFFF"/>
                        </a:gs>
                        <a:gs pos="100000">
                          <a:srgbClr val="999999"/>
                        </a:gs>
                      </a:gsLst>
                      <a:lin ang="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45098" name="Oval 2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2" y="1990"/>
                    <a:ext cx="2152" cy="85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E5E5E5"/>
                      </a:gs>
                    </a:gsLst>
                    <a:path path="shape">
                      <a:fillToRect l="50000" t="50000" r="50000" b="50000"/>
                    </a:path>
                  </a:gra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>
                      <a:latin typeface="Calibri" pitchFamily="34" charset="0"/>
                      <a:ea typeface="PMingLiU" pitchFamily="18" charset="-12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18" name="Freeform 239"/>
              <p:cNvSpPr>
                <a:spLocks noChangeAspect="1"/>
              </p:cNvSpPr>
              <p:nvPr/>
            </p:nvSpPr>
            <p:spPr bwMode="auto">
              <a:xfrm>
                <a:off x="2304" y="1727"/>
                <a:ext cx="1208" cy="23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92" y="33"/>
                  </a:cxn>
                  <a:cxn ang="0">
                    <a:pos x="704" y="209"/>
                  </a:cxn>
                  <a:cxn ang="0">
                    <a:pos x="1208" y="201"/>
                  </a:cxn>
                </a:cxnLst>
                <a:rect l="0" t="0" r="r" b="b"/>
                <a:pathLst>
                  <a:path w="1208" h="237">
                    <a:moveTo>
                      <a:pt x="0" y="9"/>
                    </a:moveTo>
                    <a:cubicBezTo>
                      <a:pt x="137" y="4"/>
                      <a:pt x="275" y="0"/>
                      <a:pt x="392" y="33"/>
                    </a:cubicBezTo>
                    <a:cubicBezTo>
                      <a:pt x="509" y="66"/>
                      <a:pt x="568" y="181"/>
                      <a:pt x="704" y="209"/>
                    </a:cubicBezTo>
                    <a:cubicBezTo>
                      <a:pt x="840" y="237"/>
                      <a:pt x="1124" y="202"/>
                      <a:pt x="1208" y="20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Calibri" pitchFamily="34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19" name="Freeform 240"/>
              <p:cNvSpPr>
                <a:spLocks noChangeAspect="1"/>
              </p:cNvSpPr>
              <p:nvPr/>
            </p:nvSpPr>
            <p:spPr bwMode="auto">
              <a:xfrm>
                <a:off x="2166" y="1761"/>
                <a:ext cx="1031" cy="123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72" y="31"/>
                  </a:cxn>
                  <a:cxn ang="0">
                    <a:pos x="496" y="199"/>
                  </a:cxn>
                  <a:cxn ang="0">
                    <a:pos x="544" y="439"/>
                  </a:cxn>
                  <a:cxn ang="0">
                    <a:pos x="880" y="527"/>
                  </a:cxn>
                  <a:cxn ang="0">
                    <a:pos x="1008" y="719"/>
                  </a:cxn>
                  <a:cxn ang="0">
                    <a:pos x="1008" y="991"/>
                  </a:cxn>
                  <a:cxn ang="0">
                    <a:pos x="1008" y="1239"/>
                  </a:cxn>
                </a:cxnLst>
                <a:rect l="0" t="0" r="r" b="b"/>
                <a:pathLst>
                  <a:path w="1029" h="1239">
                    <a:moveTo>
                      <a:pt x="0" y="15"/>
                    </a:moveTo>
                    <a:cubicBezTo>
                      <a:pt x="45" y="18"/>
                      <a:pt x="189" y="0"/>
                      <a:pt x="272" y="31"/>
                    </a:cubicBezTo>
                    <a:cubicBezTo>
                      <a:pt x="355" y="62"/>
                      <a:pt x="451" y="131"/>
                      <a:pt x="496" y="199"/>
                    </a:cubicBezTo>
                    <a:cubicBezTo>
                      <a:pt x="541" y="267"/>
                      <a:pt x="480" y="384"/>
                      <a:pt x="544" y="439"/>
                    </a:cubicBezTo>
                    <a:cubicBezTo>
                      <a:pt x="608" y="494"/>
                      <a:pt x="803" y="480"/>
                      <a:pt x="880" y="527"/>
                    </a:cubicBezTo>
                    <a:cubicBezTo>
                      <a:pt x="957" y="574"/>
                      <a:pt x="987" y="642"/>
                      <a:pt x="1008" y="719"/>
                    </a:cubicBezTo>
                    <a:cubicBezTo>
                      <a:pt x="1029" y="796"/>
                      <a:pt x="1008" y="904"/>
                      <a:pt x="1008" y="991"/>
                    </a:cubicBezTo>
                    <a:cubicBezTo>
                      <a:pt x="1008" y="1078"/>
                      <a:pt x="1008" y="1158"/>
                      <a:pt x="1008" y="12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Calibri" pitchFamily="34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20" name="Freeform 245"/>
              <p:cNvSpPr>
                <a:spLocks noChangeAspect="1"/>
              </p:cNvSpPr>
              <p:nvPr/>
            </p:nvSpPr>
            <p:spPr bwMode="auto">
              <a:xfrm>
                <a:off x="2224" y="1621"/>
                <a:ext cx="1390" cy="259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368" y="3"/>
                  </a:cxn>
                  <a:cxn ang="0">
                    <a:pos x="624" y="67"/>
                  </a:cxn>
                  <a:cxn ang="0">
                    <a:pos x="808" y="131"/>
                  </a:cxn>
                  <a:cxn ang="0">
                    <a:pos x="1088" y="115"/>
                  </a:cxn>
                  <a:cxn ang="0">
                    <a:pos x="1392" y="259"/>
                  </a:cxn>
                </a:cxnLst>
                <a:rect l="0" t="0" r="r" b="b"/>
                <a:pathLst>
                  <a:path w="1392" h="259">
                    <a:moveTo>
                      <a:pt x="0" y="83"/>
                    </a:moveTo>
                    <a:cubicBezTo>
                      <a:pt x="132" y="44"/>
                      <a:pt x="264" y="6"/>
                      <a:pt x="368" y="3"/>
                    </a:cubicBezTo>
                    <a:cubicBezTo>
                      <a:pt x="472" y="0"/>
                      <a:pt x="551" y="46"/>
                      <a:pt x="624" y="67"/>
                    </a:cubicBezTo>
                    <a:cubicBezTo>
                      <a:pt x="697" y="88"/>
                      <a:pt x="731" y="123"/>
                      <a:pt x="808" y="131"/>
                    </a:cubicBezTo>
                    <a:cubicBezTo>
                      <a:pt x="885" y="139"/>
                      <a:pt x="991" y="94"/>
                      <a:pt x="1088" y="115"/>
                    </a:cubicBezTo>
                    <a:cubicBezTo>
                      <a:pt x="1185" y="136"/>
                      <a:pt x="1288" y="197"/>
                      <a:pt x="1392" y="25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Calibri" pitchFamily="34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21" name="Freeform 246"/>
              <p:cNvSpPr>
                <a:spLocks noChangeAspect="1"/>
              </p:cNvSpPr>
              <p:nvPr/>
            </p:nvSpPr>
            <p:spPr bwMode="auto">
              <a:xfrm>
                <a:off x="2016" y="1792"/>
                <a:ext cx="457" cy="10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6" y="80"/>
                  </a:cxn>
                  <a:cxn ang="0">
                    <a:pos x="456" y="328"/>
                  </a:cxn>
                  <a:cxn ang="0">
                    <a:pos x="384" y="528"/>
                  </a:cxn>
                  <a:cxn ang="0">
                    <a:pos x="328" y="792"/>
                  </a:cxn>
                  <a:cxn ang="0">
                    <a:pos x="400" y="1048"/>
                  </a:cxn>
                  <a:cxn ang="0">
                    <a:pos x="440" y="1096"/>
                  </a:cxn>
                </a:cxnLst>
                <a:rect l="0" t="0" r="r" b="b"/>
                <a:pathLst>
                  <a:path w="457" h="1099">
                    <a:moveTo>
                      <a:pt x="0" y="0"/>
                    </a:moveTo>
                    <a:cubicBezTo>
                      <a:pt x="150" y="12"/>
                      <a:pt x="300" y="25"/>
                      <a:pt x="376" y="80"/>
                    </a:cubicBezTo>
                    <a:cubicBezTo>
                      <a:pt x="452" y="135"/>
                      <a:pt x="455" y="253"/>
                      <a:pt x="456" y="328"/>
                    </a:cubicBezTo>
                    <a:cubicBezTo>
                      <a:pt x="457" y="403"/>
                      <a:pt x="405" y="451"/>
                      <a:pt x="384" y="528"/>
                    </a:cubicBezTo>
                    <a:cubicBezTo>
                      <a:pt x="363" y="605"/>
                      <a:pt x="325" y="705"/>
                      <a:pt x="328" y="792"/>
                    </a:cubicBezTo>
                    <a:cubicBezTo>
                      <a:pt x="331" y="879"/>
                      <a:pt x="381" y="997"/>
                      <a:pt x="400" y="1048"/>
                    </a:cubicBezTo>
                    <a:cubicBezTo>
                      <a:pt x="419" y="1099"/>
                      <a:pt x="429" y="1097"/>
                      <a:pt x="440" y="10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>
                <a:outerShdw dist="35921" dir="2700000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Calibri" pitchFamily="34" charset="0"/>
                  <a:ea typeface="PMingLiU" pitchFamily="18" charset="-120"/>
                  <a:cs typeface="Arial" charset="0"/>
                </a:endParaRPr>
              </a:p>
            </p:txBody>
          </p:sp>
          <p:grpSp>
            <p:nvGrpSpPr>
              <p:cNvPr id="45076" name="Group 235"/>
              <p:cNvGrpSpPr>
                <a:grpSpLocks noChangeAspect="1"/>
              </p:cNvGrpSpPr>
              <p:nvPr/>
            </p:nvGrpSpPr>
            <p:grpSpPr bwMode="auto">
              <a:xfrm>
                <a:off x="1320" y="1083"/>
                <a:ext cx="2898" cy="2101"/>
                <a:chOff x="1320" y="1083"/>
                <a:chExt cx="2898" cy="2101"/>
              </a:xfrm>
            </p:grpSpPr>
            <p:grpSp>
              <p:nvGrpSpPr>
                <p:cNvPr id="45079" name="Group 232"/>
                <p:cNvGrpSpPr>
                  <a:grpSpLocks noChangeAspect="1"/>
                </p:cNvGrpSpPr>
                <p:nvPr/>
              </p:nvGrpSpPr>
              <p:grpSpPr bwMode="auto">
                <a:xfrm>
                  <a:off x="1618" y="1083"/>
                  <a:ext cx="2599" cy="1030"/>
                  <a:chOff x="1618" y="1083"/>
                  <a:chExt cx="2599" cy="1030"/>
                </a:xfrm>
              </p:grpSpPr>
              <p:sp>
                <p:nvSpPr>
                  <p:cNvPr id="45090" name="Freeform 227"/>
                  <p:cNvSpPr>
                    <a:spLocks noChangeAspect="1"/>
                  </p:cNvSpPr>
                  <p:nvPr/>
                </p:nvSpPr>
                <p:spPr bwMode="auto">
                  <a:xfrm>
                    <a:off x="2152" y="1384"/>
                    <a:ext cx="1548" cy="508"/>
                  </a:xfrm>
                  <a:custGeom>
                    <a:avLst/>
                    <a:gdLst>
                      <a:gd name="T0" fmla="*/ 0 w 1548"/>
                      <a:gd name="T1" fmla="*/ 148 h 508"/>
                      <a:gd name="T2" fmla="*/ 8 w 1548"/>
                      <a:gd name="T3" fmla="*/ 172 h 508"/>
                      <a:gd name="T4" fmla="*/ 252 w 1548"/>
                      <a:gd name="T5" fmla="*/ 204 h 508"/>
                      <a:gd name="T6" fmla="*/ 448 w 1548"/>
                      <a:gd name="T7" fmla="*/ 168 h 508"/>
                      <a:gd name="T8" fmla="*/ 496 w 1548"/>
                      <a:gd name="T9" fmla="*/ 44 h 508"/>
                      <a:gd name="T10" fmla="*/ 668 w 1548"/>
                      <a:gd name="T11" fmla="*/ 132 h 508"/>
                      <a:gd name="T12" fmla="*/ 852 w 1548"/>
                      <a:gd name="T13" fmla="*/ 184 h 508"/>
                      <a:gd name="T14" fmla="*/ 944 w 1548"/>
                      <a:gd name="T15" fmla="*/ 180 h 508"/>
                      <a:gd name="T16" fmla="*/ 1000 w 1548"/>
                      <a:gd name="T17" fmla="*/ 200 h 508"/>
                      <a:gd name="T18" fmla="*/ 1108 w 1548"/>
                      <a:gd name="T19" fmla="*/ 308 h 508"/>
                      <a:gd name="T20" fmla="*/ 1144 w 1548"/>
                      <a:gd name="T21" fmla="*/ 328 h 508"/>
                      <a:gd name="T22" fmla="*/ 1388 w 1548"/>
                      <a:gd name="T23" fmla="*/ 368 h 508"/>
                      <a:gd name="T24" fmla="*/ 1516 w 1548"/>
                      <a:gd name="T25" fmla="*/ 508 h 508"/>
                      <a:gd name="T26" fmla="*/ 1548 w 1548"/>
                      <a:gd name="T27" fmla="*/ 480 h 508"/>
                      <a:gd name="T28" fmla="*/ 1412 w 1548"/>
                      <a:gd name="T29" fmla="*/ 336 h 508"/>
                      <a:gd name="T30" fmla="*/ 1168 w 1548"/>
                      <a:gd name="T31" fmla="*/ 292 h 508"/>
                      <a:gd name="T32" fmla="*/ 1036 w 1548"/>
                      <a:gd name="T33" fmla="*/ 172 h 508"/>
                      <a:gd name="T34" fmla="*/ 904 w 1548"/>
                      <a:gd name="T35" fmla="*/ 136 h 508"/>
                      <a:gd name="T36" fmla="*/ 636 w 1548"/>
                      <a:gd name="T37" fmla="*/ 80 h 508"/>
                      <a:gd name="T38" fmla="*/ 480 w 1548"/>
                      <a:gd name="T39" fmla="*/ 0 h 508"/>
                      <a:gd name="T40" fmla="*/ 428 w 1548"/>
                      <a:gd name="T41" fmla="*/ 124 h 508"/>
                      <a:gd name="T42" fmla="*/ 232 w 1548"/>
                      <a:gd name="T43" fmla="*/ 160 h 508"/>
                      <a:gd name="T44" fmla="*/ 4 w 1548"/>
                      <a:gd name="T45" fmla="*/ 148 h 50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548"/>
                      <a:gd name="T70" fmla="*/ 0 h 508"/>
                      <a:gd name="T71" fmla="*/ 1548 w 1548"/>
                      <a:gd name="T72" fmla="*/ 508 h 50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548" h="508">
                        <a:moveTo>
                          <a:pt x="0" y="148"/>
                        </a:moveTo>
                        <a:lnTo>
                          <a:pt x="8" y="172"/>
                        </a:lnTo>
                        <a:lnTo>
                          <a:pt x="252" y="204"/>
                        </a:lnTo>
                        <a:lnTo>
                          <a:pt x="448" y="168"/>
                        </a:lnTo>
                        <a:lnTo>
                          <a:pt x="496" y="44"/>
                        </a:lnTo>
                        <a:lnTo>
                          <a:pt x="668" y="132"/>
                        </a:lnTo>
                        <a:lnTo>
                          <a:pt x="852" y="184"/>
                        </a:lnTo>
                        <a:lnTo>
                          <a:pt x="944" y="180"/>
                        </a:lnTo>
                        <a:lnTo>
                          <a:pt x="1000" y="200"/>
                        </a:lnTo>
                        <a:lnTo>
                          <a:pt x="1108" y="308"/>
                        </a:lnTo>
                        <a:lnTo>
                          <a:pt x="1144" y="328"/>
                        </a:lnTo>
                        <a:lnTo>
                          <a:pt x="1388" y="368"/>
                        </a:lnTo>
                        <a:lnTo>
                          <a:pt x="1516" y="508"/>
                        </a:lnTo>
                        <a:lnTo>
                          <a:pt x="1548" y="480"/>
                        </a:lnTo>
                        <a:lnTo>
                          <a:pt x="1412" y="336"/>
                        </a:lnTo>
                        <a:lnTo>
                          <a:pt x="1168" y="292"/>
                        </a:lnTo>
                        <a:lnTo>
                          <a:pt x="1036" y="172"/>
                        </a:lnTo>
                        <a:lnTo>
                          <a:pt x="904" y="136"/>
                        </a:lnTo>
                        <a:lnTo>
                          <a:pt x="636" y="80"/>
                        </a:lnTo>
                        <a:lnTo>
                          <a:pt x="480" y="0"/>
                        </a:lnTo>
                        <a:lnTo>
                          <a:pt x="428" y="124"/>
                        </a:lnTo>
                        <a:lnTo>
                          <a:pt x="232" y="160"/>
                        </a:lnTo>
                        <a:lnTo>
                          <a:pt x="4" y="148"/>
                        </a:lnTo>
                      </a:path>
                    </a:pathLst>
                  </a:cu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45091" name="Group 22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18" y="1083"/>
                    <a:ext cx="2599" cy="1030"/>
                    <a:chOff x="1618" y="1083"/>
                    <a:chExt cx="2599" cy="1030"/>
                  </a:xfrm>
                </p:grpSpPr>
                <p:sp>
                  <p:nvSpPr>
                    <p:cNvPr id="45092" name="Freeform 2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18" y="1083"/>
                      <a:ext cx="1314" cy="1022"/>
                    </a:xfrm>
                    <a:custGeom>
                      <a:avLst/>
                      <a:gdLst>
                        <a:gd name="T0" fmla="*/ 753 w 1314"/>
                        <a:gd name="T1" fmla="*/ 1021 h 1022"/>
                        <a:gd name="T2" fmla="*/ 646 w 1314"/>
                        <a:gd name="T3" fmla="*/ 999 h 1022"/>
                        <a:gd name="T4" fmla="*/ 519 w 1314"/>
                        <a:gd name="T5" fmla="*/ 963 h 1022"/>
                        <a:gd name="T6" fmla="*/ 409 w 1314"/>
                        <a:gd name="T7" fmla="*/ 926 h 1022"/>
                        <a:gd name="T8" fmla="*/ 291 w 1314"/>
                        <a:gd name="T9" fmla="*/ 872 h 1022"/>
                        <a:gd name="T10" fmla="*/ 191 w 1314"/>
                        <a:gd name="T11" fmla="*/ 817 h 1022"/>
                        <a:gd name="T12" fmla="*/ 145 w 1314"/>
                        <a:gd name="T13" fmla="*/ 780 h 1022"/>
                        <a:gd name="T14" fmla="*/ 81 w 1314"/>
                        <a:gd name="T15" fmla="*/ 726 h 1022"/>
                        <a:gd name="T16" fmla="*/ 27 w 1314"/>
                        <a:gd name="T17" fmla="*/ 635 h 1022"/>
                        <a:gd name="T18" fmla="*/ 1 w 1314"/>
                        <a:gd name="T19" fmla="*/ 579 h 1022"/>
                        <a:gd name="T20" fmla="*/ 0 w 1314"/>
                        <a:gd name="T21" fmla="*/ 488 h 1022"/>
                        <a:gd name="T22" fmla="*/ 36 w 1314"/>
                        <a:gd name="T23" fmla="*/ 415 h 1022"/>
                        <a:gd name="T24" fmla="*/ 63 w 1314"/>
                        <a:gd name="T25" fmla="*/ 360 h 1022"/>
                        <a:gd name="T26" fmla="*/ 130 w 1314"/>
                        <a:gd name="T27" fmla="*/ 294 h 1022"/>
                        <a:gd name="T28" fmla="*/ 245 w 1314"/>
                        <a:gd name="T29" fmla="*/ 215 h 1022"/>
                        <a:gd name="T30" fmla="*/ 338 w 1314"/>
                        <a:gd name="T31" fmla="*/ 173 h 1022"/>
                        <a:gd name="T32" fmla="*/ 418 w 1314"/>
                        <a:gd name="T33" fmla="*/ 141 h 1022"/>
                        <a:gd name="T34" fmla="*/ 482 w 1314"/>
                        <a:gd name="T35" fmla="*/ 114 h 1022"/>
                        <a:gd name="T36" fmla="*/ 619 w 1314"/>
                        <a:gd name="T37" fmla="*/ 77 h 1022"/>
                        <a:gd name="T38" fmla="*/ 719 w 1314"/>
                        <a:gd name="T39" fmla="*/ 50 h 1022"/>
                        <a:gd name="T40" fmla="*/ 855 w 1314"/>
                        <a:gd name="T41" fmla="*/ 32 h 1022"/>
                        <a:gd name="T42" fmla="*/ 983 w 1314"/>
                        <a:gd name="T43" fmla="*/ 14 h 1022"/>
                        <a:gd name="T44" fmla="*/ 1029 w 1314"/>
                        <a:gd name="T45" fmla="*/ 5 h 1022"/>
                        <a:gd name="T46" fmla="*/ 1111 w 1314"/>
                        <a:gd name="T47" fmla="*/ 0 h 1022"/>
                        <a:gd name="T48" fmla="*/ 1313 w 1314"/>
                        <a:gd name="T49" fmla="*/ 0 h 1022"/>
                        <a:gd name="T50" fmla="*/ 1313 w 1314"/>
                        <a:gd name="T51" fmla="*/ 448 h 1022"/>
                        <a:gd name="T52" fmla="*/ 1192 w 1314"/>
                        <a:gd name="T53" fmla="*/ 415 h 1022"/>
                        <a:gd name="T54" fmla="*/ 1020 w 1314"/>
                        <a:gd name="T55" fmla="*/ 324 h 1022"/>
                        <a:gd name="T56" fmla="*/ 965 w 1314"/>
                        <a:gd name="T57" fmla="*/ 452 h 1022"/>
                        <a:gd name="T58" fmla="*/ 791 w 1314"/>
                        <a:gd name="T59" fmla="*/ 488 h 1022"/>
                        <a:gd name="T60" fmla="*/ 537 w 1314"/>
                        <a:gd name="T61" fmla="*/ 461 h 1022"/>
                        <a:gd name="T62" fmla="*/ 582 w 1314"/>
                        <a:gd name="T63" fmla="*/ 671 h 1022"/>
                        <a:gd name="T64" fmla="*/ 682 w 1314"/>
                        <a:gd name="T65" fmla="*/ 716 h 1022"/>
                        <a:gd name="T66" fmla="*/ 701 w 1314"/>
                        <a:gd name="T67" fmla="*/ 726 h 1022"/>
                        <a:gd name="T68" fmla="*/ 769 w 1314"/>
                        <a:gd name="T69" fmla="*/ 849 h 1022"/>
                        <a:gd name="T70" fmla="*/ 753 w 1314"/>
                        <a:gd name="T71" fmla="*/ 1021 h 1022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1314"/>
                        <a:gd name="T109" fmla="*/ 0 h 1022"/>
                        <a:gd name="T110" fmla="*/ 1314 w 1314"/>
                        <a:gd name="T111" fmla="*/ 1022 h 1022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1314" h="1022">
                          <a:moveTo>
                            <a:pt x="753" y="1021"/>
                          </a:moveTo>
                          <a:lnTo>
                            <a:pt x="646" y="999"/>
                          </a:lnTo>
                          <a:lnTo>
                            <a:pt x="519" y="963"/>
                          </a:lnTo>
                          <a:lnTo>
                            <a:pt x="409" y="926"/>
                          </a:lnTo>
                          <a:lnTo>
                            <a:pt x="291" y="872"/>
                          </a:lnTo>
                          <a:lnTo>
                            <a:pt x="191" y="817"/>
                          </a:lnTo>
                          <a:lnTo>
                            <a:pt x="145" y="780"/>
                          </a:lnTo>
                          <a:lnTo>
                            <a:pt x="81" y="726"/>
                          </a:lnTo>
                          <a:lnTo>
                            <a:pt x="27" y="635"/>
                          </a:lnTo>
                          <a:lnTo>
                            <a:pt x="1" y="579"/>
                          </a:lnTo>
                          <a:lnTo>
                            <a:pt x="0" y="488"/>
                          </a:lnTo>
                          <a:lnTo>
                            <a:pt x="36" y="415"/>
                          </a:lnTo>
                          <a:lnTo>
                            <a:pt x="63" y="360"/>
                          </a:lnTo>
                          <a:lnTo>
                            <a:pt x="130" y="294"/>
                          </a:lnTo>
                          <a:lnTo>
                            <a:pt x="245" y="215"/>
                          </a:lnTo>
                          <a:lnTo>
                            <a:pt x="338" y="173"/>
                          </a:lnTo>
                          <a:lnTo>
                            <a:pt x="418" y="141"/>
                          </a:lnTo>
                          <a:lnTo>
                            <a:pt x="482" y="114"/>
                          </a:lnTo>
                          <a:lnTo>
                            <a:pt x="619" y="77"/>
                          </a:lnTo>
                          <a:lnTo>
                            <a:pt x="719" y="50"/>
                          </a:lnTo>
                          <a:lnTo>
                            <a:pt x="855" y="32"/>
                          </a:lnTo>
                          <a:lnTo>
                            <a:pt x="983" y="14"/>
                          </a:lnTo>
                          <a:lnTo>
                            <a:pt x="1029" y="5"/>
                          </a:lnTo>
                          <a:lnTo>
                            <a:pt x="1111" y="0"/>
                          </a:lnTo>
                          <a:lnTo>
                            <a:pt x="1313" y="0"/>
                          </a:lnTo>
                          <a:lnTo>
                            <a:pt x="1313" y="448"/>
                          </a:lnTo>
                          <a:lnTo>
                            <a:pt x="1192" y="415"/>
                          </a:lnTo>
                          <a:lnTo>
                            <a:pt x="1020" y="324"/>
                          </a:lnTo>
                          <a:lnTo>
                            <a:pt x="965" y="452"/>
                          </a:lnTo>
                          <a:lnTo>
                            <a:pt x="791" y="488"/>
                          </a:lnTo>
                          <a:lnTo>
                            <a:pt x="537" y="461"/>
                          </a:lnTo>
                          <a:lnTo>
                            <a:pt x="582" y="671"/>
                          </a:lnTo>
                          <a:lnTo>
                            <a:pt x="682" y="716"/>
                          </a:lnTo>
                          <a:lnTo>
                            <a:pt x="701" y="726"/>
                          </a:lnTo>
                          <a:lnTo>
                            <a:pt x="769" y="849"/>
                          </a:lnTo>
                          <a:lnTo>
                            <a:pt x="753" y="1021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B2B2B2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635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093" name="Freeform 2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28" y="1086"/>
                      <a:ext cx="1289" cy="1027"/>
                    </a:xfrm>
                    <a:custGeom>
                      <a:avLst/>
                      <a:gdLst>
                        <a:gd name="T0" fmla="*/ 0 w 1289"/>
                        <a:gd name="T1" fmla="*/ 0 h 1027"/>
                        <a:gd name="T2" fmla="*/ 1 w 1289"/>
                        <a:gd name="T3" fmla="*/ 448 h 1027"/>
                        <a:gd name="T4" fmla="*/ 89 w 1289"/>
                        <a:gd name="T5" fmla="*/ 462 h 1027"/>
                        <a:gd name="T6" fmla="*/ 158 w 1289"/>
                        <a:gd name="T7" fmla="*/ 462 h 1027"/>
                        <a:gd name="T8" fmla="*/ 241 w 1289"/>
                        <a:gd name="T9" fmla="*/ 485 h 1027"/>
                        <a:gd name="T10" fmla="*/ 311 w 1289"/>
                        <a:gd name="T11" fmla="*/ 550 h 1027"/>
                        <a:gd name="T12" fmla="*/ 348 w 1289"/>
                        <a:gd name="T13" fmla="*/ 604 h 1027"/>
                        <a:gd name="T14" fmla="*/ 615 w 1289"/>
                        <a:gd name="T15" fmla="*/ 655 h 1027"/>
                        <a:gd name="T16" fmla="*/ 735 w 1289"/>
                        <a:gd name="T17" fmla="*/ 797 h 1027"/>
                        <a:gd name="T18" fmla="*/ 634 w 1289"/>
                        <a:gd name="T19" fmla="*/ 888 h 1027"/>
                        <a:gd name="T20" fmla="*/ 486 w 1289"/>
                        <a:gd name="T21" fmla="*/ 976 h 1027"/>
                        <a:gd name="T22" fmla="*/ 463 w 1289"/>
                        <a:gd name="T23" fmla="*/ 1027 h 1027"/>
                        <a:gd name="T24" fmla="*/ 555 w 1289"/>
                        <a:gd name="T25" fmla="*/ 1013 h 1027"/>
                        <a:gd name="T26" fmla="*/ 652 w 1289"/>
                        <a:gd name="T27" fmla="*/ 995 h 1027"/>
                        <a:gd name="T28" fmla="*/ 772 w 1289"/>
                        <a:gd name="T29" fmla="*/ 962 h 1027"/>
                        <a:gd name="T30" fmla="*/ 888 w 1289"/>
                        <a:gd name="T31" fmla="*/ 924 h 1027"/>
                        <a:gd name="T32" fmla="*/ 998 w 1289"/>
                        <a:gd name="T33" fmla="*/ 876 h 1027"/>
                        <a:gd name="T34" fmla="*/ 1065 w 1289"/>
                        <a:gd name="T35" fmla="*/ 834 h 1027"/>
                        <a:gd name="T36" fmla="*/ 1134 w 1289"/>
                        <a:gd name="T37" fmla="*/ 786 h 1027"/>
                        <a:gd name="T38" fmla="*/ 1197 w 1289"/>
                        <a:gd name="T39" fmla="*/ 729 h 1027"/>
                        <a:gd name="T40" fmla="*/ 1254 w 1289"/>
                        <a:gd name="T41" fmla="*/ 663 h 1027"/>
                        <a:gd name="T42" fmla="*/ 1287 w 1289"/>
                        <a:gd name="T43" fmla="*/ 600 h 1027"/>
                        <a:gd name="T44" fmla="*/ 1289 w 1289"/>
                        <a:gd name="T45" fmla="*/ 550 h 1027"/>
                        <a:gd name="T46" fmla="*/ 1284 w 1289"/>
                        <a:gd name="T47" fmla="*/ 490 h 1027"/>
                        <a:gd name="T48" fmla="*/ 1266 w 1289"/>
                        <a:gd name="T49" fmla="*/ 440 h 1027"/>
                        <a:gd name="T50" fmla="*/ 1220 w 1289"/>
                        <a:gd name="T51" fmla="*/ 371 h 1027"/>
                        <a:gd name="T52" fmla="*/ 1132 w 1289"/>
                        <a:gd name="T53" fmla="*/ 280 h 1027"/>
                        <a:gd name="T54" fmla="*/ 1026 w 1289"/>
                        <a:gd name="T55" fmla="*/ 215 h 1027"/>
                        <a:gd name="T56" fmla="*/ 952 w 1289"/>
                        <a:gd name="T57" fmla="*/ 178 h 1027"/>
                        <a:gd name="T58" fmla="*/ 874 w 1289"/>
                        <a:gd name="T59" fmla="*/ 150 h 1027"/>
                        <a:gd name="T60" fmla="*/ 749 w 1289"/>
                        <a:gd name="T61" fmla="*/ 105 h 1027"/>
                        <a:gd name="T62" fmla="*/ 645 w 1289"/>
                        <a:gd name="T63" fmla="*/ 77 h 1027"/>
                        <a:gd name="T64" fmla="*/ 564 w 1289"/>
                        <a:gd name="T65" fmla="*/ 59 h 1027"/>
                        <a:gd name="T66" fmla="*/ 449 w 1289"/>
                        <a:gd name="T67" fmla="*/ 41 h 1027"/>
                        <a:gd name="T68" fmla="*/ 375 w 1289"/>
                        <a:gd name="T69" fmla="*/ 31 h 1027"/>
                        <a:gd name="T70" fmla="*/ 283 w 1289"/>
                        <a:gd name="T71" fmla="*/ 22 h 1027"/>
                        <a:gd name="T72" fmla="*/ 209 w 1289"/>
                        <a:gd name="T73" fmla="*/ 13 h 1027"/>
                        <a:gd name="T74" fmla="*/ 0 w 1289"/>
                        <a:gd name="T75" fmla="*/ 0 h 1027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289"/>
                        <a:gd name="T115" fmla="*/ 0 h 1027"/>
                        <a:gd name="T116" fmla="*/ 1289 w 1289"/>
                        <a:gd name="T117" fmla="*/ 1027 h 1027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289" h="1027">
                          <a:moveTo>
                            <a:pt x="0" y="0"/>
                          </a:moveTo>
                          <a:lnTo>
                            <a:pt x="1" y="448"/>
                          </a:lnTo>
                          <a:lnTo>
                            <a:pt x="89" y="462"/>
                          </a:lnTo>
                          <a:lnTo>
                            <a:pt x="158" y="462"/>
                          </a:lnTo>
                          <a:lnTo>
                            <a:pt x="241" y="485"/>
                          </a:lnTo>
                          <a:lnTo>
                            <a:pt x="311" y="550"/>
                          </a:lnTo>
                          <a:lnTo>
                            <a:pt x="348" y="604"/>
                          </a:lnTo>
                          <a:lnTo>
                            <a:pt x="615" y="655"/>
                          </a:lnTo>
                          <a:lnTo>
                            <a:pt x="735" y="797"/>
                          </a:lnTo>
                          <a:lnTo>
                            <a:pt x="634" y="888"/>
                          </a:lnTo>
                          <a:lnTo>
                            <a:pt x="486" y="976"/>
                          </a:lnTo>
                          <a:lnTo>
                            <a:pt x="463" y="1027"/>
                          </a:lnTo>
                          <a:lnTo>
                            <a:pt x="555" y="1013"/>
                          </a:lnTo>
                          <a:lnTo>
                            <a:pt x="652" y="995"/>
                          </a:lnTo>
                          <a:lnTo>
                            <a:pt x="772" y="962"/>
                          </a:lnTo>
                          <a:lnTo>
                            <a:pt x="888" y="924"/>
                          </a:lnTo>
                          <a:lnTo>
                            <a:pt x="998" y="876"/>
                          </a:lnTo>
                          <a:lnTo>
                            <a:pt x="1065" y="834"/>
                          </a:lnTo>
                          <a:lnTo>
                            <a:pt x="1134" y="786"/>
                          </a:lnTo>
                          <a:lnTo>
                            <a:pt x="1197" y="729"/>
                          </a:lnTo>
                          <a:lnTo>
                            <a:pt x="1254" y="663"/>
                          </a:lnTo>
                          <a:lnTo>
                            <a:pt x="1287" y="600"/>
                          </a:lnTo>
                          <a:lnTo>
                            <a:pt x="1289" y="550"/>
                          </a:lnTo>
                          <a:lnTo>
                            <a:pt x="1284" y="490"/>
                          </a:lnTo>
                          <a:lnTo>
                            <a:pt x="1266" y="440"/>
                          </a:lnTo>
                          <a:lnTo>
                            <a:pt x="1220" y="371"/>
                          </a:lnTo>
                          <a:lnTo>
                            <a:pt x="1132" y="280"/>
                          </a:lnTo>
                          <a:lnTo>
                            <a:pt x="1026" y="215"/>
                          </a:lnTo>
                          <a:lnTo>
                            <a:pt x="952" y="178"/>
                          </a:lnTo>
                          <a:lnTo>
                            <a:pt x="874" y="150"/>
                          </a:lnTo>
                          <a:lnTo>
                            <a:pt x="749" y="105"/>
                          </a:lnTo>
                          <a:lnTo>
                            <a:pt x="645" y="77"/>
                          </a:lnTo>
                          <a:lnTo>
                            <a:pt x="564" y="59"/>
                          </a:lnTo>
                          <a:lnTo>
                            <a:pt x="449" y="41"/>
                          </a:lnTo>
                          <a:lnTo>
                            <a:pt x="375" y="31"/>
                          </a:lnTo>
                          <a:lnTo>
                            <a:pt x="283" y="22"/>
                          </a:lnTo>
                          <a:lnTo>
                            <a:pt x="209" y="1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2B2B2"/>
                        </a:gs>
                      </a:gsLst>
                      <a:lin ang="0" scaled="1"/>
                    </a:gradFill>
                    <a:ln w="635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094" name="Rectangle 2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04" y="1092"/>
                      <a:ext cx="36" cy="42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45080" name="Group 231"/>
                <p:cNvGrpSpPr>
                  <a:grpSpLocks noChangeAspect="1"/>
                </p:cNvGrpSpPr>
                <p:nvPr/>
              </p:nvGrpSpPr>
              <p:grpSpPr bwMode="auto">
                <a:xfrm>
                  <a:off x="3220" y="1664"/>
                  <a:ext cx="998" cy="1520"/>
                  <a:chOff x="3220" y="1664"/>
                  <a:chExt cx="998" cy="1520"/>
                </a:xfrm>
              </p:grpSpPr>
              <p:sp>
                <p:nvSpPr>
                  <p:cNvPr id="45088" name="Freeform 229"/>
                  <p:cNvSpPr>
                    <a:spLocks noChangeAspect="1"/>
                  </p:cNvSpPr>
                  <p:nvPr/>
                </p:nvSpPr>
                <p:spPr bwMode="auto">
                  <a:xfrm>
                    <a:off x="3256" y="2636"/>
                    <a:ext cx="792" cy="396"/>
                  </a:xfrm>
                  <a:custGeom>
                    <a:avLst/>
                    <a:gdLst>
                      <a:gd name="T0" fmla="*/ 0 w 792"/>
                      <a:gd name="T1" fmla="*/ 396 h 396"/>
                      <a:gd name="T2" fmla="*/ 32 w 792"/>
                      <a:gd name="T3" fmla="*/ 368 h 396"/>
                      <a:gd name="T4" fmla="*/ 184 w 792"/>
                      <a:gd name="T5" fmla="*/ 340 h 396"/>
                      <a:gd name="T6" fmla="*/ 332 w 792"/>
                      <a:gd name="T7" fmla="*/ 328 h 396"/>
                      <a:gd name="T8" fmla="*/ 516 w 792"/>
                      <a:gd name="T9" fmla="*/ 308 h 396"/>
                      <a:gd name="T10" fmla="*/ 592 w 792"/>
                      <a:gd name="T11" fmla="*/ 252 h 396"/>
                      <a:gd name="T12" fmla="*/ 636 w 792"/>
                      <a:gd name="T13" fmla="*/ 228 h 396"/>
                      <a:gd name="T14" fmla="*/ 792 w 792"/>
                      <a:gd name="T15" fmla="*/ 0 h 396"/>
                      <a:gd name="T16" fmla="*/ 716 w 792"/>
                      <a:gd name="T17" fmla="*/ 164 h 396"/>
                      <a:gd name="T18" fmla="*/ 648 w 792"/>
                      <a:gd name="T19" fmla="*/ 276 h 396"/>
                      <a:gd name="T20" fmla="*/ 540 w 792"/>
                      <a:gd name="T21" fmla="*/ 332 h 396"/>
                      <a:gd name="T22" fmla="*/ 0 w 792"/>
                      <a:gd name="T23" fmla="*/ 396 h 3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92"/>
                      <a:gd name="T37" fmla="*/ 0 h 396"/>
                      <a:gd name="T38" fmla="*/ 792 w 792"/>
                      <a:gd name="T39" fmla="*/ 396 h 39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92" h="396">
                        <a:moveTo>
                          <a:pt x="0" y="396"/>
                        </a:moveTo>
                        <a:lnTo>
                          <a:pt x="32" y="368"/>
                        </a:lnTo>
                        <a:lnTo>
                          <a:pt x="184" y="340"/>
                        </a:lnTo>
                        <a:lnTo>
                          <a:pt x="332" y="328"/>
                        </a:lnTo>
                        <a:lnTo>
                          <a:pt x="516" y="308"/>
                        </a:lnTo>
                        <a:lnTo>
                          <a:pt x="592" y="252"/>
                        </a:lnTo>
                        <a:lnTo>
                          <a:pt x="636" y="228"/>
                        </a:lnTo>
                        <a:lnTo>
                          <a:pt x="792" y="0"/>
                        </a:lnTo>
                        <a:lnTo>
                          <a:pt x="716" y="164"/>
                        </a:lnTo>
                        <a:lnTo>
                          <a:pt x="648" y="276"/>
                        </a:lnTo>
                        <a:lnTo>
                          <a:pt x="540" y="332"/>
                        </a:lnTo>
                        <a:lnTo>
                          <a:pt x="0" y="39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5089" name="Freeform 220"/>
                  <p:cNvSpPr>
                    <a:spLocks noChangeAspect="1"/>
                  </p:cNvSpPr>
                  <p:nvPr/>
                </p:nvSpPr>
                <p:spPr bwMode="auto">
                  <a:xfrm>
                    <a:off x="3220" y="1664"/>
                    <a:ext cx="998" cy="1520"/>
                  </a:xfrm>
                  <a:custGeom>
                    <a:avLst/>
                    <a:gdLst>
                      <a:gd name="T0" fmla="*/ 200 w 998"/>
                      <a:gd name="T1" fmla="*/ 444 h 1520"/>
                      <a:gd name="T2" fmla="*/ 308 w 998"/>
                      <a:gd name="T3" fmla="*/ 428 h 1520"/>
                      <a:gd name="T4" fmla="*/ 376 w 998"/>
                      <a:gd name="T5" fmla="*/ 412 h 1520"/>
                      <a:gd name="T6" fmla="*/ 408 w 998"/>
                      <a:gd name="T7" fmla="*/ 404 h 1520"/>
                      <a:gd name="T8" fmla="*/ 488 w 998"/>
                      <a:gd name="T9" fmla="*/ 380 h 1520"/>
                      <a:gd name="T10" fmla="*/ 568 w 998"/>
                      <a:gd name="T11" fmla="*/ 356 h 1520"/>
                      <a:gd name="T12" fmla="*/ 636 w 998"/>
                      <a:gd name="T13" fmla="*/ 328 h 1520"/>
                      <a:gd name="T14" fmla="*/ 708 w 998"/>
                      <a:gd name="T15" fmla="*/ 296 h 1520"/>
                      <a:gd name="T16" fmla="*/ 764 w 998"/>
                      <a:gd name="T17" fmla="*/ 264 h 1520"/>
                      <a:gd name="T18" fmla="*/ 824 w 998"/>
                      <a:gd name="T19" fmla="*/ 224 h 1520"/>
                      <a:gd name="T20" fmla="*/ 876 w 998"/>
                      <a:gd name="T21" fmla="*/ 180 h 1520"/>
                      <a:gd name="T22" fmla="*/ 920 w 998"/>
                      <a:gd name="T23" fmla="*/ 136 h 1520"/>
                      <a:gd name="T24" fmla="*/ 952 w 998"/>
                      <a:gd name="T25" fmla="*/ 100 h 1520"/>
                      <a:gd name="T26" fmla="*/ 984 w 998"/>
                      <a:gd name="T27" fmla="*/ 44 h 1520"/>
                      <a:gd name="T28" fmla="*/ 998 w 998"/>
                      <a:gd name="T29" fmla="*/ 0 h 1520"/>
                      <a:gd name="T30" fmla="*/ 998 w 998"/>
                      <a:gd name="T31" fmla="*/ 1036 h 1520"/>
                      <a:gd name="T32" fmla="*/ 988 w 998"/>
                      <a:gd name="T33" fmla="*/ 1094 h 1520"/>
                      <a:gd name="T34" fmla="*/ 972 w 998"/>
                      <a:gd name="T35" fmla="*/ 1136 h 1520"/>
                      <a:gd name="T36" fmla="*/ 948 w 998"/>
                      <a:gd name="T37" fmla="*/ 1178 h 1520"/>
                      <a:gd name="T38" fmla="*/ 908 w 998"/>
                      <a:gd name="T39" fmla="*/ 1228 h 1520"/>
                      <a:gd name="T40" fmla="*/ 848 w 998"/>
                      <a:gd name="T41" fmla="*/ 1284 h 1520"/>
                      <a:gd name="T42" fmla="*/ 764 w 998"/>
                      <a:gd name="T43" fmla="*/ 1336 h 1520"/>
                      <a:gd name="T44" fmla="*/ 668 w 998"/>
                      <a:gd name="T45" fmla="*/ 1392 h 1520"/>
                      <a:gd name="T46" fmla="*/ 528 w 998"/>
                      <a:gd name="T47" fmla="*/ 1444 h 1520"/>
                      <a:gd name="T48" fmla="*/ 424 w 998"/>
                      <a:gd name="T49" fmla="*/ 1476 h 1520"/>
                      <a:gd name="T50" fmla="*/ 324 w 998"/>
                      <a:gd name="T51" fmla="*/ 1500 h 1520"/>
                      <a:gd name="T52" fmla="*/ 244 w 998"/>
                      <a:gd name="T53" fmla="*/ 1520 h 1520"/>
                      <a:gd name="T54" fmla="*/ 184 w 998"/>
                      <a:gd name="T55" fmla="*/ 1508 h 1520"/>
                      <a:gd name="T56" fmla="*/ 76 w 998"/>
                      <a:gd name="T57" fmla="*/ 1488 h 1520"/>
                      <a:gd name="T58" fmla="*/ 44 w 998"/>
                      <a:gd name="T59" fmla="*/ 1476 h 1520"/>
                      <a:gd name="T60" fmla="*/ 16 w 998"/>
                      <a:gd name="T61" fmla="*/ 1464 h 1520"/>
                      <a:gd name="T62" fmla="*/ 0 w 998"/>
                      <a:gd name="T63" fmla="*/ 1412 h 1520"/>
                      <a:gd name="T64" fmla="*/ 28 w 998"/>
                      <a:gd name="T65" fmla="*/ 1356 h 1520"/>
                      <a:gd name="T66" fmla="*/ 244 w 998"/>
                      <a:gd name="T67" fmla="*/ 1320 h 1520"/>
                      <a:gd name="T68" fmla="*/ 344 w 998"/>
                      <a:gd name="T69" fmla="*/ 1316 h 1520"/>
                      <a:gd name="T70" fmla="*/ 564 w 998"/>
                      <a:gd name="T71" fmla="*/ 1292 h 1520"/>
                      <a:gd name="T72" fmla="*/ 672 w 998"/>
                      <a:gd name="T73" fmla="*/ 1224 h 1520"/>
                      <a:gd name="T74" fmla="*/ 740 w 998"/>
                      <a:gd name="T75" fmla="*/ 1124 h 1520"/>
                      <a:gd name="T76" fmla="*/ 812 w 998"/>
                      <a:gd name="T77" fmla="*/ 996 h 1520"/>
                      <a:gd name="T78" fmla="*/ 812 w 998"/>
                      <a:gd name="T79" fmla="*/ 984 h 1520"/>
                      <a:gd name="T80" fmla="*/ 812 w 998"/>
                      <a:gd name="T81" fmla="*/ 920 h 1520"/>
                      <a:gd name="T82" fmla="*/ 768 w 998"/>
                      <a:gd name="T83" fmla="*/ 816 h 1520"/>
                      <a:gd name="T84" fmla="*/ 612 w 998"/>
                      <a:gd name="T85" fmla="*/ 736 h 1520"/>
                      <a:gd name="T86" fmla="*/ 492 w 998"/>
                      <a:gd name="T87" fmla="*/ 640 h 1520"/>
                      <a:gd name="T88" fmla="*/ 384 w 998"/>
                      <a:gd name="T89" fmla="*/ 616 h 1520"/>
                      <a:gd name="T90" fmla="*/ 240 w 998"/>
                      <a:gd name="T91" fmla="*/ 604 h 1520"/>
                      <a:gd name="T92" fmla="*/ 200 w 998"/>
                      <a:gd name="T93" fmla="*/ 592 h 1520"/>
                      <a:gd name="T94" fmla="*/ 176 w 998"/>
                      <a:gd name="T95" fmla="*/ 452 h 1520"/>
                      <a:gd name="T96" fmla="*/ 200 w 998"/>
                      <a:gd name="T97" fmla="*/ 444 h 1520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998"/>
                      <a:gd name="T148" fmla="*/ 0 h 1520"/>
                      <a:gd name="T149" fmla="*/ 998 w 998"/>
                      <a:gd name="T150" fmla="*/ 1520 h 1520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998" h="1520">
                        <a:moveTo>
                          <a:pt x="200" y="444"/>
                        </a:moveTo>
                        <a:lnTo>
                          <a:pt x="308" y="428"/>
                        </a:lnTo>
                        <a:lnTo>
                          <a:pt x="376" y="412"/>
                        </a:lnTo>
                        <a:lnTo>
                          <a:pt x="408" y="404"/>
                        </a:lnTo>
                        <a:lnTo>
                          <a:pt x="488" y="380"/>
                        </a:lnTo>
                        <a:lnTo>
                          <a:pt x="568" y="356"/>
                        </a:lnTo>
                        <a:lnTo>
                          <a:pt x="636" y="328"/>
                        </a:lnTo>
                        <a:lnTo>
                          <a:pt x="708" y="296"/>
                        </a:lnTo>
                        <a:lnTo>
                          <a:pt x="764" y="264"/>
                        </a:lnTo>
                        <a:lnTo>
                          <a:pt x="824" y="224"/>
                        </a:lnTo>
                        <a:lnTo>
                          <a:pt x="876" y="180"/>
                        </a:lnTo>
                        <a:lnTo>
                          <a:pt x="920" y="136"/>
                        </a:lnTo>
                        <a:lnTo>
                          <a:pt x="952" y="100"/>
                        </a:lnTo>
                        <a:lnTo>
                          <a:pt x="984" y="44"/>
                        </a:lnTo>
                        <a:lnTo>
                          <a:pt x="998" y="0"/>
                        </a:lnTo>
                        <a:lnTo>
                          <a:pt x="998" y="1036"/>
                        </a:lnTo>
                        <a:lnTo>
                          <a:pt x="988" y="1094"/>
                        </a:lnTo>
                        <a:lnTo>
                          <a:pt x="972" y="1136"/>
                        </a:lnTo>
                        <a:lnTo>
                          <a:pt x="948" y="1178"/>
                        </a:lnTo>
                        <a:lnTo>
                          <a:pt x="908" y="1228"/>
                        </a:lnTo>
                        <a:lnTo>
                          <a:pt x="848" y="1284"/>
                        </a:lnTo>
                        <a:lnTo>
                          <a:pt x="764" y="1336"/>
                        </a:lnTo>
                        <a:lnTo>
                          <a:pt x="668" y="1392"/>
                        </a:lnTo>
                        <a:lnTo>
                          <a:pt x="528" y="1444"/>
                        </a:lnTo>
                        <a:lnTo>
                          <a:pt x="424" y="1476"/>
                        </a:lnTo>
                        <a:lnTo>
                          <a:pt x="324" y="1500"/>
                        </a:lnTo>
                        <a:lnTo>
                          <a:pt x="244" y="1520"/>
                        </a:lnTo>
                        <a:lnTo>
                          <a:pt x="184" y="1508"/>
                        </a:lnTo>
                        <a:lnTo>
                          <a:pt x="76" y="1488"/>
                        </a:lnTo>
                        <a:lnTo>
                          <a:pt x="44" y="1476"/>
                        </a:lnTo>
                        <a:lnTo>
                          <a:pt x="16" y="1464"/>
                        </a:lnTo>
                        <a:lnTo>
                          <a:pt x="0" y="1412"/>
                        </a:lnTo>
                        <a:lnTo>
                          <a:pt x="28" y="1356"/>
                        </a:lnTo>
                        <a:lnTo>
                          <a:pt x="244" y="1320"/>
                        </a:lnTo>
                        <a:lnTo>
                          <a:pt x="344" y="1316"/>
                        </a:lnTo>
                        <a:lnTo>
                          <a:pt x="564" y="1292"/>
                        </a:lnTo>
                        <a:lnTo>
                          <a:pt x="672" y="1224"/>
                        </a:lnTo>
                        <a:lnTo>
                          <a:pt x="740" y="1124"/>
                        </a:lnTo>
                        <a:lnTo>
                          <a:pt x="812" y="996"/>
                        </a:lnTo>
                        <a:lnTo>
                          <a:pt x="812" y="984"/>
                        </a:lnTo>
                        <a:lnTo>
                          <a:pt x="812" y="920"/>
                        </a:lnTo>
                        <a:lnTo>
                          <a:pt x="768" y="816"/>
                        </a:lnTo>
                        <a:lnTo>
                          <a:pt x="612" y="736"/>
                        </a:lnTo>
                        <a:lnTo>
                          <a:pt x="492" y="640"/>
                        </a:lnTo>
                        <a:lnTo>
                          <a:pt x="384" y="616"/>
                        </a:lnTo>
                        <a:lnTo>
                          <a:pt x="240" y="604"/>
                        </a:lnTo>
                        <a:lnTo>
                          <a:pt x="200" y="592"/>
                        </a:lnTo>
                        <a:lnTo>
                          <a:pt x="176" y="452"/>
                        </a:lnTo>
                        <a:lnTo>
                          <a:pt x="200" y="44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DDDDD"/>
                      </a:gs>
                      <a:gs pos="100000">
                        <a:srgbClr val="9A9A9A"/>
                      </a:gs>
                    </a:gsLst>
                    <a:lin ang="0" scaled="1"/>
                  </a:gradFill>
                  <a:ln w="635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5081" name="Group 234"/>
                <p:cNvGrpSpPr>
                  <a:grpSpLocks noChangeAspect="1"/>
                </p:cNvGrpSpPr>
                <p:nvPr/>
              </p:nvGrpSpPr>
              <p:grpSpPr bwMode="auto">
                <a:xfrm>
                  <a:off x="1320" y="1624"/>
                  <a:ext cx="1058" cy="1300"/>
                  <a:chOff x="1320" y="1624"/>
                  <a:chExt cx="1058" cy="1300"/>
                </a:xfrm>
              </p:grpSpPr>
              <p:grpSp>
                <p:nvGrpSpPr>
                  <p:cNvPr id="45082" name="Group 23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22" y="1624"/>
                    <a:ext cx="756" cy="1300"/>
                    <a:chOff x="1622" y="1624"/>
                    <a:chExt cx="756" cy="1300"/>
                  </a:xfrm>
                </p:grpSpPr>
                <p:sp>
                  <p:nvSpPr>
                    <p:cNvPr id="45086" name="Freeform 2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88" y="2320"/>
                      <a:ext cx="296" cy="596"/>
                    </a:xfrm>
                    <a:custGeom>
                      <a:avLst/>
                      <a:gdLst>
                        <a:gd name="T0" fmla="*/ 296 w 296"/>
                        <a:gd name="T1" fmla="*/ 0 h 596"/>
                        <a:gd name="T2" fmla="*/ 144 w 296"/>
                        <a:gd name="T3" fmla="*/ 80 h 596"/>
                        <a:gd name="T4" fmla="*/ 32 w 296"/>
                        <a:gd name="T5" fmla="*/ 204 h 596"/>
                        <a:gd name="T6" fmla="*/ 0 w 296"/>
                        <a:gd name="T7" fmla="*/ 300 h 596"/>
                        <a:gd name="T8" fmla="*/ 88 w 296"/>
                        <a:gd name="T9" fmla="*/ 456 h 596"/>
                        <a:gd name="T10" fmla="*/ 76 w 296"/>
                        <a:gd name="T11" fmla="*/ 596 h 596"/>
                        <a:gd name="T12" fmla="*/ 104 w 296"/>
                        <a:gd name="T13" fmla="*/ 596 h 596"/>
                        <a:gd name="T14" fmla="*/ 140 w 296"/>
                        <a:gd name="T15" fmla="*/ 460 h 596"/>
                        <a:gd name="T16" fmla="*/ 44 w 296"/>
                        <a:gd name="T17" fmla="*/ 284 h 596"/>
                        <a:gd name="T18" fmla="*/ 100 w 296"/>
                        <a:gd name="T19" fmla="*/ 168 h 596"/>
                        <a:gd name="T20" fmla="*/ 152 w 296"/>
                        <a:gd name="T21" fmla="*/ 108 h 596"/>
                        <a:gd name="T22" fmla="*/ 272 w 296"/>
                        <a:gd name="T23" fmla="*/ 36 h 596"/>
                        <a:gd name="T24" fmla="*/ 296 w 296"/>
                        <a:gd name="T25" fmla="*/ 0 h 59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96"/>
                        <a:gd name="T40" fmla="*/ 0 h 596"/>
                        <a:gd name="T41" fmla="*/ 296 w 296"/>
                        <a:gd name="T42" fmla="*/ 596 h 59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96" h="596">
                          <a:moveTo>
                            <a:pt x="296" y="0"/>
                          </a:moveTo>
                          <a:lnTo>
                            <a:pt x="144" y="80"/>
                          </a:lnTo>
                          <a:lnTo>
                            <a:pt x="32" y="204"/>
                          </a:lnTo>
                          <a:lnTo>
                            <a:pt x="0" y="300"/>
                          </a:lnTo>
                          <a:lnTo>
                            <a:pt x="88" y="456"/>
                          </a:lnTo>
                          <a:lnTo>
                            <a:pt x="76" y="596"/>
                          </a:lnTo>
                          <a:lnTo>
                            <a:pt x="104" y="596"/>
                          </a:lnTo>
                          <a:lnTo>
                            <a:pt x="140" y="460"/>
                          </a:lnTo>
                          <a:lnTo>
                            <a:pt x="44" y="284"/>
                          </a:lnTo>
                          <a:lnTo>
                            <a:pt x="100" y="168"/>
                          </a:lnTo>
                          <a:lnTo>
                            <a:pt x="152" y="108"/>
                          </a:lnTo>
                          <a:lnTo>
                            <a:pt x="272" y="36"/>
                          </a:lnTo>
                          <a:lnTo>
                            <a:pt x="296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087" name="Freeform 2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22" y="1624"/>
                      <a:ext cx="756" cy="1300"/>
                    </a:xfrm>
                    <a:custGeom>
                      <a:avLst/>
                      <a:gdLst>
                        <a:gd name="T0" fmla="*/ 756 w 756"/>
                        <a:gd name="T1" fmla="*/ 473 h 1300"/>
                        <a:gd name="T2" fmla="*/ 682 w 756"/>
                        <a:gd name="T3" fmla="*/ 461 h 1300"/>
                        <a:gd name="T4" fmla="*/ 613 w 756"/>
                        <a:gd name="T5" fmla="*/ 445 h 1300"/>
                        <a:gd name="T6" fmla="*/ 540 w 756"/>
                        <a:gd name="T7" fmla="*/ 425 h 1300"/>
                        <a:gd name="T8" fmla="*/ 471 w 756"/>
                        <a:gd name="T9" fmla="*/ 405 h 1300"/>
                        <a:gd name="T10" fmla="*/ 414 w 756"/>
                        <a:gd name="T11" fmla="*/ 380 h 1300"/>
                        <a:gd name="T12" fmla="*/ 333 w 756"/>
                        <a:gd name="T13" fmla="*/ 348 h 1300"/>
                        <a:gd name="T14" fmla="*/ 268 w 756"/>
                        <a:gd name="T15" fmla="*/ 311 h 1300"/>
                        <a:gd name="T16" fmla="*/ 215 w 756"/>
                        <a:gd name="T17" fmla="*/ 283 h 1300"/>
                        <a:gd name="T18" fmla="*/ 182 w 756"/>
                        <a:gd name="T19" fmla="*/ 263 h 1300"/>
                        <a:gd name="T20" fmla="*/ 154 w 756"/>
                        <a:gd name="T21" fmla="*/ 243 h 1300"/>
                        <a:gd name="T22" fmla="*/ 121 w 756"/>
                        <a:gd name="T23" fmla="*/ 218 h 1300"/>
                        <a:gd name="T24" fmla="*/ 93 w 756"/>
                        <a:gd name="T25" fmla="*/ 186 h 1300"/>
                        <a:gd name="T26" fmla="*/ 60 w 756"/>
                        <a:gd name="T27" fmla="*/ 133 h 1300"/>
                        <a:gd name="T28" fmla="*/ 24 w 756"/>
                        <a:gd name="T29" fmla="*/ 64 h 1300"/>
                        <a:gd name="T30" fmla="*/ 8 w 756"/>
                        <a:gd name="T31" fmla="*/ 36 h 1300"/>
                        <a:gd name="T32" fmla="*/ 0 w 756"/>
                        <a:gd name="T33" fmla="*/ 0 h 1300"/>
                        <a:gd name="T34" fmla="*/ 0 w 756"/>
                        <a:gd name="T35" fmla="*/ 1048 h 1300"/>
                        <a:gd name="T36" fmla="*/ 2 w 756"/>
                        <a:gd name="T37" fmla="*/ 1076 h 1300"/>
                        <a:gd name="T38" fmla="*/ 8 w 756"/>
                        <a:gd name="T39" fmla="*/ 1109 h 1300"/>
                        <a:gd name="T40" fmla="*/ 20 w 756"/>
                        <a:gd name="T41" fmla="*/ 1150 h 1300"/>
                        <a:gd name="T42" fmla="*/ 62 w 756"/>
                        <a:gd name="T43" fmla="*/ 1222 h 1300"/>
                        <a:gd name="T44" fmla="*/ 100 w 756"/>
                        <a:gd name="T45" fmla="*/ 1262 h 1300"/>
                        <a:gd name="T46" fmla="*/ 148 w 756"/>
                        <a:gd name="T47" fmla="*/ 1300 h 1300"/>
                        <a:gd name="T48" fmla="*/ 166 w 756"/>
                        <a:gd name="T49" fmla="*/ 1215 h 1300"/>
                        <a:gd name="T50" fmla="*/ 186 w 756"/>
                        <a:gd name="T51" fmla="*/ 1154 h 1300"/>
                        <a:gd name="T52" fmla="*/ 130 w 756"/>
                        <a:gd name="T53" fmla="*/ 1061 h 1300"/>
                        <a:gd name="T54" fmla="*/ 93 w 756"/>
                        <a:gd name="T55" fmla="*/ 980 h 1300"/>
                        <a:gd name="T56" fmla="*/ 142 w 756"/>
                        <a:gd name="T57" fmla="*/ 874 h 1300"/>
                        <a:gd name="T58" fmla="*/ 219 w 756"/>
                        <a:gd name="T59" fmla="*/ 793 h 1300"/>
                        <a:gd name="T60" fmla="*/ 333 w 756"/>
                        <a:gd name="T61" fmla="*/ 729 h 1300"/>
                        <a:gd name="T62" fmla="*/ 438 w 756"/>
                        <a:gd name="T63" fmla="*/ 729 h 1300"/>
                        <a:gd name="T64" fmla="*/ 552 w 756"/>
                        <a:gd name="T65" fmla="*/ 720 h 1300"/>
                        <a:gd name="T66" fmla="*/ 654 w 756"/>
                        <a:gd name="T67" fmla="*/ 668 h 1300"/>
                        <a:gd name="T68" fmla="*/ 727 w 756"/>
                        <a:gd name="T69" fmla="*/ 562 h 1300"/>
                        <a:gd name="T70" fmla="*/ 756 w 756"/>
                        <a:gd name="T71" fmla="*/ 473 h 1300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w 756"/>
                        <a:gd name="T109" fmla="*/ 0 h 1300"/>
                        <a:gd name="T110" fmla="*/ 756 w 756"/>
                        <a:gd name="T111" fmla="*/ 1300 h 1300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T108" t="T109" r="T110" b="T111"/>
                      <a:pathLst>
                        <a:path w="756" h="1300">
                          <a:moveTo>
                            <a:pt x="756" y="473"/>
                          </a:moveTo>
                          <a:lnTo>
                            <a:pt x="682" y="461"/>
                          </a:lnTo>
                          <a:lnTo>
                            <a:pt x="613" y="445"/>
                          </a:lnTo>
                          <a:lnTo>
                            <a:pt x="540" y="425"/>
                          </a:lnTo>
                          <a:lnTo>
                            <a:pt x="471" y="405"/>
                          </a:lnTo>
                          <a:lnTo>
                            <a:pt x="414" y="380"/>
                          </a:lnTo>
                          <a:lnTo>
                            <a:pt x="333" y="348"/>
                          </a:lnTo>
                          <a:lnTo>
                            <a:pt x="268" y="311"/>
                          </a:lnTo>
                          <a:lnTo>
                            <a:pt x="215" y="283"/>
                          </a:lnTo>
                          <a:lnTo>
                            <a:pt x="182" y="263"/>
                          </a:lnTo>
                          <a:lnTo>
                            <a:pt x="154" y="243"/>
                          </a:lnTo>
                          <a:lnTo>
                            <a:pt x="121" y="218"/>
                          </a:lnTo>
                          <a:lnTo>
                            <a:pt x="93" y="186"/>
                          </a:lnTo>
                          <a:lnTo>
                            <a:pt x="60" y="133"/>
                          </a:lnTo>
                          <a:lnTo>
                            <a:pt x="24" y="64"/>
                          </a:lnTo>
                          <a:lnTo>
                            <a:pt x="8" y="36"/>
                          </a:lnTo>
                          <a:lnTo>
                            <a:pt x="0" y="0"/>
                          </a:lnTo>
                          <a:lnTo>
                            <a:pt x="0" y="1048"/>
                          </a:lnTo>
                          <a:lnTo>
                            <a:pt x="2" y="1076"/>
                          </a:lnTo>
                          <a:lnTo>
                            <a:pt x="8" y="1109"/>
                          </a:lnTo>
                          <a:lnTo>
                            <a:pt x="20" y="1150"/>
                          </a:lnTo>
                          <a:lnTo>
                            <a:pt x="62" y="1222"/>
                          </a:lnTo>
                          <a:lnTo>
                            <a:pt x="100" y="1262"/>
                          </a:lnTo>
                          <a:lnTo>
                            <a:pt x="148" y="1300"/>
                          </a:lnTo>
                          <a:lnTo>
                            <a:pt x="166" y="1215"/>
                          </a:lnTo>
                          <a:lnTo>
                            <a:pt x="186" y="1154"/>
                          </a:lnTo>
                          <a:lnTo>
                            <a:pt x="130" y="1061"/>
                          </a:lnTo>
                          <a:lnTo>
                            <a:pt x="93" y="980"/>
                          </a:lnTo>
                          <a:lnTo>
                            <a:pt x="142" y="874"/>
                          </a:lnTo>
                          <a:lnTo>
                            <a:pt x="219" y="793"/>
                          </a:lnTo>
                          <a:lnTo>
                            <a:pt x="333" y="729"/>
                          </a:lnTo>
                          <a:lnTo>
                            <a:pt x="438" y="729"/>
                          </a:lnTo>
                          <a:lnTo>
                            <a:pt x="552" y="720"/>
                          </a:lnTo>
                          <a:lnTo>
                            <a:pt x="654" y="668"/>
                          </a:lnTo>
                          <a:lnTo>
                            <a:pt x="727" y="562"/>
                          </a:lnTo>
                          <a:lnTo>
                            <a:pt x="756" y="473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9A9A9A"/>
                        </a:gs>
                        <a:gs pos="100000">
                          <a:srgbClr val="DDDDDD"/>
                        </a:gs>
                      </a:gsLst>
                      <a:lin ang="0" scaled="1"/>
                    </a:gradFill>
                    <a:ln w="635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5083" name="Group 23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20" y="1789"/>
                    <a:ext cx="337" cy="173"/>
                    <a:chOff x="1320" y="1789"/>
                    <a:chExt cx="337" cy="173"/>
                  </a:xfrm>
                </p:grpSpPr>
                <p:sp>
                  <p:nvSpPr>
                    <p:cNvPr id="45084" name="Freeform 1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20" y="1840"/>
                      <a:ext cx="118" cy="116"/>
                    </a:xfrm>
                    <a:custGeom>
                      <a:avLst/>
                      <a:gdLst>
                        <a:gd name="T0" fmla="*/ 17 w 132"/>
                        <a:gd name="T1" fmla="*/ 0 h 116"/>
                        <a:gd name="T2" fmla="*/ 10 w 132"/>
                        <a:gd name="T3" fmla="*/ 14 h 116"/>
                        <a:gd name="T4" fmla="*/ 4 w 132"/>
                        <a:gd name="T5" fmla="*/ 25 h 116"/>
                        <a:gd name="T6" fmla="*/ 0 w 132"/>
                        <a:gd name="T7" fmla="*/ 40 h 116"/>
                        <a:gd name="T8" fmla="*/ 0 w 132"/>
                        <a:gd name="T9" fmla="*/ 55 h 116"/>
                        <a:gd name="T10" fmla="*/ 2 w 132"/>
                        <a:gd name="T11" fmla="*/ 70 h 116"/>
                        <a:gd name="T12" fmla="*/ 4 w 132"/>
                        <a:gd name="T13" fmla="*/ 89 h 116"/>
                        <a:gd name="T14" fmla="*/ 12 w 132"/>
                        <a:gd name="T15" fmla="*/ 106 h 116"/>
                        <a:gd name="T16" fmla="*/ 19 w 132"/>
                        <a:gd name="T17" fmla="*/ 116 h 116"/>
                        <a:gd name="T18" fmla="*/ 39 w 132"/>
                        <a:gd name="T19" fmla="*/ 106 h 116"/>
                        <a:gd name="T20" fmla="*/ 67 w 132"/>
                        <a:gd name="T21" fmla="*/ 68 h 116"/>
                        <a:gd name="T22" fmla="*/ 57 w 132"/>
                        <a:gd name="T23" fmla="*/ 47 h 116"/>
                        <a:gd name="T24" fmla="*/ 17 w 132"/>
                        <a:gd name="T25" fmla="*/ 0 h 11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32"/>
                        <a:gd name="T40" fmla="*/ 0 h 116"/>
                        <a:gd name="T41" fmla="*/ 132 w 132"/>
                        <a:gd name="T42" fmla="*/ 116 h 11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32" h="116">
                          <a:moveTo>
                            <a:pt x="32" y="0"/>
                          </a:moveTo>
                          <a:lnTo>
                            <a:pt x="18" y="14"/>
                          </a:lnTo>
                          <a:lnTo>
                            <a:pt x="8" y="25"/>
                          </a:lnTo>
                          <a:lnTo>
                            <a:pt x="0" y="40"/>
                          </a:lnTo>
                          <a:lnTo>
                            <a:pt x="0" y="55"/>
                          </a:lnTo>
                          <a:lnTo>
                            <a:pt x="2" y="70"/>
                          </a:lnTo>
                          <a:lnTo>
                            <a:pt x="9" y="89"/>
                          </a:lnTo>
                          <a:lnTo>
                            <a:pt x="23" y="106"/>
                          </a:lnTo>
                          <a:lnTo>
                            <a:pt x="36" y="116"/>
                          </a:lnTo>
                          <a:lnTo>
                            <a:pt x="77" y="106"/>
                          </a:lnTo>
                          <a:lnTo>
                            <a:pt x="132" y="68"/>
                          </a:lnTo>
                          <a:lnTo>
                            <a:pt x="114" y="47"/>
                          </a:lnTo>
                          <a:lnTo>
                            <a:pt x="32" y="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B2B2B2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635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085" name="Freeform 1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29" y="1789"/>
                      <a:ext cx="328" cy="173"/>
                    </a:xfrm>
                    <a:custGeom>
                      <a:avLst/>
                      <a:gdLst>
                        <a:gd name="T0" fmla="*/ 4 w 328"/>
                        <a:gd name="T1" fmla="*/ 0 h 173"/>
                        <a:gd name="T2" fmla="*/ 291 w 328"/>
                        <a:gd name="T3" fmla="*/ 0 h 173"/>
                        <a:gd name="T4" fmla="*/ 307 w 328"/>
                        <a:gd name="T5" fmla="*/ 19 h 173"/>
                        <a:gd name="T6" fmla="*/ 316 w 328"/>
                        <a:gd name="T7" fmla="*/ 37 h 173"/>
                        <a:gd name="T8" fmla="*/ 324 w 328"/>
                        <a:gd name="T9" fmla="*/ 61 h 173"/>
                        <a:gd name="T10" fmla="*/ 328 w 328"/>
                        <a:gd name="T11" fmla="*/ 82 h 173"/>
                        <a:gd name="T12" fmla="*/ 325 w 328"/>
                        <a:gd name="T13" fmla="*/ 104 h 173"/>
                        <a:gd name="T14" fmla="*/ 324 w 328"/>
                        <a:gd name="T15" fmla="*/ 118 h 173"/>
                        <a:gd name="T16" fmla="*/ 319 w 328"/>
                        <a:gd name="T17" fmla="*/ 136 h 173"/>
                        <a:gd name="T18" fmla="*/ 309 w 328"/>
                        <a:gd name="T19" fmla="*/ 155 h 173"/>
                        <a:gd name="T20" fmla="*/ 300 w 328"/>
                        <a:gd name="T21" fmla="*/ 173 h 173"/>
                        <a:gd name="T22" fmla="*/ 0 w 328"/>
                        <a:gd name="T23" fmla="*/ 173 h 173"/>
                        <a:gd name="T24" fmla="*/ 23 w 328"/>
                        <a:gd name="T25" fmla="*/ 148 h 173"/>
                        <a:gd name="T26" fmla="*/ 41 w 328"/>
                        <a:gd name="T27" fmla="*/ 136 h 173"/>
                        <a:gd name="T28" fmla="*/ 59 w 328"/>
                        <a:gd name="T29" fmla="*/ 113 h 173"/>
                        <a:gd name="T30" fmla="*/ 54 w 328"/>
                        <a:gd name="T31" fmla="*/ 92 h 173"/>
                        <a:gd name="T32" fmla="*/ 41 w 328"/>
                        <a:gd name="T33" fmla="*/ 71 h 173"/>
                        <a:gd name="T34" fmla="*/ 27 w 328"/>
                        <a:gd name="T35" fmla="*/ 65 h 173"/>
                        <a:gd name="T36" fmla="*/ 0 w 328"/>
                        <a:gd name="T37" fmla="*/ 35 h 173"/>
                        <a:gd name="T38" fmla="*/ 0 w 328"/>
                        <a:gd name="T39" fmla="*/ 14 h 173"/>
                        <a:gd name="T40" fmla="*/ 4 w 328"/>
                        <a:gd name="T41" fmla="*/ 0 h 17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328"/>
                        <a:gd name="T64" fmla="*/ 0 h 173"/>
                        <a:gd name="T65" fmla="*/ 328 w 328"/>
                        <a:gd name="T66" fmla="*/ 173 h 17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328" h="173">
                          <a:moveTo>
                            <a:pt x="4" y="0"/>
                          </a:moveTo>
                          <a:lnTo>
                            <a:pt x="291" y="0"/>
                          </a:lnTo>
                          <a:lnTo>
                            <a:pt x="307" y="19"/>
                          </a:lnTo>
                          <a:lnTo>
                            <a:pt x="316" y="37"/>
                          </a:lnTo>
                          <a:lnTo>
                            <a:pt x="324" y="61"/>
                          </a:lnTo>
                          <a:lnTo>
                            <a:pt x="328" y="82"/>
                          </a:lnTo>
                          <a:lnTo>
                            <a:pt x="325" y="104"/>
                          </a:lnTo>
                          <a:lnTo>
                            <a:pt x="324" y="118"/>
                          </a:lnTo>
                          <a:lnTo>
                            <a:pt x="319" y="136"/>
                          </a:lnTo>
                          <a:lnTo>
                            <a:pt x="309" y="155"/>
                          </a:lnTo>
                          <a:lnTo>
                            <a:pt x="300" y="173"/>
                          </a:lnTo>
                          <a:lnTo>
                            <a:pt x="0" y="173"/>
                          </a:lnTo>
                          <a:lnTo>
                            <a:pt x="23" y="148"/>
                          </a:lnTo>
                          <a:lnTo>
                            <a:pt x="41" y="136"/>
                          </a:lnTo>
                          <a:lnTo>
                            <a:pt x="59" y="113"/>
                          </a:lnTo>
                          <a:lnTo>
                            <a:pt x="54" y="92"/>
                          </a:lnTo>
                          <a:lnTo>
                            <a:pt x="41" y="71"/>
                          </a:lnTo>
                          <a:lnTo>
                            <a:pt x="27" y="65"/>
                          </a:lnTo>
                          <a:lnTo>
                            <a:pt x="0" y="35"/>
                          </a:lnTo>
                          <a:lnTo>
                            <a:pt x="0" y="14"/>
                          </a:lnTo>
                          <a:lnTo>
                            <a:pt x="4" y="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949494"/>
                        </a:gs>
                        <a:gs pos="50000">
                          <a:srgbClr val="F8F8F8"/>
                        </a:gs>
                        <a:gs pos="100000">
                          <a:srgbClr val="949494"/>
                        </a:gs>
                      </a:gsLst>
                      <a:lin ang="5400000" scaled="1"/>
                    </a:gradFill>
                    <a:ln w="635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45077" name="AutoShape 160"/>
              <p:cNvSpPr>
                <a:spLocks noChangeAspect="1" noChangeArrowheads="1"/>
              </p:cNvSpPr>
              <p:nvPr/>
            </p:nvSpPr>
            <p:spPr bwMode="auto">
              <a:xfrm rot="16200000" flipH="1">
                <a:off x="2782" y="3631"/>
                <a:ext cx="270" cy="142"/>
              </a:xfrm>
              <a:prstGeom prst="rightArrow">
                <a:avLst>
                  <a:gd name="adj1" fmla="val 50000"/>
                  <a:gd name="adj2" fmla="val 95079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TW" altLang="en-US">
                  <a:latin typeface="Calibri" pitchFamily="34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24" name="Freeform 247"/>
              <p:cNvSpPr>
                <a:spLocks noChangeAspect="1"/>
              </p:cNvSpPr>
              <p:nvPr/>
            </p:nvSpPr>
            <p:spPr bwMode="auto">
              <a:xfrm>
                <a:off x="1648" y="2760"/>
                <a:ext cx="544" cy="464"/>
              </a:xfrm>
              <a:custGeom>
                <a:avLst/>
                <a:gdLst/>
                <a:ahLst/>
                <a:cxnLst>
                  <a:cxn ang="0">
                    <a:pos x="0" y="464"/>
                  </a:cxn>
                  <a:cxn ang="0">
                    <a:pos x="96" y="464"/>
                  </a:cxn>
                  <a:cxn ang="0">
                    <a:pos x="544" y="0"/>
                  </a:cxn>
                </a:cxnLst>
                <a:rect l="0" t="0" r="r" b="b"/>
                <a:pathLst>
                  <a:path w="544" h="464">
                    <a:moveTo>
                      <a:pt x="0" y="464"/>
                    </a:moveTo>
                    <a:lnTo>
                      <a:pt x="96" y="464"/>
                    </a:lnTo>
                    <a:lnTo>
                      <a:pt x="544" y="0"/>
                    </a:lnTo>
                  </a:path>
                </a:pathLst>
              </a:custGeom>
              <a:no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>
                <a:outerShdw dist="28398" dir="3806097" algn="ctr" rotWithShape="0">
                  <a:schemeClr val="bg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Calibri" pitchFamily="34" charset="0"/>
                  <a:ea typeface="PMingLiU" pitchFamily="18" charset="-120"/>
                  <a:cs typeface="Arial" charset="0"/>
                </a:endParaRPr>
              </a:p>
            </p:txBody>
          </p:sp>
        </p:grpSp>
        <p:grpSp>
          <p:nvGrpSpPr>
            <p:cNvPr id="45062" name="Group 250"/>
            <p:cNvGrpSpPr>
              <a:grpSpLocks noChangeAspect="1"/>
            </p:cNvGrpSpPr>
            <p:nvPr/>
          </p:nvGrpSpPr>
          <p:grpSpPr bwMode="auto">
            <a:xfrm>
              <a:off x="1360" y="1146"/>
              <a:ext cx="3422" cy="2593"/>
              <a:chOff x="244" y="1206"/>
              <a:chExt cx="3422" cy="2593"/>
            </a:xfrm>
          </p:grpSpPr>
          <p:sp>
            <p:nvSpPr>
              <p:cNvPr id="45063" name="Rectangle 221"/>
              <p:cNvSpPr>
                <a:spLocks noChangeAspect="1" noChangeArrowheads="1"/>
              </p:cNvSpPr>
              <p:nvPr/>
            </p:nvSpPr>
            <p:spPr bwMode="auto">
              <a:xfrm>
                <a:off x="2465" y="2410"/>
                <a:ext cx="734" cy="30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ru-RU" altLang="zh-TW" sz="1600">
                    <a:latin typeface="Calibri" pitchFamily="34" charset="0"/>
                    <a:cs typeface="Arial" charset="0"/>
                  </a:rPr>
                  <a:t>Пластина</a:t>
                </a:r>
                <a:endParaRPr lang="en-US" altLang="zh-TW" sz="1600">
                  <a:latin typeface="Calibri" pitchFamily="34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45064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3016" y="3617"/>
                <a:ext cx="650" cy="182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ru-RU" altLang="zh-TW" sz="1600">
                    <a:cs typeface="Arial" charset="0"/>
                  </a:rPr>
                  <a:t>выхлоп</a:t>
                </a:r>
                <a:endParaRPr lang="en-US" altLang="zh-TW" sz="1600"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45065" name="Rectangle 167"/>
              <p:cNvSpPr>
                <a:spLocks noChangeAspect="1" noChangeArrowheads="1"/>
              </p:cNvSpPr>
              <p:nvPr/>
            </p:nvSpPr>
            <p:spPr bwMode="auto">
              <a:xfrm>
                <a:off x="244" y="1803"/>
                <a:ext cx="795" cy="182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r">
                  <a:lnSpc>
                    <a:spcPct val="70000"/>
                  </a:lnSpc>
                </a:pPr>
                <a:endParaRPr lang="zh-TW" altLang="zh-TW" sz="1600">
                  <a:latin typeface="Calibri" pitchFamily="34" charset="0"/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45066" name="Rectangle 223"/>
              <p:cNvSpPr>
                <a:spLocks noChangeAspect="1" noChangeArrowheads="1"/>
              </p:cNvSpPr>
              <p:nvPr/>
            </p:nvSpPr>
            <p:spPr bwMode="auto">
              <a:xfrm>
                <a:off x="730" y="3102"/>
                <a:ext cx="952" cy="233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ru-RU" altLang="zh-TW" sz="1600">
                    <a:cs typeface="Arial" charset="0"/>
                  </a:rPr>
                  <a:t>нагреватель</a:t>
                </a:r>
                <a:endParaRPr lang="en-US" altLang="zh-TW" sz="1600"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45067" name="Rectangle 222"/>
              <p:cNvSpPr>
                <a:spLocks noChangeAspect="1" noChangeArrowheads="1"/>
              </p:cNvSpPr>
              <p:nvPr/>
            </p:nvSpPr>
            <p:spPr bwMode="auto">
              <a:xfrm>
                <a:off x="2916" y="1206"/>
                <a:ext cx="570" cy="234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ru-RU" altLang="zh-TW" sz="1600">
                    <a:latin typeface="Calibri" pitchFamily="34" charset="0"/>
                    <a:cs typeface="Arial" charset="0"/>
                  </a:rPr>
                  <a:t>колпак</a:t>
                </a:r>
                <a:endParaRPr lang="en-US" altLang="zh-TW" sz="1600">
                  <a:latin typeface="Calibri" pitchFamily="34" charset="0"/>
                  <a:ea typeface="PMingLiU" pitchFamily="18" charset="-120"/>
                  <a:cs typeface="Arial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630238"/>
            <a:ext cx="6696075" cy="5113337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060848"/>
            <a:ext cx="4478338" cy="2897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387350" y="3024188"/>
            <a:ext cx="192722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939" tIns="40970" rIns="81939" bIns="40970">
            <a:spAutoFit/>
          </a:bodyPr>
          <a:lstStyle/>
          <a:p>
            <a:pPr defTabSz="819150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Растворитель</a:t>
            </a:r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5076825" y="4581525"/>
            <a:ext cx="16319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939" tIns="40970" rIns="81939" bIns="40970">
            <a:spAutoFit/>
          </a:bodyPr>
          <a:lstStyle/>
          <a:p>
            <a:pPr defTabSz="819150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Шпиндель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457200" y="274638"/>
            <a:ext cx="82296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500" b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Обрамление кромки </a:t>
            </a:r>
            <a:r>
              <a:rPr lang="ru-RU" sz="3500" b="1" kern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края для удаления валика </a:t>
            </a:r>
            <a:r>
              <a:rPr lang="ru-RU" sz="3500" b="1" kern="0" dirty="0" err="1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резиста</a:t>
            </a:r>
            <a:r>
              <a:rPr lang="ru-RU" sz="3500" b="1" kern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3500" b="1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274638"/>
            <a:ext cx="8713788" cy="92211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altLang="zh-TW" sz="3200" b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Ключевые факторы процесса фотолитографии</a:t>
            </a:r>
            <a:endParaRPr lang="ru-RU" sz="3200" b="1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27088" y="1412776"/>
            <a:ext cx="7797800" cy="489594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Метод формирования 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рисунка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с использованием: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Маски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ru-RU" sz="2800" kern="0" dirty="0" err="1">
                <a:latin typeface="Times New Roman" pitchFamily="18" charset="0"/>
                <a:cs typeface="Times New Roman" pitchFamily="18" charset="0"/>
              </a:rPr>
              <a:t>Фотооригинала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Длина волны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Разрешающая способность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Точность совмещения</a:t>
            </a:r>
            <a:endParaRPr lang="en-US" sz="2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Технологическая погрешность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90963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500" b="1" kern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Мягкая </a:t>
            </a:r>
            <a:r>
              <a:rPr lang="ru-RU" sz="3500" b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сушка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125538"/>
            <a:ext cx="8229600" cy="50006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Выпаривает большую часть растворителя из ФР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Растворитель помогает сделать более тонкий слой ФР и увеличивает адгезию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Время сушки и температура определяются матричными оценками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Сушка: воздействует на адгезию и экспонирование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90963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500" b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Устройства сушки</a:t>
            </a:r>
          </a:p>
        </p:txBody>
      </p:sp>
      <p:pic>
        <p:nvPicPr>
          <p:cNvPr id="49155" name="Picture 3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76475"/>
            <a:ext cx="8229600" cy="3352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495425" y="2617788"/>
            <a:ext cx="1011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Подложка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638300" y="4273550"/>
            <a:ext cx="779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Вакуум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619250" y="3213100"/>
            <a:ext cx="1211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нагреватель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284663" y="4797425"/>
            <a:ext cx="1211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нагреватель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042988" y="5157788"/>
            <a:ext cx="2162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Электронагреватель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906838" y="1557338"/>
            <a:ext cx="1763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Конвекционная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печь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719888" y="5732463"/>
            <a:ext cx="1744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Микроволновая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печь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672138" y="4202113"/>
            <a:ext cx="1011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Подложка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4232275" y="3841750"/>
            <a:ext cx="1196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Подложки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7327900" y="4560888"/>
            <a:ext cx="779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Вакуум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5724525" y="3068638"/>
            <a:ext cx="1144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Фоторезист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6659563" y="1700213"/>
            <a:ext cx="1778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Микроволновой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излучатель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4211638" y="3068638"/>
            <a:ext cx="1468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Горячий N2</a:t>
            </a:r>
            <a:endParaRPr lang="ru-RU" sz="2000" baseline="-25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 cstate="print"/>
          <a:srcRect r="919"/>
          <a:stretch>
            <a:fillRect/>
          </a:stretch>
        </p:blipFill>
        <p:spPr bwMode="auto">
          <a:xfrm>
            <a:off x="539750" y="404813"/>
            <a:ext cx="7704138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Время экспонирования </a:t>
            </a:r>
            <a:r>
              <a:rPr lang="ru-RU" sz="3200" i="1" kern="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ru-RU" sz="3200" kern="0" baseline="-25000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exp</a:t>
            </a:r>
            <a:r>
              <a:rPr lang="ru-RU" sz="3200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зависит от:</a:t>
            </a:r>
            <a:br>
              <a:rPr lang="ru-RU" sz="3200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200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kern="0" dirty="0">
                <a:latin typeface="+mn-lt"/>
              </a:rPr>
              <a:t>- </a:t>
            </a:r>
            <a:r>
              <a:rPr lang="ru-RU" sz="3200" kern="0" dirty="0">
                <a:latin typeface="Times New Roman" pitchFamily="18" charset="0"/>
                <a:cs typeface="Times New Roman" pitchFamily="18" charset="0"/>
              </a:rPr>
              <a:t>толщины </a:t>
            </a:r>
            <a:r>
              <a:rPr lang="ru-RU" sz="3200" kern="0" dirty="0" err="1">
                <a:latin typeface="Times New Roman" pitchFamily="18" charset="0"/>
                <a:cs typeface="Times New Roman" pitchFamily="18" charset="0"/>
              </a:rPr>
              <a:t>резиста</a:t>
            </a:r>
            <a:r>
              <a:rPr lang="ru-RU" sz="3200" kern="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kern="0" dirty="0">
                <a:latin typeface="Times New Roman" pitchFamily="18" charset="0"/>
                <a:cs typeface="Times New Roman" pitchFamily="18" charset="0"/>
              </a:rPr>
              <a:t>- длины волны излучения лампового источника </a:t>
            </a:r>
            <a:r>
              <a:rPr lang="ru-RU" sz="32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3200" kern="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kern="0" dirty="0">
                <a:latin typeface="Times New Roman" pitchFamily="18" charset="0"/>
                <a:cs typeface="Times New Roman" pitchFamily="18" charset="0"/>
              </a:rPr>
              <a:t>- коэффициента поглощения </a:t>
            </a:r>
            <a:r>
              <a:rPr lang="ru-RU" sz="3200" kern="0" dirty="0" err="1">
                <a:latin typeface="Times New Roman" pitchFamily="18" charset="0"/>
                <a:cs typeface="Times New Roman" pitchFamily="18" charset="0"/>
              </a:rPr>
              <a:t>резиста</a:t>
            </a:r>
            <a:r>
              <a:rPr lang="ru-RU" sz="3200" kern="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kern="0" dirty="0">
                <a:latin typeface="Times New Roman" pitchFamily="18" charset="0"/>
                <a:cs typeface="Times New Roman" pitchFamily="18" charset="0"/>
              </a:rPr>
              <a:t>- толщины остаточного </a:t>
            </a:r>
            <a:r>
              <a:rPr lang="ru-RU" sz="3200" kern="0" dirty="0" err="1">
                <a:latin typeface="Times New Roman" pitchFamily="18" charset="0"/>
                <a:cs typeface="Times New Roman" pitchFamily="18" charset="0"/>
              </a:rPr>
              <a:t>резиста</a:t>
            </a:r>
            <a:r>
              <a:rPr lang="ru-RU" sz="3200" kern="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kern="0" dirty="0">
                <a:latin typeface="Times New Roman" pitchFamily="18" charset="0"/>
                <a:cs typeface="Times New Roman" pitchFamily="18" charset="0"/>
              </a:rPr>
              <a:t>- коэффициента отражения подложки;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kern="0" dirty="0">
                <a:latin typeface="Times New Roman" pitchFamily="18" charset="0"/>
                <a:cs typeface="Times New Roman" pitchFamily="18" charset="0"/>
              </a:rPr>
              <a:t>- наличия усиливающего контраст слоя;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kern="0" dirty="0">
                <a:latin typeface="Times New Roman" pitchFamily="18" charset="0"/>
                <a:cs typeface="Times New Roman" pitchFamily="18" charset="0"/>
              </a:rPr>
              <a:t>- интенсивности источника.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274638"/>
            <a:ext cx="864235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>
                <a:solidFill>
                  <a:srgbClr val="0060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Пошаговое экспонирование</a:t>
            </a:r>
          </a:p>
        </p:txBody>
      </p:sp>
      <p:pic>
        <p:nvPicPr>
          <p:cNvPr id="54275" name="Picture 3" descr="picture"/>
          <p:cNvPicPr preferRelativeResize="0">
            <a:picLocks noChangeArrowheads="1"/>
          </p:cNvPicPr>
          <p:nvPr/>
        </p:nvPicPr>
        <p:blipFill>
          <a:blip r:embed="rId2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900113" y="1412875"/>
            <a:ext cx="7645400" cy="4525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779838" y="1557338"/>
            <a:ext cx="1827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Источник света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830638" y="2133600"/>
            <a:ext cx="1677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проекционная</a:t>
            </a:r>
          </a:p>
          <a:p>
            <a:pPr algn="ctr"/>
            <a:r>
              <a:rPr lang="ru-RU"/>
              <a:t>линза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851275" y="3284538"/>
            <a:ext cx="1709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фотооригинал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995738" y="3789363"/>
            <a:ext cx="1944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проекционная</a:t>
            </a:r>
          </a:p>
          <a:p>
            <a:r>
              <a:rPr lang="ru-RU"/>
              <a:t>линза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059113" y="5876925"/>
            <a:ext cx="3425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Установка последовательного</a:t>
            </a:r>
          </a:p>
          <a:p>
            <a:pPr algn="ctr"/>
            <a:r>
              <a:rPr lang="ru-RU"/>
              <a:t> шагового экспонирования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284663" y="5229225"/>
            <a:ext cx="1249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Подложка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altLang="zh-TW" sz="4400" b="1" kern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5. Проявление</a:t>
            </a:r>
            <a:endParaRPr lang="ru-RU" sz="4400" b="1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268413"/>
            <a:ext cx="4038600" cy="452596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kern="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200" kern="0" dirty="0">
                <a:latin typeface="Times New Roman" pitchFamily="18" charset="0"/>
                <a:cs typeface="Times New Roman" pitchFamily="18" charset="0"/>
              </a:rPr>
              <a:t>Растворимый ФР удаляется химической обработкой- </a:t>
            </a:r>
            <a:r>
              <a:rPr lang="ru-RU" sz="2200" kern="0" dirty="0" smtClean="0">
                <a:latin typeface="Times New Roman" pitchFamily="18" charset="0"/>
                <a:cs typeface="Times New Roman" pitchFamily="18" charset="0"/>
              </a:rPr>
              <a:t>растворителем (3% </a:t>
            </a:r>
            <a:r>
              <a:rPr lang="en-US" sz="2200" kern="0" dirty="0" smtClean="0">
                <a:latin typeface="Times New Roman" pitchFamily="18" charset="0"/>
                <a:cs typeface="Times New Roman" pitchFamily="18" charset="0"/>
              </a:rPr>
              <a:t>KOH)</a:t>
            </a:r>
            <a:endParaRPr lang="en-US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200" kern="0" dirty="0">
                <a:latin typeface="Times New Roman" pitchFamily="18" charset="0"/>
                <a:cs typeface="Times New Roman" pitchFamily="18" charset="0"/>
              </a:rPr>
              <a:t>На подложке проявляется видимый рисунок </a:t>
            </a:r>
            <a:endParaRPr lang="en-US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200" kern="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200" kern="0" dirty="0">
                <a:latin typeface="Times New Roman" pitchFamily="18" charset="0"/>
                <a:cs typeface="Times New Roman" pitchFamily="18" charset="0"/>
              </a:rPr>
              <a:t>окна</a:t>
            </a:r>
            <a:endParaRPr lang="en-US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200" kern="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200" kern="0" dirty="0">
                <a:latin typeface="Times New Roman" pitchFamily="18" charset="0"/>
                <a:cs typeface="Times New Roman" pitchFamily="18" charset="0"/>
              </a:rPr>
              <a:t>островки</a:t>
            </a:r>
            <a:endParaRPr lang="en-US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2200" kern="0" dirty="0">
                <a:latin typeface="Times New Roman" pitchFamily="18" charset="0"/>
                <a:cs typeface="Times New Roman" pitchFamily="18" charset="0"/>
              </a:rPr>
              <a:t>Оценка качества</a:t>
            </a:r>
            <a:r>
              <a:rPr lang="en-US" sz="2200" kern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200" kern="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200" kern="0" dirty="0">
                <a:latin typeface="Times New Roman" pitchFamily="18" charset="0"/>
                <a:cs typeface="Times New Roman" pitchFamily="18" charset="0"/>
              </a:rPr>
              <a:t>разрешение по линиям</a:t>
            </a:r>
            <a:endParaRPr lang="en-US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200" kern="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200" kern="0" dirty="0">
                <a:latin typeface="Times New Roman" pitchFamily="18" charset="0"/>
                <a:cs typeface="Times New Roman" pitchFamily="18" charset="0"/>
              </a:rPr>
              <a:t>равномерность</a:t>
            </a:r>
            <a:endParaRPr lang="en-US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200" kern="0" dirty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200" kern="0" dirty="0">
                <a:latin typeface="Times New Roman" pitchFamily="18" charset="0"/>
                <a:cs typeface="Times New Roman" pitchFamily="18" charset="0"/>
              </a:rPr>
              <a:t>частицы и дефекты </a:t>
            </a:r>
          </a:p>
        </p:txBody>
      </p:sp>
      <p:grpSp>
        <p:nvGrpSpPr>
          <p:cNvPr id="58372" name="Group 257"/>
          <p:cNvGrpSpPr>
            <a:grpSpLocks/>
          </p:cNvGrpSpPr>
          <p:nvPr/>
        </p:nvGrpSpPr>
        <p:grpSpPr bwMode="auto">
          <a:xfrm>
            <a:off x="4248150" y="1363663"/>
            <a:ext cx="4716463" cy="4522787"/>
            <a:chOff x="2414" y="859"/>
            <a:chExt cx="2971" cy="2849"/>
          </a:xfrm>
        </p:grpSpPr>
        <p:grpSp>
          <p:nvGrpSpPr>
            <p:cNvPr id="58373" name="Group 185"/>
            <p:cNvGrpSpPr>
              <a:grpSpLocks/>
            </p:cNvGrpSpPr>
            <p:nvPr/>
          </p:nvGrpSpPr>
          <p:grpSpPr bwMode="auto">
            <a:xfrm>
              <a:off x="2414" y="1308"/>
              <a:ext cx="2971" cy="2390"/>
              <a:chOff x="2594" y="1176"/>
              <a:chExt cx="2971" cy="2390"/>
            </a:xfrm>
          </p:grpSpPr>
          <p:sp>
            <p:nvSpPr>
              <p:cNvPr id="58439" name="Rectangle 186"/>
              <p:cNvSpPr>
                <a:spLocks noChangeArrowheads="1"/>
              </p:cNvSpPr>
              <p:nvPr/>
            </p:nvSpPr>
            <p:spPr bwMode="auto">
              <a:xfrm>
                <a:off x="4401" y="2819"/>
                <a:ext cx="104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ru-RU" altLang="zh-TW" sz="1600">
                    <a:solidFill>
                      <a:srgbClr val="000000"/>
                    </a:solidFill>
                    <a:cs typeface="Arial" charset="0"/>
                  </a:rPr>
                  <a:t>Вак. держатель</a:t>
                </a:r>
                <a:endParaRPr lang="en-US" altLang="zh-TW" sz="1600">
                  <a:solidFill>
                    <a:srgbClr val="000000"/>
                  </a:solidFill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58440" name="Rectangle 187"/>
              <p:cNvSpPr>
                <a:spLocks noChangeArrowheads="1"/>
              </p:cNvSpPr>
              <p:nvPr/>
            </p:nvSpPr>
            <p:spPr bwMode="auto">
              <a:xfrm>
                <a:off x="4450" y="3202"/>
                <a:ext cx="1115" cy="3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r>
                  <a:rPr lang="ru-RU" altLang="zh-TW" sz="1600">
                    <a:solidFill>
                      <a:srgbClr val="000000"/>
                    </a:solidFill>
                    <a:cs typeface="Arial" charset="0"/>
                  </a:rPr>
                  <a:t>Шпиндель соед. С мотором</a:t>
                </a:r>
                <a:endParaRPr lang="en-US" altLang="zh-TW" sz="1600">
                  <a:solidFill>
                    <a:srgbClr val="000000"/>
                  </a:solidFill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58441" name="Rectangle 188"/>
              <p:cNvSpPr>
                <a:spLocks noChangeArrowheads="1"/>
              </p:cNvSpPr>
              <p:nvPr/>
            </p:nvSpPr>
            <p:spPr bwMode="auto">
              <a:xfrm>
                <a:off x="2594" y="3131"/>
                <a:ext cx="987" cy="17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ru-RU" altLang="zh-TW" sz="1600">
                    <a:solidFill>
                      <a:srgbClr val="000000"/>
                    </a:solidFill>
                    <a:cs typeface="Arial" charset="0"/>
                  </a:rPr>
                  <a:t>К вак. насосу</a:t>
                </a:r>
                <a:endParaRPr lang="en-US" altLang="zh-TW" sz="1600">
                  <a:solidFill>
                    <a:srgbClr val="000000"/>
                  </a:solidFill>
                  <a:ea typeface="PMingLiU" pitchFamily="18" charset="-120"/>
                  <a:cs typeface="Arial" charset="0"/>
                </a:endParaRPr>
              </a:p>
            </p:txBody>
          </p:sp>
          <p:sp>
            <p:nvSpPr>
              <p:cNvPr id="58442" name="Rectangle 189"/>
              <p:cNvSpPr>
                <a:spLocks noChangeArrowheads="1"/>
              </p:cNvSpPr>
              <p:nvPr/>
            </p:nvSpPr>
            <p:spPr bwMode="auto">
              <a:xfrm>
                <a:off x="4413" y="1176"/>
                <a:ext cx="819" cy="4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ru-RU" altLang="zh-TW" sz="1600">
                    <a:solidFill>
                      <a:srgbClr val="000000"/>
                    </a:solidFill>
                    <a:cs typeface="Arial" charset="0"/>
                  </a:rPr>
                  <a:t>Дозатор хим. раствора</a:t>
                </a:r>
                <a:endParaRPr lang="en-US" altLang="zh-TW" sz="1600">
                  <a:solidFill>
                    <a:srgbClr val="000000"/>
                  </a:solidFill>
                  <a:ea typeface="PMingLiU" pitchFamily="18" charset="-120"/>
                  <a:cs typeface="Arial" charset="0"/>
                </a:endParaRPr>
              </a:p>
            </p:txBody>
          </p:sp>
        </p:grpSp>
        <p:grpSp>
          <p:nvGrpSpPr>
            <p:cNvPr id="58374" name="Group 256"/>
            <p:cNvGrpSpPr>
              <a:grpSpLocks/>
            </p:cNvGrpSpPr>
            <p:nvPr/>
          </p:nvGrpSpPr>
          <p:grpSpPr bwMode="auto">
            <a:xfrm>
              <a:off x="2838" y="859"/>
              <a:ext cx="1837" cy="2849"/>
              <a:chOff x="2838" y="859"/>
              <a:chExt cx="1837" cy="2849"/>
            </a:xfrm>
          </p:grpSpPr>
          <p:sp>
            <p:nvSpPr>
              <p:cNvPr id="58375" name="Arc 191"/>
              <p:cNvSpPr>
                <a:spLocks/>
              </p:cNvSpPr>
              <p:nvPr/>
            </p:nvSpPr>
            <p:spPr bwMode="auto">
              <a:xfrm>
                <a:off x="3711" y="3073"/>
                <a:ext cx="266" cy="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8376" name="Group 193"/>
              <p:cNvGrpSpPr>
                <a:grpSpLocks/>
              </p:cNvGrpSpPr>
              <p:nvPr/>
            </p:nvGrpSpPr>
            <p:grpSpPr bwMode="auto">
              <a:xfrm>
                <a:off x="3027" y="2288"/>
                <a:ext cx="1525" cy="1295"/>
                <a:chOff x="3195" y="2516"/>
                <a:chExt cx="1525" cy="1295"/>
              </a:xfrm>
            </p:grpSpPr>
            <p:grpSp>
              <p:nvGrpSpPr>
                <p:cNvPr id="58420" name="Group 194"/>
                <p:cNvGrpSpPr>
                  <a:grpSpLocks/>
                </p:cNvGrpSpPr>
                <p:nvPr/>
              </p:nvGrpSpPr>
              <p:grpSpPr bwMode="auto">
                <a:xfrm>
                  <a:off x="3757" y="2833"/>
                  <a:ext cx="358" cy="978"/>
                  <a:chOff x="3757" y="2833"/>
                  <a:chExt cx="358" cy="978"/>
                </a:xfrm>
              </p:grpSpPr>
              <p:sp>
                <p:nvSpPr>
                  <p:cNvPr id="58437" name="Freeform 195"/>
                  <p:cNvSpPr>
                    <a:spLocks/>
                  </p:cNvSpPr>
                  <p:nvPr/>
                </p:nvSpPr>
                <p:spPr bwMode="auto">
                  <a:xfrm>
                    <a:off x="3757" y="3172"/>
                    <a:ext cx="358" cy="639"/>
                  </a:xfrm>
                  <a:custGeom>
                    <a:avLst/>
                    <a:gdLst>
                      <a:gd name="T0" fmla="*/ 0 w 438"/>
                      <a:gd name="T1" fmla="*/ 0 h 719"/>
                      <a:gd name="T2" fmla="*/ 0 w 438"/>
                      <a:gd name="T3" fmla="*/ 326 h 719"/>
                      <a:gd name="T4" fmla="*/ 13 w 438"/>
                      <a:gd name="T5" fmla="*/ 305 h 719"/>
                      <a:gd name="T6" fmla="*/ 27 w 438"/>
                      <a:gd name="T7" fmla="*/ 300 h 719"/>
                      <a:gd name="T8" fmla="*/ 51 w 438"/>
                      <a:gd name="T9" fmla="*/ 317 h 719"/>
                      <a:gd name="T10" fmla="*/ 68 w 438"/>
                      <a:gd name="T11" fmla="*/ 344 h 719"/>
                      <a:gd name="T12" fmla="*/ 89 w 438"/>
                      <a:gd name="T13" fmla="*/ 354 h 719"/>
                      <a:gd name="T14" fmla="*/ 109 w 438"/>
                      <a:gd name="T15" fmla="*/ 340 h 719"/>
                      <a:gd name="T16" fmla="*/ 125 w 438"/>
                      <a:gd name="T17" fmla="*/ 305 h 719"/>
                      <a:gd name="T18" fmla="*/ 130 w 438"/>
                      <a:gd name="T19" fmla="*/ 264 h 719"/>
                      <a:gd name="T20" fmla="*/ 130 w 438"/>
                      <a:gd name="T21" fmla="*/ 0 h 71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38"/>
                      <a:gd name="T34" fmla="*/ 0 h 719"/>
                      <a:gd name="T35" fmla="*/ 438 w 438"/>
                      <a:gd name="T36" fmla="*/ 719 h 71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38" h="719">
                        <a:moveTo>
                          <a:pt x="0" y="0"/>
                        </a:moveTo>
                        <a:lnTo>
                          <a:pt x="0" y="663"/>
                        </a:lnTo>
                        <a:lnTo>
                          <a:pt x="46" y="618"/>
                        </a:lnTo>
                        <a:lnTo>
                          <a:pt x="91" y="609"/>
                        </a:lnTo>
                        <a:lnTo>
                          <a:pt x="173" y="645"/>
                        </a:lnTo>
                        <a:lnTo>
                          <a:pt x="228" y="700"/>
                        </a:lnTo>
                        <a:lnTo>
                          <a:pt x="300" y="718"/>
                        </a:lnTo>
                        <a:lnTo>
                          <a:pt x="364" y="691"/>
                        </a:lnTo>
                        <a:lnTo>
                          <a:pt x="419" y="618"/>
                        </a:lnTo>
                        <a:lnTo>
                          <a:pt x="437" y="536"/>
                        </a:lnTo>
                        <a:lnTo>
                          <a:pt x="437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78787"/>
                      </a:gs>
                      <a:gs pos="50000">
                        <a:srgbClr val="969696"/>
                      </a:gs>
                      <a:gs pos="100000">
                        <a:srgbClr val="878787"/>
                      </a:gs>
                    </a:gsLst>
                    <a:lin ang="0" scaled="1"/>
                  </a:gra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38" name="Freeform 196"/>
                  <p:cNvSpPr>
                    <a:spLocks/>
                  </p:cNvSpPr>
                  <p:nvPr/>
                </p:nvSpPr>
                <p:spPr bwMode="auto">
                  <a:xfrm>
                    <a:off x="3839" y="2833"/>
                    <a:ext cx="194" cy="970"/>
                  </a:xfrm>
                  <a:custGeom>
                    <a:avLst/>
                    <a:gdLst>
                      <a:gd name="T0" fmla="*/ 0 w 237"/>
                      <a:gd name="T1" fmla="*/ 0 h 1092"/>
                      <a:gd name="T2" fmla="*/ 0 w 237"/>
                      <a:gd name="T3" fmla="*/ 537 h 1092"/>
                      <a:gd name="T4" fmla="*/ 16 w 237"/>
                      <a:gd name="T5" fmla="*/ 527 h 1092"/>
                      <a:gd name="T6" fmla="*/ 25 w 237"/>
                      <a:gd name="T7" fmla="*/ 518 h 1092"/>
                      <a:gd name="T8" fmla="*/ 41 w 237"/>
                      <a:gd name="T9" fmla="*/ 496 h 1092"/>
                      <a:gd name="T10" fmla="*/ 61 w 237"/>
                      <a:gd name="T11" fmla="*/ 473 h 1092"/>
                      <a:gd name="T12" fmla="*/ 71 w 237"/>
                      <a:gd name="T13" fmla="*/ 447 h 1092"/>
                      <a:gd name="T14" fmla="*/ 71 w 237"/>
                      <a:gd name="T15" fmla="*/ 0 h 109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37"/>
                      <a:gd name="T25" fmla="*/ 0 h 1092"/>
                      <a:gd name="T26" fmla="*/ 237 w 237"/>
                      <a:gd name="T27" fmla="*/ 1092 h 109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37" h="1092">
                        <a:moveTo>
                          <a:pt x="0" y="0"/>
                        </a:moveTo>
                        <a:lnTo>
                          <a:pt x="0" y="1091"/>
                        </a:lnTo>
                        <a:lnTo>
                          <a:pt x="50" y="1073"/>
                        </a:lnTo>
                        <a:lnTo>
                          <a:pt x="83" y="1054"/>
                        </a:lnTo>
                        <a:lnTo>
                          <a:pt x="134" y="1009"/>
                        </a:lnTo>
                        <a:lnTo>
                          <a:pt x="202" y="963"/>
                        </a:lnTo>
                        <a:lnTo>
                          <a:pt x="236" y="909"/>
                        </a:lnTo>
                        <a:lnTo>
                          <a:pt x="236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A0A0"/>
                      </a:gs>
                      <a:gs pos="50000">
                        <a:srgbClr val="B2B2B2"/>
                      </a:gs>
                      <a:gs pos="100000">
                        <a:srgbClr val="A0A0A0"/>
                      </a:gs>
                    </a:gsLst>
                    <a:lin ang="0" scaled="1"/>
                  </a:gradFill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8421" name="Group 197"/>
                <p:cNvGrpSpPr>
                  <a:grpSpLocks/>
                </p:cNvGrpSpPr>
                <p:nvPr/>
              </p:nvGrpSpPr>
              <p:grpSpPr bwMode="auto">
                <a:xfrm>
                  <a:off x="3195" y="2516"/>
                  <a:ext cx="1525" cy="661"/>
                  <a:chOff x="3256" y="2673"/>
                  <a:chExt cx="1864" cy="744"/>
                </a:xfrm>
              </p:grpSpPr>
              <p:grpSp>
                <p:nvGrpSpPr>
                  <p:cNvPr id="58422" name="Group 198"/>
                  <p:cNvGrpSpPr>
                    <a:grpSpLocks/>
                  </p:cNvGrpSpPr>
                  <p:nvPr/>
                </p:nvGrpSpPr>
                <p:grpSpPr bwMode="auto">
                  <a:xfrm>
                    <a:off x="3256" y="2673"/>
                    <a:ext cx="1864" cy="744"/>
                    <a:chOff x="3256" y="2673"/>
                    <a:chExt cx="1864" cy="744"/>
                  </a:xfrm>
                </p:grpSpPr>
                <p:sp>
                  <p:nvSpPr>
                    <p:cNvPr id="58424" name="Oval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0" y="2769"/>
                      <a:ext cx="1856" cy="64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A0A0A0"/>
                        </a:gs>
                        <a:gs pos="100000">
                          <a:srgbClr val="B2B2B2"/>
                        </a:gs>
                      </a:gsLst>
                      <a:lin ang="54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  <p:sp>
                  <p:nvSpPr>
                    <p:cNvPr id="58425" name="Line 2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56" y="3001"/>
                      <a:ext cx="0" cy="8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26" name="Line 2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0" y="2961"/>
                      <a:ext cx="0" cy="12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27" name="Oval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0" y="2673"/>
                      <a:ext cx="1856" cy="64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A0A0A0"/>
                        </a:gs>
                        <a:gs pos="100000">
                          <a:srgbClr val="B2B2B2"/>
                        </a:gs>
                      </a:gsLst>
                      <a:lin ang="5400000" scaled="1"/>
                    </a:gra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zh-TW" altLang="en-US">
                        <a:latin typeface="Calibri" pitchFamily="34" charset="0"/>
                        <a:ea typeface="PMingLiU" pitchFamily="18" charset="-120"/>
                        <a:cs typeface="Arial" charset="0"/>
                      </a:endParaRPr>
                    </a:p>
                  </p:txBody>
                </p:sp>
                <p:grpSp>
                  <p:nvGrpSpPr>
                    <p:cNvPr id="58428" name="Group 2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04" y="2761"/>
                      <a:ext cx="1568" cy="488"/>
                      <a:chOff x="3404" y="2761"/>
                      <a:chExt cx="1568" cy="488"/>
                    </a:xfrm>
                  </p:grpSpPr>
                  <p:sp>
                    <p:nvSpPr>
                      <p:cNvPr id="58435" name="Oval 2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4" y="2761"/>
                        <a:ext cx="1568" cy="46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A0A0A0"/>
                          </a:gs>
                          <a:gs pos="100000">
                            <a:srgbClr val="B2B2B2"/>
                          </a:gs>
                        </a:gsLst>
                        <a:lin ang="540000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>
                          <a:latin typeface="Calibri" pitchFamily="34" charset="0"/>
                          <a:ea typeface="PMingLiU" pitchFamily="18" charset="-12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58436" name="Oval 2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4" y="2785"/>
                        <a:ext cx="1568" cy="464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A0A0A0"/>
                          </a:gs>
                          <a:gs pos="100000">
                            <a:srgbClr val="B2B2B2"/>
                          </a:gs>
                        </a:gsLst>
                        <a:lin ang="540000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>
                          <a:latin typeface="Calibri" pitchFamily="34" charset="0"/>
                          <a:ea typeface="PMingLiU" pitchFamily="18" charset="-12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58429" name="Group 2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61" y="2818"/>
                      <a:ext cx="1253" cy="389"/>
                      <a:chOff x="3561" y="2818"/>
                      <a:chExt cx="1253" cy="389"/>
                    </a:xfrm>
                  </p:grpSpPr>
                  <p:sp>
                    <p:nvSpPr>
                      <p:cNvPr id="58433" name="Oval 2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61" y="2818"/>
                        <a:ext cx="1253" cy="37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A0A0A0"/>
                          </a:gs>
                          <a:gs pos="100000">
                            <a:srgbClr val="B2B2B2"/>
                          </a:gs>
                        </a:gsLst>
                        <a:lin ang="540000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>
                          <a:latin typeface="Calibri" pitchFamily="34" charset="0"/>
                          <a:ea typeface="PMingLiU" pitchFamily="18" charset="-12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58434" name="Oval 2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61" y="2837"/>
                        <a:ext cx="1253" cy="37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A0A0A0"/>
                          </a:gs>
                          <a:gs pos="100000">
                            <a:srgbClr val="B2B2B2"/>
                          </a:gs>
                        </a:gsLst>
                        <a:lin ang="540000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>
                          <a:latin typeface="Calibri" pitchFamily="34" charset="0"/>
                          <a:ea typeface="PMingLiU" pitchFamily="18" charset="-120"/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58430" name="Group 2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29" y="2881"/>
                      <a:ext cx="900" cy="278"/>
                      <a:chOff x="3729" y="2881"/>
                      <a:chExt cx="900" cy="278"/>
                    </a:xfrm>
                  </p:grpSpPr>
                  <p:sp>
                    <p:nvSpPr>
                      <p:cNvPr id="58431" name="Oval 2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29" y="2881"/>
                        <a:ext cx="900" cy="265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A0A0A0"/>
                          </a:gs>
                          <a:gs pos="100000">
                            <a:srgbClr val="B2B2B2"/>
                          </a:gs>
                        </a:gsLst>
                        <a:lin ang="540000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>
                          <a:latin typeface="Calibri" pitchFamily="34" charset="0"/>
                          <a:ea typeface="PMingLiU" pitchFamily="18" charset="-120"/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58432" name="Oval 2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29" y="2894"/>
                        <a:ext cx="900" cy="265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A0A0A0"/>
                          </a:gs>
                          <a:gs pos="100000">
                            <a:srgbClr val="B2B2B2"/>
                          </a:gs>
                        </a:gsLst>
                        <a:lin ang="5400000" scaled="1"/>
                      </a:gradFill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zh-TW" altLang="en-US">
                          <a:latin typeface="Calibri" pitchFamily="34" charset="0"/>
                          <a:ea typeface="PMingLiU" pitchFamily="18" charset="-120"/>
                          <a:cs typeface="Arial" charset="0"/>
                        </a:endParaRPr>
                      </a:p>
                    </p:txBody>
                  </p:sp>
                </p:grpSp>
              </p:grpSp>
              <p:sp>
                <p:nvSpPr>
                  <p:cNvPr id="58423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4041" y="3000"/>
                    <a:ext cx="244" cy="6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4C4C4C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>
                      <a:latin typeface="Calibri" pitchFamily="34" charset="0"/>
                      <a:ea typeface="PMingLiU" pitchFamily="18" charset="-12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58377" name="Group 246"/>
              <p:cNvGrpSpPr>
                <a:grpSpLocks/>
              </p:cNvGrpSpPr>
              <p:nvPr/>
            </p:nvGrpSpPr>
            <p:grpSpPr bwMode="auto">
              <a:xfrm>
                <a:off x="2838" y="1696"/>
                <a:ext cx="1837" cy="792"/>
                <a:chOff x="2946" y="1708"/>
                <a:chExt cx="1837" cy="792"/>
              </a:xfrm>
            </p:grpSpPr>
            <p:sp>
              <p:nvSpPr>
                <p:cNvPr id="58416" name="Oval 215"/>
                <p:cNvSpPr>
                  <a:spLocks noChangeAspect="1" noChangeArrowheads="1"/>
                </p:cNvSpPr>
                <p:nvPr/>
              </p:nvSpPr>
              <p:spPr bwMode="auto">
                <a:xfrm>
                  <a:off x="2946" y="1728"/>
                  <a:ext cx="1837" cy="710"/>
                </a:xfrm>
                <a:prstGeom prst="ellipse">
                  <a:avLst/>
                </a:prstGeom>
                <a:solidFill>
                  <a:srgbClr val="EAEAEA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>
                    <a:latin typeface="Calibri" pitchFamily="34" charset="0"/>
                    <a:ea typeface="PMingLiU" pitchFamily="18" charset="-120"/>
                    <a:cs typeface="Arial" charset="0"/>
                  </a:endParaRPr>
                </a:p>
              </p:txBody>
            </p:sp>
            <p:sp>
              <p:nvSpPr>
                <p:cNvPr id="58417" name="Oval 214"/>
                <p:cNvSpPr>
                  <a:spLocks noChangeAspect="1" noChangeArrowheads="1"/>
                </p:cNvSpPr>
                <p:nvPr/>
              </p:nvSpPr>
              <p:spPr bwMode="auto">
                <a:xfrm>
                  <a:off x="2946" y="1773"/>
                  <a:ext cx="1837" cy="727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>
                    <a:latin typeface="Calibri" pitchFamily="34" charset="0"/>
                    <a:ea typeface="PMingLiU" pitchFamily="18" charset="-120"/>
                    <a:cs typeface="Arial" charset="0"/>
                  </a:endParaRPr>
                </a:p>
              </p:txBody>
            </p:sp>
            <p:sp>
              <p:nvSpPr>
                <p:cNvPr id="58418" name="Oval 216"/>
                <p:cNvSpPr>
                  <a:spLocks noChangeAspect="1" noChangeArrowheads="1"/>
                </p:cNvSpPr>
                <p:nvPr/>
              </p:nvSpPr>
              <p:spPr bwMode="auto">
                <a:xfrm>
                  <a:off x="2946" y="1732"/>
                  <a:ext cx="1837" cy="719"/>
                </a:xfrm>
                <a:prstGeom prst="ellipse">
                  <a:avLst/>
                </a:prstGeom>
                <a:solidFill>
                  <a:schemeClr val="folHlink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>
                    <a:latin typeface="Calibri" pitchFamily="34" charset="0"/>
                    <a:ea typeface="PMingLiU" pitchFamily="18" charset="-120"/>
                    <a:cs typeface="Arial" charset="0"/>
                  </a:endParaRPr>
                </a:p>
              </p:txBody>
            </p:sp>
            <p:sp>
              <p:nvSpPr>
                <p:cNvPr id="58419" name="Oval 245"/>
                <p:cNvSpPr>
                  <a:spLocks noChangeAspect="1" noChangeArrowheads="1"/>
                </p:cNvSpPr>
                <p:nvPr/>
              </p:nvSpPr>
              <p:spPr bwMode="auto">
                <a:xfrm>
                  <a:off x="2946" y="1708"/>
                  <a:ext cx="1837" cy="719"/>
                </a:xfrm>
                <a:prstGeom prst="ellipse">
                  <a:avLst/>
                </a:prstGeom>
                <a:solidFill>
                  <a:schemeClr val="folHlink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>
                    <a:latin typeface="Calibri" pitchFamily="34" charset="0"/>
                    <a:ea typeface="PMingLiU" pitchFamily="18" charset="-120"/>
                    <a:cs typeface="Arial" charset="0"/>
                  </a:endParaRPr>
                </a:p>
              </p:txBody>
            </p:sp>
          </p:grpSp>
          <p:grpSp>
            <p:nvGrpSpPr>
              <p:cNvPr id="58378" name="Group 255"/>
              <p:cNvGrpSpPr>
                <a:grpSpLocks/>
              </p:cNvGrpSpPr>
              <p:nvPr/>
            </p:nvGrpSpPr>
            <p:grpSpPr bwMode="auto">
              <a:xfrm>
                <a:off x="3107" y="859"/>
                <a:ext cx="1273" cy="1513"/>
                <a:chOff x="3107" y="859"/>
                <a:chExt cx="1273" cy="1513"/>
              </a:xfrm>
            </p:grpSpPr>
            <p:sp>
              <p:nvSpPr>
                <p:cNvPr id="58394" name="Freeform 157"/>
                <p:cNvSpPr>
                  <a:spLocks/>
                </p:cNvSpPr>
                <p:nvPr/>
              </p:nvSpPr>
              <p:spPr bwMode="auto">
                <a:xfrm>
                  <a:off x="3107" y="1719"/>
                  <a:ext cx="1267" cy="653"/>
                </a:xfrm>
                <a:custGeom>
                  <a:avLst/>
                  <a:gdLst>
                    <a:gd name="T0" fmla="*/ 329 w 1474"/>
                    <a:gd name="T1" fmla="*/ 11 h 737"/>
                    <a:gd name="T2" fmla="*/ 260 w 1474"/>
                    <a:gd name="T3" fmla="*/ 0 h 737"/>
                    <a:gd name="T4" fmla="*/ 222 w 1474"/>
                    <a:gd name="T5" fmla="*/ 0 h 737"/>
                    <a:gd name="T6" fmla="*/ 146 w 1474"/>
                    <a:gd name="T7" fmla="*/ 21 h 737"/>
                    <a:gd name="T8" fmla="*/ 76 w 1474"/>
                    <a:gd name="T9" fmla="*/ 64 h 737"/>
                    <a:gd name="T10" fmla="*/ 20 w 1474"/>
                    <a:gd name="T11" fmla="*/ 112 h 737"/>
                    <a:gd name="T12" fmla="*/ 0 w 1474"/>
                    <a:gd name="T13" fmla="*/ 186 h 737"/>
                    <a:gd name="T14" fmla="*/ 11 w 1474"/>
                    <a:gd name="T15" fmla="*/ 265 h 737"/>
                    <a:gd name="T16" fmla="*/ 119 w 1474"/>
                    <a:gd name="T17" fmla="*/ 340 h 737"/>
                    <a:gd name="T18" fmla="*/ 292 w 1474"/>
                    <a:gd name="T19" fmla="*/ 356 h 737"/>
                    <a:gd name="T20" fmla="*/ 471 w 1474"/>
                    <a:gd name="T21" fmla="*/ 324 h 737"/>
                    <a:gd name="T22" fmla="*/ 573 w 1474"/>
                    <a:gd name="T23" fmla="*/ 256 h 737"/>
                    <a:gd name="T24" fmla="*/ 594 w 1474"/>
                    <a:gd name="T25" fmla="*/ 198 h 737"/>
                    <a:gd name="T26" fmla="*/ 566 w 1474"/>
                    <a:gd name="T27" fmla="*/ 144 h 737"/>
                    <a:gd name="T28" fmla="*/ 491 w 1474"/>
                    <a:gd name="T29" fmla="*/ 112 h 737"/>
                    <a:gd name="T30" fmla="*/ 336 w 1474"/>
                    <a:gd name="T31" fmla="*/ 133 h 737"/>
                    <a:gd name="T32" fmla="*/ 313 w 1474"/>
                    <a:gd name="T33" fmla="*/ 79 h 737"/>
                    <a:gd name="T34" fmla="*/ 329 w 1474"/>
                    <a:gd name="T35" fmla="*/ 11 h 73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474"/>
                    <a:gd name="T55" fmla="*/ 0 h 737"/>
                    <a:gd name="T56" fmla="*/ 1474 w 1474"/>
                    <a:gd name="T57" fmla="*/ 737 h 73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474" h="737">
                      <a:moveTo>
                        <a:pt x="815" y="21"/>
                      </a:moveTo>
                      <a:lnTo>
                        <a:pt x="647" y="0"/>
                      </a:lnTo>
                      <a:lnTo>
                        <a:pt x="549" y="0"/>
                      </a:lnTo>
                      <a:lnTo>
                        <a:pt x="363" y="44"/>
                      </a:lnTo>
                      <a:lnTo>
                        <a:pt x="186" y="131"/>
                      </a:lnTo>
                      <a:lnTo>
                        <a:pt x="49" y="230"/>
                      </a:lnTo>
                      <a:lnTo>
                        <a:pt x="0" y="384"/>
                      </a:lnTo>
                      <a:lnTo>
                        <a:pt x="29" y="549"/>
                      </a:lnTo>
                      <a:lnTo>
                        <a:pt x="294" y="703"/>
                      </a:lnTo>
                      <a:lnTo>
                        <a:pt x="726" y="736"/>
                      </a:lnTo>
                      <a:lnTo>
                        <a:pt x="1168" y="670"/>
                      </a:lnTo>
                      <a:lnTo>
                        <a:pt x="1423" y="528"/>
                      </a:lnTo>
                      <a:lnTo>
                        <a:pt x="1473" y="407"/>
                      </a:lnTo>
                      <a:lnTo>
                        <a:pt x="1403" y="297"/>
                      </a:lnTo>
                      <a:lnTo>
                        <a:pt x="1217" y="230"/>
                      </a:lnTo>
                      <a:lnTo>
                        <a:pt x="834" y="275"/>
                      </a:lnTo>
                      <a:lnTo>
                        <a:pt x="775" y="165"/>
                      </a:lnTo>
                      <a:lnTo>
                        <a:pt x="815" y="21"/>
                      </a:lnTo>
                    </a:path>
                  </a:pathLst>
                </a:custGeom>
                <a:gradFill rotWithShape="0">
                  <a:gsLst>
                    <a:gs pos="0">
                      <a:srgbClr val="8EA5B2"/>
                    </a:gs>
                    <a:gs pos="100000">
                      <a:srgbClr val="CCECFF"/>
                    </a:gs>
                  </a:gsLst>
                  <a:path path="rect">
                    <a:fillToRect l="50000" t="50000" r="50000" b="50000"/>
                  </a:path>
                </a:gradFill>
                <a:ln w="6350" cap="rnd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8395" name="Group 158"/>
                <p:cNvGrpSpPr>
                  <a:grpSpLocks/>
                </p:cNvGrpSpPr>
                <p:nvPr/>
              </p:nvGrpSpPr>
              <p:grpSpPr bwMode="auto">
                <a:xfrm>
                  <a:off x="3147" y="1497"/>
                  <a:ext cx="1102" cy="786"/>
                  <a:chOff x="3362" y="1709"/>
                  <a:chExt cx="1283" cy="888"/>
                </a:xfrm>
              </p:grpSpPr>
              <p:sp>
                <p:nvSpPr>
                  <p:cNvPr id="58397" name="Freeform 159"/>
                  <p:cNvSpPr>
                    <a:spLocks/>
                  </p:cNvSpPr>
                  <p:nvPr/>
                </p:nvSpPr>
                <p:spPr bwMode="auto">
                  <a:xfrm>
                    <a:off x="3783" y="1733"/>
                    <a:ext cx="246" cy="246"/>
                  </a:xfrm>
                  <a:custGeom>
                    <a:avLst/>
                    <a:gdLst>
                      <a:gd name="T0" fmla="*/ 245 w 246"/>
                      <a:gd name="T1" fmla="*/ 0 h 246"/>
                      <a:gd name="T2" fmla="*/ 45 w 246"/>
                      <a:gd name="T3" fmla="*/ 245 h 246"/>
                      <a:gd name="T4" fmla="*/ 0 w 246"/>
                      <a:gd name="T5" fmla="*/ 245 h 246"/>
                      <a:gd name="T6" fmla="*/ 245 w 246"/>
                      <a:gd name="T7" fmla="*/ 0 h 24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6"/>
                      <a:gd name="T13" fmla="*/ 0 h 246"/>
                      <a:gd name="T14" fmla="*/ 246 w 246"/>
                      <a:gd name="T15" fmla="*/ 246 h 24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6" h="246">
                        <a:moveTo>
                          <a:pt x="245" y="0"/>
                        </a:moveTo>
                        <a:lnTo>
                          <a:pt x="45" y="245"/>
                        </a:lnTo>
                        <a:lnTo>
                          <a:pt x="0" y="245"/>
                        </a:lnTo>
                        <a:lnTo>
                          <a:pt x="24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/>
                      </a:gs>
                      <a:gs pos="50000">
                        <a:srgbClr val="B7D4E5"/>
                      </a:gs>
                      <a:gs pos="100000">
                        <a:srgbClr val="CCECFF"/>
                      </a:gs>
                    </a:gsLst>
                    <a:lin ang="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398" name="Freeform 160"/>
                  <p:cNvSpPr>
                    <a:spLocks/>
                  </p:cNvSpPr>
                  <p:nvPr/>
                </p:nvSpPr>
                <p:spPr bwMode="auto">
                  <a:xfrm>
                    <a:off x="3607" y="1733"/>
                    <a:ext cx="401" cy="310"/>
                  </a:xfrm>
                  <a:custGeom>
                    <a:avLst/>
                    <a:gdLst>
                      <a:gd name="T0" fmla="*/ 400 w 401"/>
                      <a:gd name="T1" fmla="*/ 0 h 310"/>
                      <a:gd name="T2" fmla="*/ 0 w 401"/>
                      <a:gd name="T3" fmla="*/ 309 h 310"/>
                      <a:gd name="T4" fmla="*/ 109 w 401"/>
                      <a:gd name="T5" fmla="*/ 282 h 310"/>
                      <a:gd name="T6" fmla="*/ 400 w 401"/>
                      <a:gd name="T7" fmla="*/ 0 h 3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01"/>
                      <a:gd name="T13" fmla="*/ 0 h 310"/>
                      <a:gd name="T14" fmla="*/ 401 w 401"/>
                      <a:gd name="T15" fmla="*/ 310 h 31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01" h="310">
                        <a:moveTo>
                          <a:pt x="400" y="0"/>
                        </a:moveTo>
                        <a:lnTo>
                          <a:pt x="0" y="309"/>
                        </a:lnTo>
                        <a:lnTo>
                          <a:pt x="109" y="282"/>
                        </a:lnTo>
                        <a:lnTo>
                          <a:pt x="40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/>
                      </a:gs>
                      <a:gs pos="50000">
                        <a:srgbClr val="B7D4E5"/>
                      </a:gs>
                      <a:gs pos="100000">
                        <a:srgbClr val="CCECFF"/>
                      </a:gs>
                    </a:gsLst>
                    <a:lin ang="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399" name="Freeform 161"/>
                  <p:cNvSpPr>
                    <a:spLocks/>
                  </p:cNvSpPr>
                  <p:nvPr/>
                </p:nvSpPr>
                <p:spPr bwMode="auto">
                  <a:xfrm>
                    <a:off x="3368" y="1709"/>
                    <a:ext cx="664" cy="510"/>
                  </a:xfrm>
                  <a:custGeom>
                    <a:avLst/>
                    <a:gdLst>
                      <a:gd name="T0" fmla="*/ 663 w 664"/>
                      <a:gd name="T1" fmla="*/ 0 h 510"/>
                      <a:gd name="T2" fmla="*/ 0 w 664"/>
                      <a:gd name="T3" fmla="*/ 509 h 510"/>
                      <a:gd name="T4" fmla="*/ 100 w 664"/>
                      <a:gd name="T5" fmla="*/ 500 h 510"/>
                      <a:gd name="T6" fmla="*/ 663 w 664"/>
                      <a:gd name="T7" fmla="*/ 0 h 51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64"/>
                      <a:gd name="T13" fmla="*/ 0 h 510"/>
                      <a:gd name="T14" fmla="*/ 664 w 664"/>
                      <a:gd name="T15" fmla="*/ 510 h 51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64" h="510">
                        <a:moveTo>
                          <a:pt x="663" y="0"/>
                        </a:moveTo>
                        <a:lnTo>
                          <a:pt x="0" y="509"/>
                        </a:lnTo>
                        <a:lnTo>
                          <a:pt x="100" y="500"/>
                        </a:lnTo>
                        <a:lnTo>
                          <a:pt x="663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/>
                      </a:gs>
                      <a:gs pos="50000">
                        <a:srgbClr val="B7D4E5"/>
                      </a:gs>
                      <a:gs pos="100000">
                        <a:srgbClr val="CCECFF"/>
                      </a:gs>
                    </a:gsLst>
                    <a:lin ang="270000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00" name="Freeform 162"/>
                  <p:cNvSpPr>
                    <a:spLocks/>
                  </p:cNvSpPr>
                  <p:nvPr/>
                </p:nvSpPr>
                <p:spPr bwMode="auto">
                  <a:xfrm>
                    <a:off x="3362" y="1733"/>
                    <a:ext cx="710" cy="664"/>
                  </a:xfrm>
                  <a:custGeom>
                    <a:avLst/>
                    <a:gdLst>
                      <a:gd name="T0" fmla="*/ 709 w 710"/>
                      <a:gd name="T1" fmla="*/ 0 h 664"/>
                      <a:gd name="T2" fmla="*/ 27 w 710"/>
                      <a:gd name="T3" fmla="*/ 591 h 664"/>
                      <a:gd name="T4" fmla="*/ 9 w 710"/>
                      <a:gd name="T5" fmla="*/ 609 h 664"/>
                      <a:gd name="T6" fmla="*/ 0 w 710"/>
                      <a:gd name="T7" fmla="*/ 654 h 664"/>
                      <a:gd name="T8" fmla="*/ 27 w 710"/>
                      <a:gd name="T9" fmla="*/ 654 h 664"/>
                      <a:gd name="T10" fmla="*/ 54 w 710"/>
                      <a:gd name="T11" fmla="*/ 663 h 664"/>
                      <a:gd name="T12" fmla="*/ 100 w 710"/>
                      <a:gd name="T13" fmla="*/ 645 h 664"/>
                      <a:gd name="T14" fmla="*/ 191 w 710"/>
                      <a:gd name="T15" fmla="*/ 518 h 664"/>
                      <a:gd name="T16" fmla="*/ 709 w 710"/>
                      <a:gd name="T17" fmla="*/ 0 h 66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10"/>
                      <a:gd name="T28" fmla="*/ 0 h 664"/>
                      <a:gd name="T29" fmla="*/ 710 w 710"/>
                      <a:gd name="T30" fmla="*/ 664 h 66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10" h="664">
                        <a:moveTo>
                          <a:pt x="709" y="0"/>
                        </a:moveTo>
                        <a:lnTo>
                          <a:pt x="27" y="591"/>
                        </a:lnTo>
                        <a:lnTo>
                          <a:pt x="9" y="609"/>
                        </a:lnTo>
                        <a:lnTo>
                          <a:pt x="0" y="654"/>
                        </a:lnTo>
                        <a:lnTo>
                          <a:pt x="27" y="654"/>
                        </a:lnTo>
                        <a:lnTo>
                          <a:pt x="54" y="663"/>
                        </a:lnTo>
                        <a:lnTo>
                          <a:pt x="100" y="645"/>
                        </a:lnTo>
                        <a:lnTo>
                          <a:pt x="191" y="518"/>
                        </a:lnTo>
                        <a:lnTo>
                          <a:pt x="709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/>
                      </a:gs>
                      <a:gs pos="50000">
                        <a:srgbClr val="B7D4E5"/>
                      </a:gs>
                      <a:gs pos="100000">
                        <a:srgbClr val="CCECFF"/>
                      </a:gs>
                    </a:gsLst>
                    <a:lin ang="270000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01" name="Freeform 163"/>
                  <p:cNvSpPr>
                    <a:spLocks/>
                  </p:cNvSpPr>
                  <p:nvPr/>
                </p:nvSpPr>
                <p:spPr bwMode="auto">
                  <a:xfrm>
                    <a:off x="3589" y="1742"/>
                    <a:ext cx="447" cy="628"/>
                  </a:xfrm>
                  <a:custGeom>
                    <a:avLst/>
                    <a:gdLst>
                      <a:gd name="T0" fmla="*/ 446 w 447"/>
                      <a:gd name="T1" fmla="*/ 0 h 628"/>
                      <a:gd name="T2" fmla="*/ 0 w 447"/>
                      <a:gd name="T3" fmla="*/ 563 h 628"/>
                      <a:gd name="T4" fmla="*/ 9 w 447"/>
                      <a:gd name="T5" fmla="*/ 609 h 628"/>
                      <a:gd name="T6" fmla="*/ 28 w 447"/>
                      <a:gd name="T7" fmla="*/ 627 h 628"/>
                      <a:gd name="T8" fmla="*/ 73 w 447"/>
                      <a:gd name="T9" fmla="*/ 627 h 628"/>
                      <a:gd name="T10" fmla="*/ 100 w 447"/>
                      <a:gd name="T11" fmla="*/ 573 h 628"/>
                      <a:gd name="T12" fmla="*/ 446 w 447"/>
                      <a:gd name="T13" fmla="*/ 0 h 6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47"/>
                      <a:gd name="T22" fmla="*/ 0 h 628"/>
                      <a:gd name="T23" fmla="*/ 447 w 447"/>
                      <a:gd name="T24" fmla="*/ 628 h 62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47" h="628">
                        <a:moveTo>
                          <a:pt x="446" y="0"/>
                        </a:moveTo>
                        <a:lnTo>
                          <a:pt x="0" y="563"/>
                        </a:lnTo>
                        <a:lnTo>
                          <a:pt x="9" y="609"/>
                        </a:lnTo>
                        <a:lnTo>
                          <a:pt x="28" y="627"/>
                        </a:lnTo>
                        <a:lnTo>
                          <a:pt x="73" y="627"/>
                        </a:lnTo>
                        <a:lnTo>
                          <a:pt x="100" y="573"/>
                        </a:lnTo>
                        <a:lnTo>
                          <a:pt x="446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/>
                      </a:gs>
                      <a:gs pos="50000">
                        <a:srgbClr val="B7D4E5"/>
                      </a:gs>
                      <a:gs pos="100000">
                        <a:srgbClr val="CCECFF"/>
                      </a:gs>
                    </a:gsLst>
                    <a:lin ang="270000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02" name="Freeform 164"/>
                  <p:cNvSpPr>
                    <a:spLocks/>
                  </p:cNvSpPr>
                  <p:nvPr/>
                </p:nvSpPr>
                <p:spPr bwMode="auto">
                  <a:xfrm>
                    <a:off x="3653" y="1733"/>
                    <a:ext cx="392" cy="837"/>
                  </a:xfrm>
                  <a:custGeom>
                    <a:avLst/>
                    <a:gdLst>
                      <a:gd name="T0" fmla="*/ 391 w 392"/>
                      <a:gd name="T1" fmla="*/ 0 h 837"/>
                      <a:gd name="T2" fmla="*/ 0 w 392"/>
                      <a:gd name="T3" fmla="*/ 772 h 837"/>
                      <a:gd name="T4" fmla="*/ 0 w 392"/>
                      <a:gd name="T5" fmla="*/ 800 h 837"/>
                      <a:gd name="T6" fmla="*/ 18 w 392"/>
                      <a:gd name="T7" fmla="*/ 818 h 837"/>
                      <a:gd name="T8" fmla="*/ 36 w 392"/>
                      <a:gd name="T9" fmla="*/ 836 h 837"/>
                      <a:gd name="T10" fmla="*/ 64 w 392"/>
                      <a:gd name="T11" fmla="*/ 836 h 837"/>
                      <a:gd name="T12" fmla="*/ 118 w 392"/>
                      <a:gd name="T13" fmla="*/ 791 h 837"/>
                      <a:gd name="T14" fmla="*/ 164 w 392"/>
                      <a:gd name="T15" fmla="*/ 754 h 837"/>
                      <a:gd name="T16" fmla="*/ 218 w 392"/>
                      <a:gd name="T17" fmla="*/ 618 h 837"/>
                      <a:gd name="T18" fmla="*/ 391 w 392"/>
                      <a:gd name="T19" fmla="*/ 0 h 83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92"/>
                      <a:gd name="T31" fmla="*/ 0 h 837"/>
                      <a:gd name="T32" fmla="*/ 392 w 392"/>
                      <a:gd name="T33" fmla="*/ 837 h 83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92" h="837">
                        <a:moveTo>
                          <a:pt x="391" y="0"/>
                        </a:moveTo>
                        <a:lnTo>
                          <a:pt x="0" y="772"/>
                        </a:lnTo>
                        <a:lnTo>
                          <a:pt x="0" y="800"/>
                        </a:lnTo>
                        <a:lnTo>
                          <a:pt x="18" y="818"/>
                        </a:lnTo>
                        <a:lnTo>
                          <a:pt x="36" y="836"/>
                        </a:lnTo>
                        <a:lnTo>
                          <a:pt x="64" y="836"/>
                        </a:lnTo>
                        <a:lnTo>
                          <a:pt x="118" y="791"/>
                        </a:lnTo>
                        <a:lnTo>
                          <a:pt x="164" y="754"/>
                        </a:lnTo>
                        <a:lnTo>
                          <a:pt x="218" y="618"/>
                        </a:lnTo>
                        <a:lnTo>
                          <a:pt x="391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/>
                      </a:gs>
                      <a:gs pos="50000">
                        <a:srgbClr val="B7D4E5"/>
                      </a:gs>
                      <a:gs pos="100000">
                        <a:srgbClr val="CCECFF"/>
                      </a:gs>
                    </a:gsLst>
                    <a:lin ang="270000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03" name="Freeform 165"/>
                  <p:cNvSpPr>
                    <a:spLocks/>
                  </p:cNvSpPr>
                  <p:nvPr/>
                </p:nvSpPr>
                <p:spPr bwMode="auto">
                  <a:xfrm>
                    <a:off x="3889" y="1733"/>
                    <a:ext cx="174" cy="864"/>
                  </a:xfrm>
                  <a:custGeom>
                    <a:avLst/>
                    <a:gdLst>
                      <a:gd name="T0" fmla="*/ 173 w 174"/>
                      <a:gd name="T1" fmla="*/ 0 h 864"/>
                      <a:gd name="T2" fmla="*/ 0 w 174"/>
                      <a:gd name="T3" fmla="*/ 781 h 864"/>
                      <a:gd name="T4" fmla="*/ 19 w 174"/>
                      <a:gd name="T5" fmla="*/ 827 h 864"/>
                      <a:gd name="T6" fmla="*/ 73 w 174"/>
                      <a:gd name="T7" fmla="*/ 863 h 864"/>
                      <a:gd name="T8" fmla="*/ 128 w 174"/>
                      <a:gd name="T9" fmla="*/ 863 h 864"/>
                      <a:gd name="T10" fmla="*/ 164 w 174"/>
                      <a:gd name="T11" fmla="*/ 809 h 864"/>
                      <a:gd name="T12" fmla="*/ 164 w 174"/>
                      <a:gd name="T13" fmla="*/ 763 h 864"/>
                      <a:gd name="T14" fmla="*/ 173 w 174"/>
                      <a:gd name="T15" fmla="*/ 0 h 86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4"/>
                      <a:gd name="T25" fmla="*/ 0 h 864"/>
                      <a:gd name="T26" fmla="*/ 174 w 174"/>
                      <a:gd name="T27" fmla="*/ 864 h 86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4" h="864">
                        <a:moveTo>
                          <a:pt x="173" y="0"/>
                        </a:moveTo>
                        <a:lnTo>
                          <a:pt x="0" y="781"/>
                        </a:lnTo>
                        <a:lnTo>
                          <a:pt x="19" y="827"/>
                        </a:lnTo>
                        <a:lnTo>
                          <a:pt x="73" y="863"/>
                        </a:lnTo>
                        <a:lnTo>
                          <a:pt x="128" y="863"/>
                        </a:lnTo>
                        <a:lnTo>
                          <a:pt x="164" y="809"/>
                        </a:lnTo>
                        <a:lnTo>
                          <a:pt x="164" y="763"/>
                        </a:lnTo>
                        <a:lnTo>
                          <a:pt x="173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A5B2"/>
                      </a:gs>
                      <a:gs pos="100000">
                        <a:srgbClr val="CCECFF"/>
                      </a:gs>
                    </a:gsLst>
                    <a:lin ang="540000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04" name="Freeform 166"/>
                  <p:cNvSpPr>
                    <a:spLocks/>
                  </p:cNvSpPr>
                  <p:nvPr/>
                </p:nvSpPr>
                <p:spPr bwMode="auto">
                  <a:xfrm>
                    <a:off x="4053" y="1733"/>
                    <a:ext cx="192" cy="746"/>
                  </a:xfrm>
                  <a:custGeom>
                    <a:avLst/>
                    <a:gdLst>
                      <a:gd name="T0" fmla="*/ 0 w 192"/>
                      <a:gd name="T1" fmla="*/ 0 h 746"/>
                      <a:gd name="T2" fmla="*/ 28 w 192"/>
                      <a:gd name="T3" fmla="*/ 672 h 746"/>
                      <a:gd name="T4" fmla="*/ 64 w 192"/>
                      <a:gd name="T5" fmla="*/ 727 h 746"/>
                      <a:gd name="T6" fmla="*/ 155 w 192"/>
                      <a:gd name="T7" fmla="*/ 745 h 746"/>
                      <a:gd name="T8" fmla="*/ 191 w 192"/>
                      <a:gd name="T9" fmla="*/ 654 h 746"/>
                      <a:gd name="T10" fmla="*/ 182 w 192"/>
                      <a:gd name="T11" fmla="*/ 591 h 746"/>
                      <a:gd name="T12" fmla="*/ 0 w 192"/>
                      <a:gd name="T13" fmla="*/ 0 h 74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2"/>
                      <a:gd name="T22" fmla="*/ 0 h 746"/>
                      <a:gd name="T23" fmla="*/ 192 w 192"/>
                      <a:gd name="T24" fmla="*/ 746 h 74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2" h="746">
                        <a:moveTo>
                          <a:pt x="0" y="0"/>
                        </a:moveTo>
                        <a:lnTo>
                          <a:pt x="28" y="672"/>
                        </a:lnTo>
                        <a:lnTo>
                          <a:pt x="64" y="727"/>
                        </a:lnTo>
                        <a:lnTo>
                          <a:pt x="155" y="745"/>
                        </a:lnTo>
                        <a:lnTo>
                          <a:pt x="191" y="654"/>
                        </a:lnTo>
                        <a:lnTo>
                          <a:pt x="182" y="591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/>
                      </a:gs>
                      <a:gs pos="50000">
                        <a:srgbClr val="B7D4E5"/>
                      </a:gs>
                      <a:gs pos="100000">
                        <a:srgbClr val="CCECFF"/>
                      </a:gs>
                    </a:gsLst>
                    <a:lin ang="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05" name="Freeform 167"/>
                  <p:cNvSpPr>
                    <a:spLocks/>
                  </p:cNvSpPr>
                  <p:nvPr/>
                </p:nvSpPr>
                <p:spPr bwMode="auto">
                  <a:xfrm>
                    <a:off x="4112" y="1729"/>
                    <a:ext cx="174" cy="864"/>
                  </a:xfrm>
                  <a:custGeom>
                    <a:avLst/>
                    <a:gdLst>
                      <a:gd name="T0" fmla="*/ 0 w 174"/>
                      <a:gd name="T1" fmla="*/ 0 h 864"/>
                      <a:gd name="T2" fmla="*/ 173 w 174"/>
                      <a:gd name="T3" fmla="*/ 781 h 864"/>
                      <a:gd name="T4" fmla="*/ 154 w 174"/>
                      <a:gd name="T5" fmla="*/ 827 h 864"/>
                      <a:gd name="T6" fmla="*/ 100 w 174"/>
                      <a:gd name="T7" fmla="*/ 863 h 864"/>
                      <a:gd name="T8" fmla="*/ 45 w 174"/>
                      <a:gd name="T9" fmla="*/ 863 h 864"/>
                      <a:gd name="T10" fmla="*/ 9 w 174"/>
                      <a:gd name="T11" fmla="*/ 809 h 864"/>
                      <a:gd name="T12" fmla="*/ 9 w 174"/>
                      <a:gd name="T13" fmla="*/ 763 h 864"/>
                      <a:gd name="T14" fmla="*/ 0 w 174"/>
                      <a:gd name="T15" fmla="*/ 0 h 86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74"/>
                      <a:gd name="T25" fmla="*/ 0 h 864"/>
                      <a:gd name="T26" fmla="*/ 174 w 174"/>
                      <a:gd name="T27" fmla="*/ 864 h 86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74" h="864">
                        <a:moveTo>
                          <a:pt x="0" y="0"/>
                        </a:moveTo>
                        <a:lnTo>
                          <a:pt x="173" y="781"/>
                        </a:lnTo>
                        <a:lnTo>
                          <a:pt x="154" y="827"/>
                        </a:lnTo>
                        <a:lnTo>
                          <a:pt x="100" y="863"/>
                        </a:lnTo>
                        <a:lnTo>
                          <a:pt x="45" y="863"/>
                        </a:lnTo>
                        <a:lnTo>
                          <a:pt x="9" y="809"/>
                        </a:lnTo>
                        <a:lnTo>
                          <a:pt x="9" y="763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A5B2"/>
                      </a:gs>
                      <a:gs pos="100000">
                        <a:srgbClr val="CCECFF"/>
                      </a:gs>
                    </a:gsLst>
                    <a:lin ang="540000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06" name="Freeform 168"/>
                  <p:cNvSpPr>
                    <a:spLocks/>
                  </p:cNvSpPr>
                  <p:nvPr/>
                </p:nvSpPr>
                <p:spPr bwMode="auto">
                  <a:xfrm>
                    <a:off x="4080" y="1733"/>
                    <a:ext cx="410" cy="782"/>
                  </a:xfrm>
                  <a:custGeom>
                    <a:avLst/>
                    <a:gdLst>
                      <a:gd name="T0" fmla="*/ 0 w 410"/>
                      <a:gd name="T1" fmla="*/ 0 h 782"/>
                      <a:gd name="T2" fmla="*/ 236 w 410"/>
                      <a:gd name="T3" fmla="*/ 736 h 782"/>
                      <a:gd name="T4" fmla="*/ 282 w 410"/>
                      <a:gd name="T5" fmla="*/ 772 h 782"/>
                      <a:gd name="T6" fmla="*/ 345 w 410"/>
                      <a:gd name="T7" fmla="*/ 781 h 782"/>
                      <a:gd name="T8" fmla="*/ 382 w 410"/>
                      <a:gd name="T9" fmla="*/ 781 h 782"/>
                      <a:gd name="T10" fmla="*/ 409 w 410"/>
                      <a:gd name="T11" fmla="*/ 754 h 782"/>
                      <a:gd name="T12" fmla="*/ 400 w 410"/>
                      <a:gd name="T13" fmla="*/ 691 h 782"/>
                      <a:gd name="T14" fmla="*/ 345 w 410"/>
                      <a:gd name="T15" fmla="*/ 645 h 782"/>
                      <a:gd name="T16" fmla="*/ 254 w 410"/>
                      <a:gd name="T17" fmla="*/ 609 h 782"/>
                      <a:gd name="T18" fmla="*/ 45 w 410"/>
                      <a:gd name="T19" fmla="*/ 0 h 782"/>
                      <a:gd name="T20" fmla="*/ 0 w 410"/>
                      <a:gd name="T21" fmla="*/ 0 h 78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10"/>
                      <a:gd name="T34" fmla="*/ 0 h 782"/>
                      <a:gd name="T35" fmla="*/ 410 w 410"/>
                      <a:gd name="T36" fmla="*/ 782 h 78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10" h="782">
                        <a:moveTo>
                          <a:pt x="0" y="0"/>
                        </a:moveTo>
                        <a:lnTo>
                          <a:pt x="236" y="736"/>
                        </a:lnTo>
                        <a:lnTo>
                          <a:pt x="282" y="772"/>
                        </a:lnTo>
                        <a:lnTo>
                          <a:pt x="345" y="781"/>
                        </a:lnTo>
                        <a:lnTo>
                          <a:pt x="382" y="781"/>
                        </a:lnTo>
                        <a:lnTo>
                          <a:pt x="409" y="754"/>
                        </a:lnTo>
                        <a:lnTo>
                          <a:pt x="400" y="691"/>
                        </a:lnTo>
                        <a:lnTo>
                          <a:pt x="345" y="645"/>
                        </a:lnTo>
                        <a:lnTo>
                          <a:pt x="254" y="609"/>
                        </a:lnTo>
                        <a:lnTo>
                          <a:pt x="45" y="0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/>
                      </a:gs>
                      <a:gs pos="50000">
                        <a:srgbClr val="B7D4E5"/>
                      </a:gs>
                      <a:gs pos="100000">
                        <a:srgbClr val="CCECFF"/>
                      </a:gs>
                    </a:gsLst>
                    <a:lin ang="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07" name="Freeform 169"/>
                  <p:cNvSpPr>
                    <a:spLocks/>
                  </p:cNvSpPr>
                  <p:nvPr/>
                </p:nvSpPr>
                <p:spPr bwMode="auto">
                  <a:xfrm>
                    <a:off x="4135" y="1742"/>
                    <a:ext cx="510" cy="628"/>
                  </a:xfrm>
                  <a:custGeom>
                    <a:avLst/>
                    <a:gdLst>
                      <a:gd name="T0" fmla="*/ 0 w 510"/>
                      <a:gd name="T1" fmla="*/ 0 h 628"/>
                      <a:gd name="T2" fmla="*/ 190 w 510"/>
                      <a:gd name="T3" fmla="*/ 591 h 628"/>
                      <a:gd name="T4" fmla="*/ 327 w 510"/>
                      <a:gd name="T5" fmla="*/ 627 h 628"/>
                      <a:gd name="T6" fmla="*/ 490 w 510"/>
                      <a:gd name="T7" fmla="*/ 609 h 628"/>
                      <a:gd name="T8" fmla="*/ 509 w 510"/>
                      <a:gd name="T9" fmla="*/ 582 h 628"/>
                      <a:gd name="T10" fmla="*/ 481 w 510"/>
                      <a:gd name="T11" fmla="*/ 536 h 628"/>
                      <a:gd name="T12" fmla="*/ 436 w 510"/>
                      <a:gd name="T13" fmla="*/ 509 h 628"/>
                      <a:gd name="T14" fmla="*/ 327 w 510"/>
                      <a:gd name="T15" fmla="*/ 509 h 628"/>
                      <a:gd name="T16" fmla="*/ 254 w 510"/>
                      <a:gd name="T17" fmla="*/ 509 h 628"/>
                      <a:gd name="T18" fmla="*/ 0 w 510"/>
                      <a:gd name="T19" fmla="*/ 0 h 62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10"/>
                      <a:gd name="T31" fmla="*/ 0 h 628"/>
                      <a:gd name="T32" fmla="*/ 510 w 510"/>
                      <a:gd name="T33" fmla="*/ 628 h 62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10" h="628">
                        <a:moveTo>
                          <a:pt x="0" y="0"/>
                        </a:moveTo>
                        <a:lnTo>
                          <a:pt x="190" y="591"/>
                        </a:lnTo>
                        <a:lnTo>
                          <a:pt x="327" y="627"/>
                        </a:lnTo>
                        <a:lnTo>
                          <a:pt x="490" y="609"/>
                        </a:lnTo>
                        <a:lnTo>
                          <a:pt x="509" y="582"/>
                        </a:lnTo>
                        <a:lnTo>
                          <a:pt x="481" y="536"/>
                        </a:lnTo>
                        <a:lnTo>
                          <a:pt x="436" y="509"/>
                        </a:lnTo>
                        <a:lnTo>
                          <a:pt x="327" y="509"/>
                        </a:lnTo>
                        <a:lnTo>
                          <a:pt x="254" y="509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/>
                      </a:gs>
                      <a:gs pos="50000">
                        <a:srgbClr val="B7D4E5"/>
                      </a:gs>
                      <a:gs pos="100000">
                        <a:srgbClr val="CCECFF"/>
                      </a:gs>
                    </a:gsLst>
                    <a:lin ang="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08" name="Freeform 170"/>
                  <p:cNvSpPr>
                    <a:spLocks/>
                  </p:cNvSpPr>
                  <p:nvPr/>
                </p:nvSpPr>
                <p:spPr bwMode="auto">
                  <a:xfrm>
                    <a:off x="3486" y="1758"/>
                    <a:ext cx="493" cy="499"/>
                  </a:xfrm>
                  <a:custGeom>
                    <a:avLst/>
                    <a:gdLst>
                      <a:gd name="T0" fmla="*/ 492 w 493"/>
                      <a:gd name="T1" fmla="*/ 0 h 499"/>
                      <a:gd name="T2" fmla="*/ 264 w 493"/>
                      <a:gd name="T3" fmla="*/ 186 h 499"/>
                      <a:gd name="T4" fmla="*/ 264 w 493"/>
                      <a:gd name="T5" fmla="*/ 198 h 499"/>
                      <a:gd name="T6" fmla="*/ 192 w 493"/>
                      <a:gd name="T7" fmla="*/ 270 h 499"/>
                      <a:gd name="T8" fmla="*/ 144 w 493"/>
                      <a:gd name="T9" fmla="*/ 324 h 499"/>
                      <a:gd name="T10" fmla="*/ 168 w 493"/>
                      <a:gd name="T11" fmla="*/ 318 h 499"/>
                      <a:gd name="T12" fmla="*/ 54 w 493"/>
                      <a:gd name="T13" fmla="*/ 456 h 499"/>
                      <a:gd name="T14" fmla="*/ 0 w 493"/>
                      <a:gd name="T15" fmla="*/ 498 h 499"/>
                      <a:gd name="T16" fmla="*/ 186 w 493"/>
                      <a:gd name="T17" fmla="*/ 342 h 499"/>
                      <a:gd name="T18" fmla="*/ 306 w 493"/>
                      <a:gd name="T19" fmla="*/ 240 h 499"/>
                      <a:gd name="T20" fmla="*/ 294 w 493"/>
                      <a:gd name="T21" fmla="*/ 228 h 499"/>
                      <a:gd name="T22" fmla="*/ 492 w 493"/>
                      <a:gd name="T23" fmla="*/ 0 h 49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93"/>
                      <a:gd name="T37" fmla="*/ 0 h 499"/>
                      <a:gd name="T38" fmla="*/ 493 w 493"/>
                      <a:gd name="T39" fmla="*/ 499 h 49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93" h="499">
                        <a:moveTo>
                          <a:pt x="492" y="0"/>
                        </a:moveTo>
                        <a:lnTo>
                          <a:pt x="264" y="186"/>
                        </a:lnTo>
                        <a:lnTo>
                          <a:pt x="264" y="198"/>
                        </a:lnTo>
                        <a:lnTo>
                          <a:pt x="192" y="270"/>
                        </a:lnTo>
                        <a:lnTo>
                          <a:pt x="144" y="324"/>
                        </a:lnTo>
                        <a:lnTo>
                          <a:pt x="168" y="318"/>
                        </a:lnTo>
                        <a:lnTo>
                          <a:pt x="54" y="456"/>
                        </a:lnTo>
                        <a:lnTo>
                          <a:pt x="0" y="498"/>
                        </a:lnTo>
                        <a:lnTo>
                          <a:pt x="186" y="342"/>
                        </a:lnTo>
                        <a:lnTo>
                          <a:pt x="306" y="240"/>
                        </a:lnTo>
                        <a:lnTo>
                          <a:pt x="294" y="228"/>
                        </a:lnTo>
                        <a:lnTo>
                          <a:pt x="49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A8E99"/>
                      </a:gs>
                      <a:gs pos="100000">
                        <a:srgbClr val="CCECFF"/>
                      </a:gs>
                    </a:gsLst>
                    <a:lin ang="540000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09" name="Freeform 171"/>
                  <p:cNvSpPr>
                    <a:spLocks/>
                  </p:cNvSpPr>
                  <p:nvPr/>
                </p:nvSpPr>
                <p:spPr bwMode="auto">
                  <a:xfrm>
                    <a:off x="3618" y="1764"/>
                    <a:ext cx="403" cy="715"/>
                  </a:xfrm>
                  <a:custGeom>
                    <a:avLst/>
                    <a:gdLst>
                      <a:gd name="T0" fmla="*/ 354 w 403"/>
                      <a:gd name="T1" fmla="*/ 0 h 715"/>
                      <a:gd name="T2" fmla="*/ 252 w 403"/>
                      <a:gd name="T3" fmla="*/ 132 h 715"/>
                      <a:gd name="T4" fmla="*/ 222 w 403"/>
                      <a:gd name="T5" fmla="*/ 216 h 715"/>
                      <a:gd name="T6" fmla="*/ 258 w 403"/>
                      <a:gd name="T7" fmla="*/ 192 h 715"/>
                      <a:gd name="T8" fmla="*/ 90 w 403"/>
                      <a:gd name="T9" fmla="*/ 492 h 715"/>
                      <a:gd name="T10" fmla="*/ 126 w 403"/>
                      <a:gd name="T11" fmla="*/ 450 h 715"/>
                      <a:gd name="T12" fmla="*/ 0 w 403"/>
                      <a:gd name="T13" fmla="*/ 714 h 715"/>
                      <a:gd name="T14" fmla="*/ 30 w 403"/>
                      <a:gd name="T15" fmla="*/ 690 h 715"/>
                      <a:gd name="T16" fmla="*/ 126 w 403"/>
                      <a:gd name="T17" fmla="*/ 516 h 715"/>
                      <a:gd name="T18" fmla="*/ 156 w 403"/>
                      <a:gd name="T19" fmla="*/ 450 h 715"/>
                      <a:gd name="T20" fmla="*/ 156 w 403"/>
                      <a:gd name="T21" fmla="*/ 468 h 715"/>
                      <a:gd name="T22" fmla="*/ 234 w 403"/>
                      <a:gd name="T23" fmla="*/ 312 h 715"/>
                      <a:gd name="T24" fmla="*/ 234 w 403"/>
                      <a:gd name="T25" fmla="*/ 342 h 715"/>
                      <a:gd name="T26" fmla="*/ 300 w 403"/>
                      <a:gd name="T27" fmla="*/ 204 h 715"/>
                      <a:gd name="T28" fmla="*/ 402 w 403"/>
                      <a:gd name="T29" fmla="*/ 0 h 715"/>
                      <a:gd name="T30" fmla="*/ 354 w 403"/>
                      <a:gd name="T31" fmla="*/ 0 h 71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403"/>
                      <a:gd name="T49" fmla="*/ 0 h 715"/>
                      <a:gd name="T50" fmla="*/ 403 w 403"/>
                      <a:gd name="T51" fmla="*/ 715 h 715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403" h="715">
                        <a:moveTo>
                          <a:pt x="354" y="0"/>
                        </a:moveTo>
                        <a:lnTo>
                          <a:pt x="252" y="132"/>
                        </a:lnTo>
                        <a:lnTo>
                          <a:pt x="222" y="216"/>
                        </a:lnTo>
                        <a:lnTo>
                          <a:pt x="258" y="192"/>
                        </a:lnTo>
                        <a:lnTo>
                          <a:pt x="90" y="492"/>
                        </a:lnTo>
                        <a:lnTo>
                          <a:pt x="126" y="450"/>
                        </a:lnTo>
                        <a:lnTo>
                          <a:pt x="0" y="714"/>
                        </a:lnTo>
                        <a:lnTo>
                          <a:pt x="30" y="690"/>
                        </a:lnTo>
                        <a:lnTo>
                          <a:pt x="126" y="516"/>
                        </a:lnTo>
                        <a:lnTo>
                          <a:pt x="156" y="450"/>
                        </a:lnTo>
                        <a:lnTo>
                          <a:pt x="156" y="468"/>
                        </a:lnTo>
                        <a:lnTo>
                          <a:pt x="234" y="312"/>
                        </a:lnTo>
                        <a:lnTo>
                          <a:pt x="234" y="342"/>
                        </a:lnTo>
                        <a:lnTo>
                          <a:pt x="300" y="204"/>
                        </a:lnTo>
                        <a:lnTo>
                          <a:pt x="402" y="0"/>
                        </a:lnTo>
                        <a:lnTo>
                          <a:pt x="354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A8E99"/>
                      </a:gs>
                      <a:gs pos="100000">
                        <a:srgbClr val="CCECFF"/>
                      </a:gs>
                    </a:gsLst>
                    <a:lin ang="540000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10" name="Freeform 172"/>
                  <p:cNvSpPr>
                    <a:spLocks/>
                  </p:cNvSpPr>
                  <p:nvPr/>
                </p:nvSpPr>
                <p:spPr bwMode="auto">
                  <a:xfrm>
                    <a:off x="3822" y="1758"/>
                    <a:ext cx="235" cy="805"/>
                  </a:xfrm>
                  <a:custGeom>
                    <a:avLst/>
                    <a:gdLst>
                      <a:gd name="T0" fmla="*/ 204 w 235"/>
                      <a:gd name="T1" fmla="*/ 0 h 805"/>
                      <a:gd name="T2" fmla="*/ 144 w 235"/>
                      <a:gd name="T3" fmla="*/ 192 h 805"/>
                      <a:gd name="T4" fmla="*/ 84 w 235"/>
                      <a:gd name="T5" fmla="*/ 354 h 805"/>
                      <a:gd name="T6" fmla="*/ 108 w 235"/>
                      <a:gd name="T7" fmla="*/ 348 h 805"/>
                      <a:gd name="T8" fmla="*/ 12 w 235"/>
                      <a:gd name="T9" fmla="*/ 654 h 805"/>
                      <a:gd name="T10" fmla="*/ 36 w 235"/>
                      <a:gd name="T11" fmla="*/ 642 h 805"/>
                      <a:gd name="T12" fmla="*/ 0 w 235"/>
                      <a:gd name="T13" fmla="*/ 804 h 805"/>
                      <a:gd name="T14" fmla="*/ 96 w 235"/>
                      <a:gd name="T15" fmla="*/ 540 h 805"/>
                      <a:gd name="T16" fmla="*/ 174 w 235"/>
                      <a:gd name="T17" fmla="*/ 264 h 805"/>
                      <a:gd name="T18" fmla="*/ 150 w 235"/>
                      <a:gd name="T19" fmla="*/ 294 h 805"/>
                      <a:gd name="T20" fmla="*/ 234 w 235"/>
                      <a:gd name="T21" fmla="*/ 6 h 805"/>
                      <a:gd name="T22" fmla="*/ 204 w 235"/>
                      <a:gd name="T23" fmla="*/ 0 h 80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35"/>
                      <a:gd name="T37" fmla="*/ 0 h 805"/>
                      <a:gd name="T38" fmla="*/ 235 w 235"/>
                      <a:gd name="T39" fmla="*/ 805 h 80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35" h="805">
                        <a:moveTo>
                          <a:pt x="204" y="0"/>
                        </a:moveTo>
                        <a:lnTo>
                          <a:pt x="144" y="192"/>
                        </a:lnTo>
                        <a:lnTo>
                          <a:pt x="84" y="354"/>
                        </a:lnTo>
                        <a:lnTo>
                          <a:pt x="108" y="348"/>
                        </a:lnTo>
                        <a:lnTo>
                          <a:pt x="12" y="654"/>
                        </a:lnTo>
                        <a:lnTo>
                          <a:pt x="36" y="642"/>
                        </a:lnTo>
                        <a:lnTo>
                          <a:pt x="0" y="804"/>
                        </a:lnTo>
                        <a:lnTo>
                          <a:pt x="96" y="540"/>
                        </a:lnTo>
                        <a:lnTo>
                          <a:pt x="174" y="264"/>
                        </a:lnTo>
                        <a:lnTo>
                          <a:pt x="150" y="294"/>
                        </a:lnTo>
                        <a:lnTo>
                          <a:pt x="234" y="6"/>
                        </a:lnTo>
                        <a:lnTo>
                          <a:pt x="204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A8E99"/>
                      </a:gs>
                      <a:gs pos="100000">
                        <a:srgbClr val="CCECFF"/>
                      </a:gs>
                    </a:gsLst>
                    <a:lin ang="540000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11" name="Freeform 173"/>
                  <p:cNvSpPr>
                    <a:spLocks/>
                  </p:cNvSpPr>
                  <p:nvPr/>
                </p:nvSpPr>
                <p:spPr bwMode="auto">
                  <a:xfrm>
                    <a:off x="4068" y="1764"/>
                    <a:ext cx="247" cy="775"/>
                  </a:xfrm>
                  <a:custGeom>
                    <a:avLst/>
                    <a:gdLst>
                      <a:gd name="T0" fmla="*/ 0 w 247"/>
                      <a:gd name="T1" fmla="*/ 0 h 775"/>
                      <a:gd name="T2" fmla="*/ 36 w 247"/>
                      <a:gd name="T3" fmla="*/ 0 h 775"/>
                      <a:gd name="T4" fmla="*/ 114 w 247"/>
                      <a:gd name="T5" fmla="*/ 258 h 775"/>
                      <a:gd name="T6" fmla="*/ 150 w 247"/>
                      <a:gd name="T7" fmla="*/ 396 h 775"/>
                      <a:gd name="T8" fmla="*/ 114 w 247"/>
                      <a:gd name="T9" fmla="*/ 366 h 775"/>
                      <a:gd name="T10" fmla="*/ 234 w 247"/>
                      <a:gd name="T11" fmla="*/ 708 h 775"/>
                      <a:gd name="T12" fmla="*/ 246 w 247"/>
                      <a:gd name="T13" fmla="*/ 774 h 775"/>
                      <a:gd name="T14" fmla="*/ 186 w 247"/>
                      <a:gd name="T15" fmla="*/ 660 h 775"/>
                      <a:gd name="T16" fmla="*/ 114 w 247"/>
                      <a:gd name="T17" fmla="*/ 414 h 775"/>
                      <a:gd name="T18" fmla="*/ 78 w 247"/>
                      <a:gd name="T19" fmla="*/ 312 h 775"/>
                      <a:gd name="T20" fmla="*/ 102 w 247"/>
                      <a:gd name="T21" fmla="*/ 330 h 775"/>
                      <a:gd name="T22" fmla="*/ 102 w 247"/>
                      <a:gd name="T23" fmla="*/ 312 h 775"/>
                      <a:gd name="T24" fmla="*/ 102 w 247"/>
                      <a:gd name="T25" fmla="*/ 294 h 775"/>
                      <a:gd name="T26" fmla="*/ 0 w 247"/>
                      <a:gd name="T27" fmla="*/ 0 h 77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47"/>
                      <a:gd name="T43" fmla="*/ 0 h 775"/>
                      <a:gd name="T44" fmla="*/ 247 w 247"/>
                      <a:gd name="T45" fmla="*/ 775 h 77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47" h="775">
                        <a:moveTo>
                          <a:pt x="0" y="0"/>
                        </a:moveTo>
                        <a:lnTo>
                          <a:pt x="36" y="0"/>
                        </a:lnTo>
                        <a:lnTo>
                          <a:pt x="114" y="258"/>
                        </a:lnTo>
                        <a:lnTo>
                          <a:pt x="150" y="396"/>
                        </a:lnTo>
                        <a:lnTo>
                          <a:pt x="114" y="366"/>
                        </a:lnTo>
                        <a:lnTo>
                          <a:pt x="234" y="708"/>
                        </a:lnTo>
                        <a:lnTo>
                          <a:pt x="246" y="774"/>
                        </a:lnTo>
                        <a:lnTo>
                          <a:pt x="186" y="660"/>
                        </a:lnTo>
                        <a:lnTo>
                          <a:pt x="114" y="414"/>
                        </a:lnTo>
                        <a:lnTo>
                          <a:pt x="78" y="312"/>
                        </a:lnTo>
                        <a:lnTo>
                          <a:pt x="102" y="330"/>
                        </a:lnTo>
                        <a:lnTo>
                          <a:pt x="102" y="312"/>
                        </a:lnTo>
                        <a:lnTo>
                          <a:pt x="102" y="294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/>
                      </a:gs>
                      <a:gs pos="50000">
                        <a:srgbClr val="B7D4E5"/>
                      </a:gs>
                      <a:gs pos="100000">
                        <a:srgbClr val="CCECFF"/>
                      </a:gs>
                    </a:gsLst>
                    <a:lin ang="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12" name="Freeform 174"/>
                  <p:cNvSpPr>
                    <a:spLocks/>
                  </p:cNvSpPr>
                  <p:nvPr/>
                </p:nvSpPr>
                <p:spPr bwMode="auto">
                  <a:xfrm>
                    <a:off x="4026" y="1764"/>
                    <a:ext cx="151" cy="817"/>
                  </a:xfrm>
                  <a:custGeom>
                    <a:avLst/>
                    <a:gdLst>
                      <a:gd name="T0" fmla="*/ 19 w 151"/>
                      <a:gd name="T1" fmla="*/ 0 h 817"/>
                      <a:gd name="T2" fmla="*/ 57 w 151"/>
                      <a:gd name="T3" fmla="*/ 194 h 817"/>
                      <a:gd name="T4" fmla="*/ 96 w 151"/>
                      <a:gd name="T5" fmla="*/ 359 h 817"/>
                      <a:gd name="T6" fmla="*/ 80 w 151"/>
                      <a:gd name="T7" fmla="*/ 353 h 817"/>
                      <a:gd name="T8" fmla="*/ 142 w 151"/>
                      <a:gd name="T9" fmla="*/ 663 h 817"/>
                      <a:gd name="T10" fmla="*/ 126 w 151"/>
                      <a:gd name="T11" fmla="*/ 651 h 817"/>
                      <a:gd name="T12" fmla="*/ 150 w 151"/>
                      <a:gd name="T13" fmla="*/ 816 h 817"/>
                      <a:gd name="T14" fmla="*/ 88 w 151"/>
                      <a:gd name="T15" fmla="*/ 548 h 817"/>
                      <a:gd name="T16" fmla="*/ 38 w 151"/>
                      <a:gd name="T17" fmla="*/ 267 h 817"/>
                      <a:gd name="T18" fmla="*/ 53 w 151"/>
                      <a:gd name="T19" fmla="*/ 298 h 817"/>
                      <a:gd name="T20" fmla="*/ 0 w 151"/>
                      <a:gd name="T21" fmla="*/ 6 h 817"/>
                      <a:gd name="T22" fmla="*/ 19 w 151"/>
                      <a:gd name="T23" fmla="*/ 0 h 8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1"/>
                      <a:gd name="T37" fmla="*/ 0 h 817"/>
                      <a:gd name="T38" fmla="*/ 151 w 151"/>
                      <a:gd name="T39" fmla="*/ 817 h 8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1" h="817">
                        <a:moveTo>
                          <a:pt x="19" y="0"/>
                        </a:moveTo>
                        <a:lnTo>
                          <a:pt x="57" y="194"/>
                        </a:lnTo>
                        <a:lnTo>
                          <a:pt x="96" y="359"/>
                        </a:lnTo>
                        <a:lnTo>
                          <a:pt x="80" y="353"/>
                        </a:lnTo>
                        <a:lnTo>
                          <a:pt x="142" y="663"/>
                        </a:lnTo>
                        <a:lnTo>
                          <a:pt x="126" y="651"/>
                        </a:lnTo>
                        <a:lnTo>
                          <a:pt x="150" y="816"/>
                        </a:lnTo>
                        <a:lnTo>
                          <a:pt x="88" y="548"/>
                        </a:lnTo>
                        <a:lnTo>
                          <a:pt x="38" y="267"/>
                        </a:lnTo>
                        <a:lnTo>
                          <a:pt x="53" y="298"/>
                        </a:lnTo>
                        <a:lnTo>
                          <a:pt x="0" y="6"/>
                        </a:lnTo>
                        <a:lnTo>
                          <a:pt x="19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CECFF"/>
                      </a:gs>
                      <a:gs pos="50000">
                        <a:srgbClr val="B7D4E5"/>
                      </a:gs>
                      <a:gs pos="100000">
                        <a:srgbClr val="CCECFF"/>
                      </a:gs>
                    </a:gsLst>
                    <a:lin ang="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13" name="Freeform 175"/>
                  <p:cNvSpPr>
                    <a:spLocks/>
                  </p:cNvSpPr>
                  <p:nvPr/>
                </p:nvSpPr>
                <p:spPr bwMode="auto">
                  <a:xfrm>
                    <a:off x="3942" y="1758"/>
                    <a:ext cx="127" cy="817"/>
                  </a:xfrm>
                  <a:custGeom>
                    <a:avLst/>
                    <a:gdLst>
                      <a:gd name="T0" fmla="*/ 110 w 127"/>
                      <a:gd name="T1" fmla="*/ 0 h 817"/>
                      <a:gd name="T2" fmla="*/ 78 w 127"/>
                      <a:gd name="T3" fmla="*/ 150 h 817"/>
                      <a:gd name="T4" fmla="*/ 69 w 127"/>
                      <a:gd name="T5" fmla="*/ 246 h 817"/>
                      <a:gd name="T6" fmla="*/ 80 w 127"/>
                      <a:gd name="T7" fmla="*/ 219 h 817"/>
                      <a:gd name="T8" fmla="*/ 28 w 127"/>
                      <a:gd name="T9" fmla="*/ 562 h 817"/>
                      <a:gd name="T10" fmla="*/ 39 w 127"/>
                      <a:gd name="T11" fmla="*/ 514 h 817"/>
                      <a:gd name="T12" fmla="*/ 0 w 127"/>
                      <a:gd name="T13" fmla="*/ 816 h 817"/>
                      <a:gd name="T14" fmla="*/ 9 w 127"/>
                      <a:gd name="T15" fmla="*/ 788 h 817"/>
                      <a:gd name="T16" fmla="*/ 39 w 127"/>
                      <a:gd name="T17" fmla="*/ 589 h 817"/>
                      <a:gd name="T18" fmla="*/ 48 w 127"/>
                      <a:gd name="T19" fmla="*/ 514 h 817"/>
                      <a:gd name="T20" fmla="*/ 48 w 127"/>
                      <a:gd name="T21" fmla="*/ 534 h 817"/>
                      <a:gd name="T22" fmla="*/ 73 w 127"/>
                      <a:gd name="T23" fmla="*/ 356 h 817"/>
                      <a:gd name="T24" fmla="*/ 73 w 127"/>
                      <a:gd name="T25" fmla="*/ 390 h 817"/>
                      <a:gd name="T26" fmla="*/ 94 w 127"/>
                      <a:gd name="T27" fmla="*/ 233 h 817"/>
                      <a:gd name="T28" fmla="*/ 126 w 127"/>
                      <a:gd name="T29" fmla="*/ 0 h 817"/>
                      <a:gd name="T30" fmla="*/ 110 w 127"/>
                      <a:gd name="T31" fmla="*/ 0 h 81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27"/>
                      <a:gd name="T49" fmla="*/ 0 h 817"/>
                      <a:gd name="T50" fmla="*/ 127 w 127"/>
                      <a:gd name="T51" fmla="*/ 817 h 81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27" h="817">
                        <a:moveTo>
                          <a:pt x="110" y="0"/>
                        </a:moveTo>
                        <a:lnTo>
                          <a:pt x="78" y="150"/>
                        </a:lnTo>
                        <a:lnTo>
                          <a:pt x="69" y="246"/>
                        </a:lnTo>
                        <a:lnTo>
                          <a:pt x="80" y="219"/>
                        </a:lnTo>
                        <a:lnTo>
                          <a:pt x="28" y="562"/>
                        </a:lnTo>
                        <a:lnTo>
                          <a:pt x="39" y="514"/>
                        </a:lnTo>
                        <a:lnTo>
                          <a:pt x="0" y="816"/>
                        </a:lnTo>
                        <a:lnTo>
                          <a:pt x="9" y="788"/>
                        </a:lnTo>
                        <a:lnTo>
                          <a:pt x="39" y="589"/>
                        </a:lnTo>
                        <a:lnTo>
                          <a:pt x="48" y="514"/>
                        </a:lnTo>
                        <a:lnTo>
                          <a:pt x="48" y="534"/>
                        </a:lnTo>
                        <a:lnTo>
                          <a:pt x="73" y="356"/>
                        </a:lnTo>
                        <a:lnTo>
                          <a:pt x="73" y="390"/>
                        </a:lnTo>
                        <a:lnTo>
                          <a:pt x="94" y="233"/>
                        </a:lnTo>
                        <a:lnTo>
                          <a:pt x="126" y="0"/>
                        </a:lnTo>
                        <a:lnTo>
                          <a:pt x="11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A8E99"/>
                      </a:gs>
                      <a:gs pos="100000">
                        <a:srgbClr val="CCECFF"/>
                      </a:gs>
                    </a:gsLst>
                    <a:lin ang="540000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14" name="Freeform 176"/>
                  <p:cNvSpPr>
                    <a:spLocks/>
                  </p:cNvSpPr>
                  <p:nvPr/>
                </p:nvSpPr>
                <p:spPr bwMode="auto">
                  <a:xfrm>
                    <a:off x="3780" y="1760"/>
                    <a:ext cx="437" cy="346"/>
                  </a:xfrm>
                  <a:custGeom>
                    <a:avLst/>
                    <a:gdLst>
                      <a:gd name="T0" fmla="*/ 164 w 437"/>
                      <a:gd name="T1" fmla="*/ 9 h 346"/>
                      <a:gd name="T2" fmla="*/ 100 w 437"/>
                      <a:gd name="T3" fmla="*/ 91 h 346"/>
                      <a:gd name="T4" fmla="*/ 0 w 437"/>
                      <a:gd name="T5" fmla="*/ 173 h 346"/>
                      <a:gd name="T6" fmla="*/ 36 w 437"/>
                      <a:gd name="T7" fmla="*/ 164 h 346"/>
                      <a:gd name="T8" fmla="*/ 73 w 437"/>
                      <a:gd name="T9" fmla="*/ 155 h 346"/>
                      <a:gd name="T10" fmla="*/ 109 w 437"/>
                      <a:gd name="T11" fmla="*/ 136 h 346"/>
                      <a:gd name="T12" fmla="*/ 100 w 437"/>
                      <a:gd name="T13" fmla="*/ 218 h 346"/>
                      <a:gd name="T14" fmla="*/ 91 w 437"/>
                      <a:gd name="T15" fmla="*/ 255 h 346"/>
                      <a:gd name="T16" fmla="*/ 182 w 437"/>
                      <a:gd name="T17" fmla="*/ 136 h 346"/>
                      <a:gd name="T18" fmla="*/ 191 w 437"/>
                      <a:gd name="T19" fmla="*/ 273 h 346"/>
                      <a:gd name="T20" fmla="*/ 273 w 437"/>
                      <a:gd name="T21" fmla="*/ 73 h 346"/>
                      <a:gd name="T22" fmla="*/ 336 w 437"/>
                      <a:gd name="T23" fmla="*/ 218 h 346"/>
                      <a:gd name="T24" fmla="*/ 345 w 437"/>
                      <a:gd name="T25" fmla="*/ 282 h 346"/>
                      <a:gd name="T26" fmla="*/ 418 w 437"/>
                      <a:gd name="T27" fmla="*/ 345 h 346"/>
                      <a:gd name="T28" fmla="*/ 354 w 437"/>
                      <a:gd name="T29" fmla="*/ 136 h 346"/>
                      <a:gd name="T30" fmla="*/ 345 w 437"/>
                      <a:gd name="T31" fmla="*/ 82 h 346"/>
                      <a:gd name="T32" fmla="*/ 436 w 437"/>
                      <a:gd name="T33" fmla="*/ 264 h 346"/>
                      <a:gd name="T34" fmla="*/ 391 w 437"/>
                      <a:gd name="T35" fmla="*/ 109 h 346"/>
                      <a:gd name="T36" fmla="*/ 364 w 437"/>
                      <a:gd name="T37" fmla="*/ 0 h 346"/>
                      <a:gd name="T38" fmla="*/ 164 w 437"/>
                      <a:gd name="T39" fmla="*/ 9 h 34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437"/>
                      <a:gd name="T61" fmla="*/ 0 h 346"/>
                      <a:gd name="T62" fmla="*/ 437 w 437"/>
                      <a:gd name="T63" fmla="*/ 346 h 34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437" h="346">
                        <a:moveTo>
                          <a:pt x="164" y="9"/>
                        </a:moveTo>
                        <a:lnTo>
                          <a:pt x="100" y="91"/>
                        </a:lnTo>
                        <a:lnTo>
                          <a:pt x="0" y="173"/>
                        </a:lnTo>
                        <a:lnTo>
                          <a:pt x="36" y="164"/>
                        </a:lnTo>
                        <a:lnTo>
                          <a:pt x="73" y="155"/>
                        </a:lnTo>
                        <a:lnTo>
                          <a:pt x="109" y="136"/>
                        </a:lnTo>
                        <a:lnTo>
                          <a:pt x="100" y="218"/>
                        </a:lnTo>
                        <a:lnTo>
                          <a:pt x="91" y="255"/>
                        </a:lnTo>
                        <a:lnTo>
                          <a:pt x="182" y="136"/>
                        </a:lnTo>
                        <a:lnTo>
                          <a:pt x="191" y="273"/>
                        </a:lnTo>
                        <a:lnTo>
                          <a:pt x="273" y="73"/>
                        </a:lnTo>
                        <a:lnTo>
                          <a:pt x="336" y="218"/>
                        </a:lnTo>
                        <a:lnTo>
                          <a:pt x="345" y="282"/>
                        </a:lnTo>
                        <a:lnTo>
                          <a:pt x="418" y="345"/>
                        </a:lnTo>
                        <a:lnTo>
                          <a:pt x="354" y="136"/>
                        </a:lnTo>
                        <a:lnTo>
                          <a:pt x="345" y="82"/>
                        </a:lnTo>
                        <a:lnTo>
                          <a:pt x="436" y="264"/>
                        </a:lnTo>
                        <a:lnTo>
                          <a:pt x="391" y="109"/>
                        </a:lnTo>
                        <a:lnTo>
                          <a:pt x="364" y="0"/>
                        </a:lnTo>
                        <a:lnTo>
                          <a:pt x="164" y="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A5B2"/>
                      </a:gs>
                      <a:gs pos="100000">
                        <a:srgbClr val="CCECFF"/>
                      </a:gs>
                    </a:gsLst>
                    <a:lin ang="540000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8415" name="Freeform 177"/>
                  <p:cNvSpPr>
                    <a:spLocks/>
                  </p:cNvSpPr>
                  <p:nvPr/>
                </p:nvSpPr>
                <p:spPr bwMode="auto">
                  <a:xfrm>
                    <a:off x="4144" y="1778"/>
                    <a:ext cx="310" cy="592"/>
                  </a:xfrm>
                  <a:custGeom>
                    <a:avLst/>
                    <a:gdLst>
                      <a:gd name="T0" fmla="*/ 0 w 310"/>
                      <a:gd name="T1" fmla="*/ 0 h 592"/>
                      <a:gd name="T2" fmla="*/ 54 w 310"/>
                      <a:gd name="T3" fmla="*/ 200 h 592"/>
                      <a:gd name="T4" fmla="*/ 63 w 310"/>
                      <a:gd name="T5" fmla="*/ 146 h 592"/>
                      <a:gd name="T6" fmla="*/ 163 w 310"/>
                      <a:gd name="T7" fmla="*/ 409 h 592"/>
                      <a:gd name="T8" fmla="*/ 163 w 310"/>
                      <a:gd name="T9" fmla="*/ 346 h 592"/>
                      <a:gd name="T10" fmla="*/ 263 w 310"/>
                      <a:gd name="T11" fmla="*/ 546 h 592"/>
                      <a:gd name="T12" fmla="*/ 309 w 310"/>
                      <a:gd name="T13" fmla="*/ 591 h 592"/>
                      <a:gd name="T14" fmla="*/ 281 w 310"/>
                      <a:gd name="T15" fmla="*/ 491 h 592"/>
                      <a:gd name="T16" fmla="*/ 218 w 310"/>
                      <a:gd name="T17" fmla="*/ 382 h 592"/>
                      <a:gd name="T18" fmla="*/ 154 w 310"/>
                      <a:gd name="T19" fmla="*/ 264 h 592"/>
                      <a:gd name="T20" fmla="*/ 81 w 310"/>
                      <a:gd name="T21" fmla="*/ 137 h 592"/>
                      <a:gd name="T22" fmla="*/ 0 w 310"/>
                      <a:gd name="T23" fmla="*/ 0 h 59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10"/>
                      <a:gd name="T37" fmla="*/ 0 h 592"/>
                      <a:gd name="T38" fmla="*/ 310 w 310"/>
                      <a:gd name="T39" fmla="*/ 592 h 59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10" h="592">
                        <a:moveTo>
                          <a:pt x="0" y="0"/>
                        </a:moveTo>
                        <a:lnTo>
                          <a:pt x="54" y="200"/>
                        </a:lnTo>
                        <a:lnTo>
                          <a:pt x="63" y="146"/>
                        </a:lnTo>
                        <a:lnTo>
                          <a:pt x="163" y="409"/>
                        </a:lnTo>
                        <a:lnTo>
                          <a:pt x="163" y="346"/>
                        </a:lnTo>
                        <a:lnTo>
                          <a:pt x="263" y="546"/>
                        </a:lnTo>
                        <a:lnTo>
                          <a:pt x="309" y="591"/>
                        </a:lnTo>
                        <a:lnTo>
                          <a:pt x="281" y="491"/>
                        </a:lnTo>
                        <a:lnTo>
                          <a:pt x="218" y="382"/>
                        </a:lnTo>
                        <a:lnTo>
                          <a:pt x="154" y="264"/>
                        </a:lnTo>
                        <a:lnTo>
                          <a:pt x="81" y="137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66767F"/>
                      </a:gs>
                      <a:gs pos="100000">
                        <a:srgbClr val="CCECFF"/>
                      </a:gs>
                    </a:gsLst>
                    <a:lin ang="5400000" scaled="1"/>
                  </a:gra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8396" name="Freeform 225"/>
                <p:cNvSpPr>
                  <a:spLocks noChangeAspect="1"/>
                </p:cNvSpPr>
                <p:nvPr/>
              </p:nvSpPr>
              <p:spPr bwMode="auto">
                <a:xfrm>
                  <a:off x="3644" y="859"/>
                  <a:ext cx="736" cy="673"/>
                </a:xfrm>
                <a:custGeom>
                  <a:avLst/>
                  <a:gdLst>
                    <a:gd name="T0" fmla="*/ 702 w 736"/>
                    <a:gd name="T1" fmla="*/ 0 h 673"/>
                    <a:gd name="T2" fmla="*/ 153 w 736"/>
                    <a:gd name="T3" fmla="*/ 241 h 673"/>
                    <a:gd name="T4" fmla="*/ 105 w 736"/>
                    <a:gd name="T5" fmla="*/ 265 h 673"/>
                    <a:gd name="T6" fmla="*/ 77 w 736"/>
                    <a:gd name="T7" fmla="*/ 289 h 673"/>
                    <a:gd name="T8" fmla="*/ 56 w 736"/>
                    <a:gd name="T9" fmla="*/ 313 h 673"/>
                    <a:gd name="T10" fmla="*/ 39 w 736"/>
                    <a:gd name="T11" fmla="*/ 365 h 673"/>
                    <a:gd name="T12" fmla="*/ 29 w 736"/>
                    <a:gd name="T13" fmla="*/ 454 h 673"/>
                    <a:gd name="T14" fmla="*/ 26 w 736"/>
                    <a:gd name="T15" fmla="*/ 517 h 673"/>
                    <a:gd name="T16" fmla="*/ 0 w 736"/>
                    <a:gd name="T17" fmla="*/ 673 h 673"/>
                    <a:gd name="T18" fmla="*/ 150 w 736"/>
                    <a:gd name="T19" fmla="*/ 669 h 673"/>
                    <a:gd name="T20" fmla="*/ 126 w 736"/>
                    <a:gd name="T21" fmla="*/ 559 h 673"/>
                    <a:gd name="T22" fmla="*/ 118 w 736"/>
                    <a:gd name="T23" fmla="*/ 478 h 673"/>
                    <a:gd name="T24" fmla="*/ 139 w 736"/>
                    <a:gd name="T25" fmla="*/ 420 h 673"/>
                    <a:gd name="T26" fmla="*/ 170 w 736"/>
                    <a:gd name="T27" fmla="*/ 378 h 673"/>
                    <a:gd name="T28" fmla="*/ 736 w 736"/>
                    <a:gd name="T29" fmla="*/ 127 h 673"/>
                    <a:gd name="T30" fmla="*/ 715 w 736"/>
                    <a:gd name="T31" fmla="*/ 117 h 673"/>
                    <a:gd name="T32" fmla="*/ 726 w 736"/>
                    <a:gd name="T33" fmla="*/ 89 h 673"/>
                    <a:gd name="T34" fmla="*/ 702 w 736"/>
                    <a:gd name="T35" fmla="*/ 76 h 673"/>
                    <a:gd name="T36" fmla="*/ 712 w 736"/>
                    <a:gd name="T37" fmla="*/ 28 h 673"/>
                    <a:gd name="T38" fmla="*/ 702 w 736"/>
                    <a:gd name="T39" fmla="*/ 0 h 67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736"/>
                    <a:gd name="T61" fmla="*/ 0 h 673"/>
                    <a:gd name="T62" fmla="*/ 736 w 736"/>
                    <a:gd name="T63" fmla="*/ 673 h 673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736" h="673">
                      <a:moveTo>
                        <a:pt x="702" y="0"/>
                      </a:moveTo>
                      <a:lnTo>
                        <a:pt x="153" y="241"/>
                      </a:lnTo>
                      <a:lnTo>
                        <a:pt x="105" y="265"/>
                      </a:lnTo>
                      <a:lnTo>
                        <a:pt x="77" y="289"/>
                      </a:lnTo>
                      <a:lnTo>
                        <a:pt x="56" y="313"/>
                      </a:lnTo>
                      <a:lnTo>
                        <a:pt x="39" y="365"/>
                      </a:lnTo>
                      <a:lnTo>
                        <a:pt x="29" y="454"/>
                      </a:lnTo>
                      <a:lnTo>
                        <a:pt x="26" y="517"/>
                      </a:lnTo>
                      <a:lnTo>
                        <a:pt x="0" y="673"/>
                      </a:lnTo>
                      <a:lnTo>
                        <a:pt x="150" y="669"/>
                      </a:lnTo>
                      <a:lnTo>
                        <a:pt x="126" y="559"/>
                      </a:lnTo>
                      <a:lnTo>
                        <a:pt x="118" y="478"/>
                      </a:lnTo>
                      <a:lnTo>
                        <a:pt x="139" y="420"/>
                      </a:lnTo>
                      <a:lnTo>
                        <a:pt x="170" y="378"/>
                      </a:lnTo>
                      <a:lnTo>
                        <a:pt x="736" y="127"/>
                      </a:lnTo>
                      <a:lnTo>
                        <a:pt x="715" y="117"/>
                      </a:lnTo>
                      <a:lnTo>
                        <a:pt x="726" y="89"/>
                      </a:lnTo>
                      <a:lnTo>
                        <a:pt x="702" y="76"/>
                      </a:lnTo>
                      <a:lnTo>
                        <a:pt x="712" y="28"/>
                      </a:lnTo>
                      <a:lnTo>
                        <a:pt x="702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B2B2B2"/>
                    </a:gs>
                    <a:gs pos="100000">
                      <a:srgbClr val="595959"/>
                    </a:gs>
                  </a:gsLst>
                  <a:lin ang="2700000" scaled="1"/>
                </a:gradFill>
                <a:ln w="63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8379" name="Group 242"/>
              <p:cNvGrpSpPr>
                <a:grpSpLocks/>
              </p:cNvGrpSpPr>
              <p:nvPr/>
            </p:nvGrpSpPr>
            <p:grpSpPr bwMode="auto">
              <a:xfrm>
                <a:off x="3112" y="2342"/>
                <a:ext cx="1359" cy="1366"/>
                <a:chOff x="3232" y="2342"/>
                <a:chExt cx="1359" cy="1366"/>
              </a:xfrm>
            </p:grpSpPr>
            <p:sp>
              <p:nvSpPr>
                <p:cNvPr id="17" name="Line 227"/>
                <p:cNvSpPr>
                  <a:spLocks noChangeShapeType="1"/>
                </p:cNvSpPr>
                <p:nvPr/>
              </p:nvSpPr>
              <p:spPr bwMode="auto">
                <a:xfrm>
                  <a:off x="3232" y="2350"/>
                  <a:ext cx="0" cy="22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>
                  <a:outerShdw dist="17961" dir="2700000" algn="ctr" rotWithShape="0">
                    <a:schemeClr val="bg1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>
                    <a:latin typeface="+mn-lt"/>
                  </a:endParaRPr>
                </a:p>
              </p:txBody>
            </p:sp>
            <p:sp>
              <p:nvSpPr>
                <p:cNvPr id="18" name="Freeform 228"/>
                <p:cNvSpPr>
                  <a:spLocks/>
                </p:cNvSpPr>
                <p:nvPr/>
              </p:nvSpPr>
              <p:spPr bwMode="auto">
                <a:xfrm>
                  <a:off x="3892" y="2482"/>
                  <a:ext cx="367" cy="137"/>
                </a:xfrm>
                <a:custGeom>
                  <a:avLst/>
                  <a:gdLst/>
                  <a:ahLst/>
                  <a:cxnLst>
                    <a:cxn ang="0">
                      <a:pos x="448" y="0"/>
                    </a:cxn>
                    <a:cxn ang="0">
                      <a:pos x="284" y="22"/>
                    </a:cxn>
                    <a:cxn ang="0">
                      <a:pos x="120" y="76"/>
                    </a:cxn>
                    <a:cxn ang="0">
                      <a:pos x="0" y="153"/>
                    </a:cxn>
                  </a:cxnLst>
                  <a:rect l="0" t="0" r="r" b="b"/>
                  <a:pathLst>
                    <a:path w="449" h="154">
                      <a:moveTo>
                        <a:pt x="448" y="0"/>
                      </a:moveTo>
                      <a:lnTo>
                        <a:pt x="284" y="22"/>
                      </a:lnTo>
                      <a:lnTo>
                        <a:pt x="120" y="76"/>
                      </a:lnTo>
                      <a:lnTo>
                        <a:pt x="0" y="153"/>
                      </a:lnTo>
                    </a:path>
                  </a:pathLst>
                </a:custGeom>
                <a:noFill/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dist="17961" dir="2700000" algn="ctr" rotWithShape="0">
                    <a:schemeClr val="bg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TW" altLang="en-US">
                    <a:latin typeface="Calibri" pitchFamily="34" charset="0"/>
                    <a:ea typeface="PMingLiU" pitchFamily="18" charset="-120"/>
                    <a:cs typeface="Arial" charset="0"/>
                  </a:endParaRPr>
                </a:p>
              </p:txBody>
            </p:sp>
            <p:sp>
              <p:nvSpPr>
                <p:cNvPr id="19" name="Freeform 229"/>
                <p:cNvSpPr>
                  <a:spLocks/>
                </p:cNvSpPr>
                <p:nvPr/>
              </p:nvSpPr>
              <p:spPr bwMode="auto">
                <a:xfrm>
                  <a:off x="3499" y="2462"/>
                  <a:ext cx="376" cy="15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1" y="11"/>
                    </a:cxn>
                    <a:cxn ang="0">
                      <a:pos x="284" y="66"/>
                    </a:cxn>
                    <a:cxn ang="0">
                      <a:pos x="404" y="131"/>
                    </a:cxn>
                    <a:cxn ang="0">
                      <a:pos x="458" y="175"/>
                    </a:cxn>
                  </a:cxnLst>
                  <a:rect l="0" t="0" r="r" b="b"/>
                  <a:pathLst>
                    <a:path w="459" h="176">
                      <a:moveTo>
                        <a:pt x="0" y="0"/>
                      </a:moveTo>
                      <a:lnTo>
                        <a:pt x="131" y="11"/>
                      </a:lnTo>
                      <a:lnTo>
                        <a:pt x="284" y="66"/>
                      </a:lnTo>
                      <a:lnTo>
                        <a:pt x="404" y="131"/>
                      </a:lnTo>
                      <a:lnTo>
                        <a:pt x="458" y="175"/>
                      </a:lnTo>
                    </a:path>
                  </a:pathLst>
                </a:custGeom>
                <a:noFill/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dist="17961" dir="2700000" algn="ctr" rotWithShape="0">
                    <a:schemeClr val="bg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TW" altLang="en-US">
                    <a:latin typeface="Calibri" pitchFamily="34" charset="0"/>
                    <a:ea typeface="PMingLiU" pitchFamily="18" charset="-120"/>
                    <a:cs typeface="Arial" charset="0"/>
                  </a:endParaRPr>
                </a:p>
              </p:txBody>
            </p:sp>
            <p:sp>
              <p:nvSpPr>
                <p:cNvPr id="20" name="Freeform 230"/>
                <p:cNvSpPr>
                  <a:spLocks/>
                </p:cNvSpPr>
                <p:nvPr/>
              </p:nvSpPr>
              <p:spPr bwMode="auto">
                <a:xfrm>
                  <a:off x="3481" y="2637"/>
                  <a:ext cx="376" cy="88"/>
                </a:xfrm>
                <a:custGeom>
                  <a:avLst/>
                  <a:gdLst/>
                  <a:ahLst/>
                  <a:cxnLst>
                    <a:cxn ang="0">
                      <a:pos x="0" y="98"/>
                    </a:cxn>
                    <a:cxn ang="0">
                      <a:pos x="131" y="43"/>
                    </a:cxn>
                    <a:cxn ang="0">
                      <a:pos x="305" y="0"/>
                    </a:cxn>
                    <a:cxn ang="0">
                      <a:pos x="458" y="0"/>
                    </a:cxn>
                  </a:cxnLst>
                  <a:rect l="0" t="0" r="r" b="b"/>
                  <a:pathLst>
                    <a:path w="459" h="99">
                      <a:moveTo>
                        <a:pt x="0" y="98"/>
                      </a:moveTo>
                      <a:lnTo>
                        <a:pt x="131" y="43"/>
                      </a:lnTo>
                      <a:lnTo>
                        <a:pt x="305" y="0"/>
                      </a:lnTo>
                      <a:lnTo>
                        <a:pt x="458" y="0"/>
                      </a:lnTo>
                    </a:path>
                  </a:pathLst>
                </a:custGeom>
                <a:noFill/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dist="17961" dir="2700000" algn="ctr" rotWithShape="0">
                    <a:schemeClr val="bg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TW" altLang="en-US">
                    <a:latin typeface="Calibri" pitchFamily="34" charset="0"/>
                    <a:ea typeface="PMingLiU" pitchFamily="18" charset="-120"/>
                    <a:cs typeface="Arial" charset="0"/>
                  </a:endParaRPr>
                </a:p>
              </p:txBody>
            </p:sp>
            <p:sp>
              <p:nvSpPr>
                <p:cNvPr id="21" name="Line 231"/>
                <p:cNvSpPr>
                  <a:spLocks noChangeShapeType="1"/>
                </p:cNvSpPr>
                <p:nvPr/>
              </p:nvSpPr>
              <p:spPr bwMode="auto">
                <a:xfrm>
                  <a:off x="3883" y="2979"/>
                  <a:ext cx="0" cy="729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>
                  <a:outerShdw dist="28398" dir="3806097" algn="ctr" rotWithShape="0">
                    <a:schemeClr val="bg1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>
                    <a:latin typeface="+mn-lt"/>
                  </a:endParaRPr>
                </a:p>
              </p:txBody>
            </p:sp>
            <p:sp>
              <p:nvSpPr>
                <p:cNvPr id="22" name="Arc 232"/>
                <p:cNvSpPr>
                  <a:spLocks/>
                </p:cNvSpPr>
                <p:nvPr/>
              </p:nvSpPr>
              <p:spPr bwMode="auto">
                <a:xfrm>
                  <a:off x="3836" y="3146"/>
                  <a:ext cx="266" cy="76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6350" cap="rnd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>
                  <a:outerShdw dist="17961" dir="2700000" algn="ctr" rotWithShape="0">
                    <a:schemeClr val="bg1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latin typeface="Calibri" pitchFamily="34" charset="0"/>
                    <a:ea typeface="PMingLiU" pitchFamily="18" charset="-120"/>
                    <a:cs typeface="Arial" charset="0"/>
                  </a:endParaRPr>
                </a:p>
              </p:txBody>
            </p:sp>
            <p:sp>
              <p:nvSpPr>
                <p:cNvPr id="23" name="Line 233"/>
                <p:cNvSpPr>
                  <a:spLocks noChangeShapeType="1"/>
                </p:cNvSpPr>
                <p:nvPr/>
              </p:nvSpPr>
              <p:spPr bwMode="auto">
                <a:xfrm>
                  <a:off x="4591" y="2342"/>
                  <a:ext cx="0" cy="226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>
                  <a:outerShdw dist="17961" dir="13500000" algn="ctr" rotWithShape="0">
                    <a:schemeClr val="bg1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>
                    <a:latin typeface="+mn-lt"/>
                  </a:endParaRPr>
                </a:p>
              </p:txBody>
            </p:sp>
            <p:sp>
              <p:nvSpPr>
                <p:cNvPr id="24" name="Line 234"/>
                <p:cNvSpPr>
                  <a:spLocks noChangeShapeType="1"/>
                </p:cNvSpPr>
                <p:nvPr/>
              </p:nvSpPr>
              <p:spPr bwMode="auto">
                <a:xfrm>
                  <a:off x="3348" y="2430"/>
                  <a:ext cx="0" cy="22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>
                  <a:outerShdw dist="17961" dir="2700000" algn="ctr" rotWithShape="0">
                    <a:schemeClr val="bg1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>
                    <a:latin typeface="+mn-lt"/>
                  </a:endParaRPr>
                </a:p>
              </p:txBody>
            </p:sp>
            <p:sp>
              <p:nvSpPr>
                <p:cNvPr id="25" name="Line 235"/>
                <p:cNvSpPr>
                  <a:spLocks noChangeShapeType="1"/>
                </p:cNvSpPr>
                <p:nvPr/>
              </p:nvSpPr>
              <p:spPr bwMode="auto">
                <a:xfrm>
                  <a:off x="4457" y="2446"/>
                  <a:ext cx="0" cy="22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>
                  <a:outerShdw dist="17961" dir="2700000" algn="ctr" rotWithShape="0">
                    <a:schemeClr val="bg1"/>
                  </a:outerShdw>
                </a:effectLst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TW" altLang="en-US">
                    <a:latin typeface="+mn-lt"/>
                  </a:endParaRPr>
                </a:p>
              </p:txBody>
            </p:sp>
          </p:grpSp>
          <p:grpSp>
            <p:nvGrpSpPr>
              <p:cNvPr id="58380" name="Group 237"/>
              <p:cNvGrpSpPr>
                <a:grpSpLocks/>
              </p:cNvGrpSpPr>
              <p:nvPr/>
            </p:nvGrpSpPr>
            <p:grpSpPr bwMode="auto">
              <a:xfrm>
                <a:off x="3365" y="1195"/>
                <a:ext cx="954" cy="2277"/>
                <a:chOff x="3533" y="1423"/>
                <a:chExt cx="954" cy="2277"/>
              </a:xfrm>
            </p:grpSpPr>
            <p:sp>
              <p:nvSpPr>
                <p:cNvPr id="13" name="Freeform 238"/>
                <p:cNvSpPr>
                  <a:spLocks/>
                </p:cNvSpPr>
                <p:nvPr/>
              </p:nvSpPr>
              <p:spPr bwMode="auto">
                <a:xfrm>
                  <a:off x="4084" y="2916"/>
                  <a:ext cx="351" cy="364"/>
                </a:xfrm>
                <a:custGeom>
                  <a:avLst/>
                  <a:gdLst/>
                  <a:ahLst/>
                  <a:cxnLst>
                    <a:cxn ang="0">
                      <a:pos x="428" y="409"/>
                    </a:cxn>
                    <a:cxn ang="0">
                      <a:pos x="364" y="40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29" h="410">
                      <a:moveTo>
                        <a:pt x="428" y="409"/>
                      </a:moveTo>
                      <a:lnTo>
                        <a:pt x="364" y="40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45791" dir="2021404" algn="ctr" rotWithShape="0">
                    <a:schemeClr val="bg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TW" altLang="en-US">
                    <a:latin typeface="Calibri" pitchFamily="34" charset="0"/>
                    <a:ea typeface="PMingLiU" pitchFamily="18" charset="-120"/>
                    <a:cs typeface="Arial" charset="0"/>
                  </a:endParaRPr>
                </a:p>
              </p:txBody>
            </p:sp>
            <p:sp>
              <p:nvSpPr>
                <p:cNvPr id="14" name="Freeform 239"/>
                <p:cNvSpPr>
                  <a:spLocks/>
                </p:cNvSpPr>
                <p:nvPr/>
              </p:nvSpPr>
              <p:spPr bwMode="auto">
                <a:xfrm>
                  <a:off x="4077" y="3481"/>
                  <a:ext cx="410" cy="178"/>
                </a:xfrm>
                <a:custGeom>
                  <a:avLst/>
                  <a:gdLst/>
                  <a:ahLst/>
                  <a:cxnLst>
                    <a:cxn ang="0">
                      <a:pos x="500" y="199"/>
                    </a:cxn>
                    <a:cxn ang="0">
                      <a:pos x="400" y="19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1" h="200">
                      <a:moveTo>
                        <a:pt x="500" y="199"/>
                      </a:moveTo>
                      <a:lnTo>
                        <a:pt x="400" y="19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8398" dir="3806097" algn="ctr" rotWithShape="0">
                    <a:schemeClr val="bg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TW" altLang="en-US">
                    <a:latin typeface="Calibri" pitchFamily="34" charset="0"/>
                    <a:ea typeface="PMingLiU" pitchFamily="18" charset="-120"/>
                    <a:cs typeface="Arial" charset="0"/>
                  </a:endParaRPr>
                </a:p>
              </p:txBody>
            </p:sp>
            <p:sp>
              <p:nvSpPr>
                <p:cNvPr id="15" name="Freeform 240"/>
                <p:cNvSpPr>
                  <a:spLocks/>
                </p:cNvSpPr>
                <p:nvPr/>
              </p:nvSpPr>
              <p:spPr bwMode="auto">
                <a:xfrm>
                  <a:off x="3533" y="3562"/>
                  <a:ext cx="344" cy="1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1" y="0"/>
                    </a:cxn>
                    <a:cxn ang="0">
                      <a:pos x="419" y="154"/>
                    </a:cxn>
                  </a:cxnLst>
                  <a:rect l="0" t="0" r="r" b="b"/>
                  <a:pathLst>
                    <a:path w="420" h="155">
                      <a:moveTo>
                        <a:pt x="0" y="0"/>
                      </a:moveTo>
                      <a:lnTo>
                        <a:pt x="131" y="0"/>
                      </a:lnTo>
                      <a:lnTo>
                        <a:pt x="419" y="154"/>
                      </a:lnTo>
                    </a:path>
                  </a:pathLst>
                </a:custGeom>
                <a:noFill/>
                <a:ln w="635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chemeClr val="bg1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TW" altLang="en-US">
                    <a:latin typeface="Calibri" pitchFamily="34" charset="0"/>
                    <a:ea typeface="PMingLiU" pitchFamily="18" charset="-120"/>
                    <a:cs typeface="Arial" charset="0"/>
                  </a:endParaRPr>
                </a:p>
              </p:txBody>
            </p:sp>
            <p:sp>
              <p:nvSpPr>
                <p:cNvPr id="58384" name="Freeform 241"/>
                <p:cNvSpPr>
                  <a:spLocks/>
                </p:cNvSpPr>
                <p:nvPr/>
              </p:nvSpPr>
              <p:spPr bwMode="auto">
                <a:xfrm>
                  <a:off x="4122" y="1423"/>
                  <a:ext cx="295" cy="199"/>
                </a:xfrm>
                <a:custGeom>
                  <a:avLst/>
                  <a:gdLst>
                    <a:gd name="T0" fmla="*/ 107 w 361"/>
                    <a:gd name="T1" fmla="*/ 109 h 224"/>
                    <a:gd name="T2" fmla="*/ 88 w 361"/>
                    <a:gd name="T3" fmla="*/ 109 h 224"/>
                    <a:gd name="T4" fmla="*/ 0 w 361"/>
                    <a:gd name="T5" fmla="*/ 0 h 224"/>
                    <a:gd name="T6" fmla="*/ 0 60000 65536"/>
                    <a:gd name="T7" fmla="*/ 0 60000 65536"/>
                    <a:gd name="T8" fmla="*/ 0 60000 65536"/>
                    <a:gd name="T9" fmla="*/ 0 w 361"/>
                    <a:gd name="T10" fmla="*/ 0 h 224"/>
                    <a:gd name="T11" fmla="*/ 361 w 361"/>
                    <a:gd name="T12" fmla="*/ 224 h 2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1" h="224">
                      <a:moveTo>
                        <a:pt x="360" y="223"/>
                      </a:moveTo>
                      <a:lnTo>
                        <a:pt x="296" y="2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90963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500" b="1" kern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6. </a:t>
            </a:r>
            <a:r>
              <a:rPr lang="ru-RU" sz="3500" b="1" kern="0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Задубливание</a:t>
            </a:r>
            <a:endParaRPr lang="ru-RU" sz="3500" b="1" kern="0" dirty="0">
              <a:solidFill>
                <a:srgbClr val="0000FF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750" y="1196975"/>
            <a:ext cx="8229600" cy="511175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Выпаривает все растворители из ФР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(140-180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C)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Улучшает </a:t>
            </a: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травление и устойчивость к имплантации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Улучшает </a:t>
            </a: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адгезию ФР к подложке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 err="1" smtClean="0">
                <a:latin typeface="Times New Roman" pitchFamily="18" charset="0"/>
                <a:cs typeface="Times New Roman" pitchFamily="18" charset="0"/>
              </a:rPr>
              <a:t>Полимеризует</a:t>
            </a: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и стабилизирует </a:t>
            </a:r>
            <a:r>
              <a:rPr lang="ru-RU" sz="2800" kern="0" dirty="0" err="1">
                <a:latin typeface="Times New Roman" pitchFamily="18" charset="0"/>
                <a:cs typeface="Times New Roman" pitchFamily="18" charset="0"/>
              </a:rPr>
              <a:t>фоторезист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800" b="1" kern="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Залечивает </a:t>
            </a:r>
            <a:r>
              <a:rPr lang="ru-RU" sz="2800" b="1" kern="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сквозные поры в ФР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2400" b="1" kern="0" dirty="0"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Травление активного слоя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87450" y="2195513"/>
          <a:ext cx="6769100" cy="2466975"/>
        </p:xfrm>
        <a:graphic>
          <a:graphicData uri="http://schemas.openxmlformats.org/presentationml/2006/ole">
            <p:oleObj spid="_x0000_s1027" name="Visio" r:id="rId3" imgW="6769736" imgH="2467552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90963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5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Минимальный размер</a:t>
            </a:r>
          </a:p>
        </p:txBody>
      </p:sp>
      <p:pic>
        <p:nvPicPr>
          <p:cNvPr id="60419" name="Picture 3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954213"/>
            <a:ext cx="8126413" cy="3816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68313" y="5734050"/>
            <a:ext cx="2511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Хороший </a:t>
            </a:r>
          </a:p>
          <a:p>
            <a:pPr algn="ctr"/>
            <a:r>
              <a:rPr lang="ru-RU"/>
              <a:t>минимальный размер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276600" y="5734050"/>
            <a:ext cx="2684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Уход</a:t>
            </a:r>
          </a:p>
          <a:p>
            <a:pPr algn="ctr"/>
            <a:r>
              <a:rPr lang="ru-RU"/>
              <a:t>минимального размера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476375" y="2133600"/>
            <a:ext cx="50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ФР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116013" y="2636838"/>
            <a:ext cx="1249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Подложка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356100" y="2133600"/>
            <a:ext cx="50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ФР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995738" y="2636838"/>
            <a:ext cx="1249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Подложка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7092950" y="2133600"/>
            <a:ext cx="509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ФР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6732588" y="2636838"/>
            <a:ext cx="1249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Подложка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6516688" y="587692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Просвет кромки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/>
          <p:cNvPicPr>
            <a:picLocks noChangeAspect="1" noChangeArrowheads="1"/>
          </p:cNvPicPr>
          <p:nvPr/>
        </p:nvPicPr>
        <p:blipFill>
          <a:blip r:embed="rId2" cstate="print"/>
          <a:srcRect t="26926"/>
          <a:stretch>
            <a:fillRect/>
          </a:stretch>
        </p:blipFill>
        <p:spPr bwMode="auto">
          <a:xfrm>
            <a:off x="900113" y="2060848"/>
            <a:ext cx="7561262" cy="371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Типы фотолитографии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4650" y="374650"/>
            <a:ext cx="8229600" cy="5334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500" b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Требования фотолитографии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Высокая разрешающая способность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Высокая чувствительность </a:t>
            </a:r>
            <a:r>
              <a:rPr lang="ru-RU" sz="2400" kern="0" dirty="0" err="1">
                <a:latin typeface="Times New Roman" pitchFamily="18" charset="0"/>
                <a:cs typeface="Times New Roman" pitchFamily="18" charset="0"/>
              </a:rPr>
              <a:t>фоторезиста</a:t>
            </a: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Точное совмещение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Стабильное управление параметрами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Малое количество дефектов</a:t>
            </a:r>
            <a:endParaRPr lang="ru-RU" sz="32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 lnSpcReduction="10000"/>
          </a:bodyPr>
          <a:lstStyle/>
          <a:p>
            <a:pPr algn="ctr" eaLnBrk="0" hangingPunct="0">
              <a:defRPr/>
            </a:pPr>
            <a:r>
              <a:rPr lang="ru-RU" altLang="zh-TW" sz="4000" b="1" kern="0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Размеры и разрешающая способность</a:t>
            </a:r>
            <a:endParaRPr lang="en-US" altLang="zh-TW" sz="4000" b="1" kern="0" dirty="0">
              <a:solidFill>
                <a:srgbClr val="0000FF"/>
              </a:solidFill>
              <a:latin typeface="Times New Roman" pitchFamily="18" charset="0"/>
              <a:ea typeface="PMingLiU"/>
              <a:cs typeface="Times New Roman" pitchFamily="18" charset="0"/>
            </a:endParaRPr>
          </a:p>
        </p:txBody>
      </p:sp>
      <p:grpSp>
        <p:nvGrpSpPr>
          <p:cNvPr id="16387" name="Group 1135"/>
          <p:cNvGrpSpPr>
            <a:grpSpLocks/>
          </p:cNvGrpSpPr>
          <p:nvPr/>
        </p:nvGrpSpPr>
        <p:grpSpPr bwMode="auto">
          <a:xfrm>
            <a:off x="2436813" y="2176463"/>
            <a:ext cx="4873625" cy="3043237"/>
            <a:chOff x="1535" y="1371"/>
            <a:chExt cx="3070" cy="1917"/>
          </a:xfrm>
        </p:grpSpPr>
        <p:grpSp>
          <p:nvGrpSpPr>
            <p:cNvPr id="16417" name="Group 1134"/>
            <p:cNvGrpSpPr>
              <a:grpSpLocks/>
            </p:cNvGrpSpPr>
            <p:nvPr/>
          </p:nvGrpSpPr>
          <p:grpSpPr bwMode="auto">
            <a:xfrm>
              <a:off x="1536" y="1716"/>
              <a:ext cx="3069" cy="1572"/>
              <a:chOff x="1536" y="1716"/>
              <a:chExt cx="3069" cy="1572"/>
            </a:xfrm>
          </p:grpSpPr>
          <p:sp>
            <p:nvSpPr>
              <p:cNvPr id="28" name="Freeform 1031"/>
              <p:cNvSpPr>
                <a:spLocks noChangeAspect="1"/>
              </p:cNvSpPr>
              <p:nvPr/>
            </p:nvSpPr>
            <p:spPr bwMode="auto">
              <a:xfrm>
                <a:off x="1536" y="1716"/>
                <a:ext cx="3069" cy="805"/>
              </a:xfrm>
              <a:custGeom>
                <a:avLst/>
                <a:gdLst/>
                <a:ahLst/>
                <a:cxnLst>
                  <a:cxn ang="0">
                    <a:pos x="384" y="0"/>
                  </a:cxn>
                  <a:cxn ang="0">
                    <a:pos x="2016" y="0"/>
                  </a:cxn>
                  <a:cxn ang="0">
                    <a:pos x="2400" y="720"/>
                  </a:cxn>
                  <a:cxn ang="0">
                    <a:pos x="0" y="720"/>
                  </a:cxn>
                  <a:cxn ang="0">
                    <a:pos x="384" y="0"/>
                  </a:cxn>
                </a:cxnLst>
                <a:rect l="0" t="0" r="r" b="b"/>
                <a:pathLst>
                  <a:path w="2400" h="720">
                    <a:moveTo>
                      <a:pt x="384" y="0"/>
                    </a:moveTo>
                    <a:lnTo>
                      <a:pt x="2016" y="0"/>
                    </a:lnTo>
                    <a:lnTo>
                      <a:pt x="2400" y="720"/>
                    </a:lnTo>
                    <a:lnTo>
                      <a:pt x="0" y="720"/>
                    </a:lnTo>
                    <a:lnTo>
                      <a:pt x="38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56078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Calibri" pitchFamily="34" charset="0"/>
                  <a:ea typeface="PMingLiU"/>
                  <a:cs typeface="PMingLiU"/>
                </a:endParaRPr>
              </a:p>
            </p:txBody>
          </p:sp>
          <p:sp>
            <p:nvSpPr>
              <p:cNvPr id="16442" name="Rectangle 1032"/>
              <p:cNvSpPr>
                <a:spLocks noChangeAspect="1" noChangeArrowheads="1"/>
              </p:cNvSpPr>
              <p:nvPr/>
            </p:nvSpPr>
            <p:spPr bwMode="auto">
              <a:xfrm>
                <a:off x="1536" y="2521"/>
                <a:ext cx="3069" cy="767"/>
              </a:xfrm>
              <a:prstGeom prst="rect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rgbClr val="CACACA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latin typeface="Calibri" pitchFamily="34" charset="0"/>
                  <a:ea typeface="PMingLiU" pitchFamily="18" charset="-120"/>
                </a:endParaRPr>
              </a:p>
            </p:txBody>
          </p:sp>
        </p:grpSp>
        <p:grpSp>
          <p:nvGrpSpPr>
            <p:cNvPr id="16418" name="Group 1133"/>
            <p:cNvGrpSpPr>
              <a:grpSpLocks/>
            </p:cNvGrpSpPr>
            <p:nvPr/>
          </p:nvGrpSpPr>
          <p:grpSpPr bwMode="auto">
            <a:xfrm>
              <a:off x="1535" y="1371"/>
              <a:ext cx="2762" cy="1155"/>
              <a:chOff x="1535" y="1371"/>
              <a:chExt cx="2762" cy="1155"/>
            </a:xfrm>
          </p:grpSpPr>
          <p:grpSp>
            <p:nvGrpSpPr>
              <p:cNvPr id="16419" name="Group 1101"/>
              <p:cNvGrpSpPr>
                <a:grpSpLocks/>
              </p:cNvGrpSpPr>
              <p:nvPr/>
            </p:nvGrpSpPr>
            <p:grpSpPr bwMode="auto">
              <a:xfrm>
                <a:off x="2763" y="1374"/>
                <a:ext cx="307" cy="1147"/>
                <a:chOff x="2571" y="1758"/>
                <a:chExt cx="307" cy="1147"/>
              </a:xfrm>
            </p:grpSpPr>
            <p:sp>
              <p:nvSpPr>
                <p:cNvPr id="26" name="Freeform 1034"/>
                <p:cNvSpPr>
                  <a:spLocks noChangeAspect="1"/>
                </p:cNvSpPr>
                <p:nvPr/>
              </p:nvSpPr>
              <p:spPr bwMode="auto">
                <a:xfrm>
                  <a:off x="2609" y="1758"/>
                  <a:ext cx="231" cy="690"/>
                </a:xfrm>
                <a:custGeom>
                  <a:avLst/>
                  <a:gdLst/>
                  <a:ahLst/>
                  <a:cxnLst>
                    <a:cxn ang="0">
                      <a:pos x="384" y="0"/>
                    </a:cxn>
                    <a:cxn ang="0">
                      <a:pos x="2016" y="0"/>
                    </a:cxn>
                    <a:cxn ang="0">
                      <a:pos x="2400" y="720"/>
                    </a:cxn>
                    <a:cxn ang="0">
                      <a:pos x="0" y="720"/>
                    </a:cxn>
                    <a:cxn ang="0">
                      <a:pos x="384" y="0"/>
                    </a:cxn>
                  </a:cxnLst>
                  <a:rect l="0" t="0" r="r" b="b"/>
                  <a:pathLst>
                    <a:path w="2400" h="720">
                      <a:moveTo>
                        <a:pt x="384" y="0"/>
                      </a:moveTo>
                      <a:lnTo>
                        <a:pt x="2016" y="0"/>
                      </a:lnTo>
                      <a:lnTo>
                        <a:pt x="2400" y="720"/>
                      </a:lnTo>
                      <a:lnTo>
                        <a:pt x="0" y="720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5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latin typeface="Calibri" pitchFamily="34" charset="0"/>
                    <a:ea typeface="PMingLiU"/>
                    <a:cs typeface="PMingLiU"/>
                  </a:endParaRPr>
                </a:p>
              </p:txBody>
            </p:sp>
            <p:sp>
              <p:nvSpPr>
                <p:cNvPr id="27" name="Freeform 1035"/>
                <p:cNvSpPr>
                  <a:spLocks noChangeAspect="1"/>
                </p:cNvSpPr>
                <p:nvPr/>
              </p:nvSpPr>
              <p:spPr bwMode="auto">
                <a:xfrm>
                  <a:off x="2571" y="2448"/>
                  <a:ext cx="307" cy="457"/>
                </a:xfrm>
                <a:custGeom>
                  <a:avLst/>
                  <a:gdLst/>
                  <a:ahLst/>
                  <a:cxnLst>
                    <a:cxn ang="0">
                      <a:pos x="0" y="384"/>
                    </a:cxn>
                    <a:cxn ang="0">
                      <a:pos x="48" y="0"/>
                    </a:cxn>
                    <a:cxn ang="0">
                      <a:pos x="336" y="0"/>
                    </a:cxn>
                    <a:cxn ang="0">
                      <a:pos x="384" y="384"/>
                    </a:cxn>
                    <a:cxn ang="0">
                      <a:pos x="0" y="384"/>
                    </a:cxn>
                  </a:cxnLst>
                  <a:rect l="0" t="0" r="r" b="b"/>
                  <a:pathLst>
                    <a:path w="384" h="384">
                      <a:moveTo>
                        <a:pt x="0" y="384"/>
                      </a:moveTo>
                      <a:lnTo>
                        <a:pt x="48" y="0"/>
                      </a:lnTo>
                      <a:lnTo>
                        <a:pt x="336" y="0"/>
                      </a:lnTo>
                      <a:lnTo>
                        <a:pt x="384" y="384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6078"/>
                        <a:invGamma/>
                      </a:schemeClr>
                    </a:gs>
                  </a:gsLst>
                  <a:lin ang="54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latin typeface="Calibri" pitchFamily="34" charset="0"/>
                    <a:ea typeface="PMingLiU"/>
                    <a:cs typeface="PMingLiU"/>
                  </a:endParaRPr>
                </a:p>
              </p:txBody>
            </p:sp>
          </p:grpSp>
          <p:grpSp>
            <p:nvGrpSpPr>
              <p:cNvPr id="16420" name="Group 1100"/>
              <p:cNvGrpSpPr>
                <a:grpSpLocks/>
              </p:cNvGrpSpPr>
              <p:nvPr/>
            </p:nvGrpSpPr>
            <p:grpSpPr bwMode="auto">
              <a:xfrm>
                <a:off x="3339" y="1374"/>
                <a:ext cx="345" cy="1147"/>
                <a:chOff x="3147" y="1758"/>
                <a:chExt cx="345" cy="1147"/>
              </a:xfrm>
            </p:grpSpPr>
            <p:sp>
              <p:nvSpPr>
                <p:cNvPr id="23" name="Freeform 1037"/>
                <p:cNvSpPr>
                  <a:spLocks noChangeAspect="1"/>
                </p:cNvSpPr>
                <p:nvPr/>
              </p:nvSpPr>
              <p:spPr bwMode="auto">
                <a:xfrm>
                  <a:off x="3185" y="2448"/>
                  <a:ext cx="307" cy="457"/>
                </a:xfrm>
                <a:custGeom>
                  <a:avLst/>
                  <a:gdLst/>
                  <a:ahLst/>
                  <a:cxnLst>
                    <a:cxn ang="0">
                      <a:pos x="0" y="384"/>
                    </a:cxn>
                    <a:cxn ang="0">
                      <a:pos x="48" y="0"/>
                    </a:cxn>
                    <a:cxn ang="0">
                      <a:pos x="336" y="0"/>
                    </a:cxn>
                    <a:cxn ang="0">
                      <a:pos x="384" y="384"/>
                    </a:cxn>
                    <a:cxn ang="0">
                      <a:pos x="0" y="384"/>
                    </a:cxn>
                  </a:cxnLst>
                  <a:rect l="0" t="0" r="r" b="b"/>
                  <a:pathLst>
                    <a:path w="384" h="384">
                      <a:moveTo>
                        <a:pt x="0" y="384"/>
                      </a:moveTo>
                      <a:lnTo>
                        <a:pt x="48" y="0"/>
                      </a:lnTo>
                      <a:lnTo>
                        <a:pt x="336" y="0"/>
                      </a:lnTo>
                      <a:lnTo>
                        <a:pt x="384" y="384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6078"/>
                        <a:invGamma/>
                      </a:schemeClr>
                    </a:gs>
                  </a:gsLst>
                  <a:lin ang="54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latin typeface="Calibri" pitchFamily="34" charset="0"/>
                    <a:ea typeface="PMingLiU"/>
                    <a:cs typeface="PMingLiU"/>
                  </a:endParaRPr>
                </a:p>
              </p:txBody>
            </p:sp>
            <p:sp>
              <p:nvSpPr>
                <p:cNvPr id="24" name="Freeform 1038"/>
                <p:cNvSpPr>
                  <a:spLocks noChangeAspect="1"/>
                </p:cNvSpPr>
                <p:nvPr/>
              </p:nvSpPr>
              <p:spPr bwMode="auto">
                <a:xfrm>
                  <a:off x="3147" y="1758"/>
                  <a:ext cx="78" cy="1147"/>
                </a:xfrm>
                <a:custGeom>
                  <a:avLst/>
                  <a:gdLst/>
                  <a:ahLst/>
                  <a:cxnLst>
                    <a:cxn ang="0">
                      <a:pos x="39" y="1147"/>
                    </a:cxn>
                    <a:cxn ang="0">
                      <a:pos x="0" y="342"/>
                    </a:cxn>
                    <a:cxn ang="0">
                      <a:pos x="0" y="0"/>
                    </a:cxn>
                    <a:cxn ang="0">
                      <a:pos x="78" y="693"/>
                    </a:cxn>
                    <a:cxn ang="0">
                      <a:pos x="39" y="1147"/>
                    </a:cxn>
                  </a:cxnLst>
                  <a:rect l="0" t="0" r="r" b="b"/>
                  <a:pathLst>
                    <a:path w="78" h="1147">
                      <a:moveTo>
                        <a:pt x="39" y="1147"/>
                      </a:moveTo>
                      <a:lnTo>
                        <a:pt x="0" y="342"/>
                      </a:lnTo>
                      <a:lnTo>
                        <a:pt x="0" y="0"/>
                      </a:lnTo>
                      <a:lnTo>
                        <a:pt x="78" y="693"/>
                      </a:lnTo>
                      <a:lnTo>
                        <a:pt x="39" y="1147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3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latin typeface="Calibri" pitchFamily="34" charset="0"/>
                    <a:ea typeface="PMingLiU"/>
                    <a:cs typeface="PMingLiU"/>
                  </a:endParaRPr>
                </a:p>
              </p:txBody>
            </p:sp>
            <p:sp>
              <p:nvSpPr>
                <p:cNvPr id="25" name="Freeform 1039"/>
                <p:cNvSpPr>
                  <a:spLocks noChangeAspect="1"/>
                </p:cNvSpPr>
                <p:nvPr/>
              </p:nvSpPr>
              <p:spPr bwMode="auto">
                <a:xfrm>
                  <a:off x="3147" y="1758"/>
                  <a:ext cx="307" cy="690"/>
                </a:xfrm>
                <a:custGeom>
                  <a:avLst/>
                  <a:gdLst/>
                  <a:ahLst/>
                  <a:cxnLst>
                    <a:cxn ang="0">
                      <a:pos x="384" y="864"/>
                    </a:cxn>
                    <a:cxn ang="0">
                      <a:pos x="96" y="864"/>
                    </a:cxn>
                    <a:cxn ang="0">
                      <a:pos x="0" y="0"/>
                    </a:cxn>
                    <a:cxn ang="0">
                      <a:pos x="192" y="0"/>
                    </a:cxn>
                    <a:cxn ang="0">
                      <a:pos x="384" y="864"/>
                    </a:cxn>
                  </a:cxnLst>
                  <a:rect l="0" t="0" r="r" b="b"/>
                  <a:pathLst>
                    <a:path w="384" h="864">
                      <a:moveTo>
                        <a:pt x="384" y="864"/>
                      </a:moveTo>
                      <a:lnTo>
                        <a:pt x="96" y="864"/>
                      </a:lnTo>
                      <a:lnTo>
                        <a:pt x="0" y="0"/>
                      </a:lnTo>
                      <a:lnTo>
                        <a:pt x="192" y="0"/>
                      </a:lnTo>
                      <a:lnTo>
                        <a:pt x="384" y="86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latin typeface="Calibri" pitchFamily="34" charset="0"/>
                    <a:ea typeface="PMingLiU"/>
                    <a:cs typeface="PMingLiU"/>
                  </a:endParaRPr>
                </a:p>
              </p:txBody>
            </p:sp>
          </p:grpSp>
          <p:grpSp>
            <p:nvGrpSpPr>
              <p:cNvPr id="16421" name="Group 1129"/>
              <p:cNvGrpSpPr>
                <a:grpSpLocks/>
              </p:cNvGrpSpPr>
              <p:nvPr/>
            </p:nvGrpSpPr>
            <p:grpSpPr bwMode="auto">
              <a:xfrm>
                <a:off x="1535" y="1374"/>
                <a:ext cx="1087" cy="1151"/>
                <a:chOff x="1343" y="1758"/>
                <a:chExt cx="1087" cy="1151"/>
              </a:xfrm>
            </p:grpSpPr>
            <p:grpSp>
              <p:nvGrpSpPr>
                <p:cNvPr id="16426" name="Group 1128"/>
                <p:cNvGrpSpPr>
                  <a:grpSpLocks/>
                </p:cNvGrpSpPr>
                <p:nvPr/>
              </p:nvGrpSpPr>
              <p:grpSpPr bwMode="auto">
                <a:xfrm>
                  <a:off x="1343" y="1766"/>
                  <a:ext cx="1087" cy="1143"/>
                  <a:chOff x="1343" y="1766"/>
                  <a:chExt cx="1087" cy="1143"/>
                </a:xfrm>
              </p:grpSpPr>
              <p:sp>
                <p:nvSpPr>
                  <p:cNvPr id="15" name="Freeform 1076"/>
                  <p:cNvSpPr>
                    <a:spLocks noChangeAspect="1"/>
                  </p:cNvSpPr>
                  <p:nvPr/>
                </p:nvSpPr>
                <p:spPr bwMode="auto">
                  <a:xfrm>
                    <a:off x="1343" y="2437"/>
                    <a:ext cx="1009" cy="470"/>
                  </a:xfrm>
                  <a:custGeom>
                    <a:avLst/>
                    <a:gdLst/>
                    <a:ahLst/>
                    <a:cxnLst>
                      <a:cxn ang="0">
                        <a:pos x="0" y="323"/>
                      </a:cxn>
                      <a:cxn ang="0">
                        <a:pos x="43" y="0"/>
                      </a:cxn>
                      <a:cxn ang="0">
                        <a:pos x="961" y="0"/>
                      </a:cxn>
                      <a:cxn ang="0">
                        <a:pos x="1009" y="323"/>
                      </a:cxn>
                      <a:cxn ang="0">
                        <a:pos x="0" y="323"/>
                      </a:cxn>
                    </a:cxnLst>
                    <a:rect l="0" t="0" r="r" b="b"/>
                    <a:pathLst>
                      <a:path w="1009" h="323">
                        <a:moveTo>
                          <a:pt x="0" y="323"/>
                        </a:moveTo>
                        <a:lnTo>
                          <a:pt x="43" y="0"/>
                        </a:lnTo>
                        <a:lnTo>
                          <a:pt x="961" y="0"/>
                        </a:lnTo>
                        <a:lnTo>
                          <a:pt x="1009" y="323"/>
                        </a:lnTo>
                        <a:lnTo>
                          <a:pt x="0" y="323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bg1">
                          <a:gamma/>
                          <a:shade val="56078"/>
                          <a:invGamma/>
                        </a:schemeClr>
                      </a:gs>
                    </a:gsLst>
                    <a:lin ang="5400000" scaled="1"/>
                  </a:gradFill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>
                      <a:latin typeface="Calibri" pitchFamily="34" charset="0"/>
                      <a:ea typeface="PMingLiU"/>
                      <a:cs typeface="PMingLiU"/>
                    </a:endParaRPr>
                  </a:p>
                </p:txBody>
              </p:sp>
              <p:grpSp>
                <p:nvGrpSpPr>
                  <p:cNvPr id="16429" name="Group 1097"/>
                  <p:cNvGrpSpPr>
                    <a:grpSpLocks/>
                  </p:cNvGrpSpPr>
                  <p:nvPr/>
                </p:nvGrpSpPr>
                <p:grpSpPr bwMode="auto">
                  <a:xfrm>
                    <a:off x="1386" y="1766"/>
                    <a:ext cx="1044" cy="678"/>
                    <a:chOff x="1386" y="1908"/>
                    <a:chExt cx="1044" cy="678"/>
                  </a:xfrm>
                </p:grpSpPr>
                <p:sp>
                  <p:nvSpPr>
                    <p:cNvPr id="20" name="Freeform 1087"/>
                    <p:cNvSpPr>
                      <a:spLocks/>
                    </p:cNvSpPr>
                    <p:nvPr/>
                  </p:nvSpPr>
                  <p:spPr bwMode="auto">
                    <a:xfrm>
                      <a:off x="1386" y="1908"/>
                      <a:ext cx="1044" cy="67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78"/>
                        </a:cxn>
                        <a:cxn ang="0">
                          <a:pos x="432" y="0"/>
                        </a:cxn>
                        <a:cxn ang="0">
                          <a:pos x="1044" y="0"/>
                        </a:cxn>
                        <a:cxn ang="0">
                          <a:pos x="918" y="678"/>
                        </a:cxn>
                        <a:cxn ang="0">
                          <a:pos x="0" y="678"/>
                        </a:cxn>
                      </a:cxnLst>
                      <a:rect l="0" t="0" r="r" b="b"/>
                      <a:pathLst>
                        <a:path w="1044" h="678">
                          <a:moveTo>
                            <a:pt x="0" y="678"/>
                          </a:moveTo>
                          <a:lnTo>
                            <a:pt x="432" y="0"/>
                          </a:lnTo>
                          <a:lnTo>
                            <a:pt x="1044" y="0"/>
                          </a:lnTo>
                          <a:lnTo>
                            <a:pt x="918" y="678"/>
                          </a:lnTo>
                          <a:lnTo>
                            <a:pt x="0" y="67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latin typeface="Calibri" pitchFamily="34" charset="0"/>
                        <a:ea typeface="PMingLiU"/>
                        <a:cs typeface="PMingLiU"/>
                      </a:endParaRPr>
                    </a:p>
                  </p:txBody>
                </p:sp>
                <p:sp>
                  <p:nvSpPr>
                    <p:cNvPr id="21" name="Oval 10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02" y="1974"/>
                      <a:ext cx="307" cy="15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15686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latin typeface="Calibri" pitchFamily="34" charset="0"/>
                        <a:ea typeface="PMingLiU"/>
                        <a:cs typeface="PMingLiU"/>
                      </a:endParaRPr>
                    </a:p>
                  </p:txBody>
                </p:sp>
                <p:sp>
                  <p:nvSpPr>
                    <p:cNvPr id="22" name="Oval 10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77" y="2238"/>
                      <a:ext cx="307" cy="15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36078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63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latin typeface="Calibri" pitchFamily="34" charset="0"/>
                        <a:ea typeface="PMingLiU"/>
                        <a:cs typeface="PMingLiU"/>
                      </a:endParaRPr>
                    </a:p>
                  </p:txBody>
                </p:sp>
              </p:grpSp>
              <p:grpSp>
                <p:nvGrpSpPr>
                  <p:cNvPr id="16430" name="Group 1098"/>
                  <p:cNvGrpSpPr>
                    <a:grpSpLocks/>
                  </p:cNvGrpSpPr>
                  <p:nvPr/>
                </p:nvGrpSpPr>
                <p:grpSpPr bwMode="auto">
                  <a:xfrm>
                    <a:off x="1670" y="2353"/>
                    <a:ext cx="305" cy="556"/>
                    <a:chOff x="1670" y="2353"/>
                    <a:chExt cx="305" cy="556"/>
                  </a:xfrm>
                </p:grpSpPr>
                <p:sp>
                  <p:nvSpPr>
                    <p:cNvPr id="18" name="Rectangle 10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70" y="2791"/>
                      <a:ext cx="304" cy="11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latin typeface="Calibri" pitchFamily="34" charset="0"/>
                        <a:ea typeface="PMingLiU"/>
                        <a:cs typeface="PMingLiU"/>
                      </a:endParaRPr>
                    </a:p>
                  </p:txBody>
                </p:sp>
                <p:sp>
                  <p:nvSpPr>
                    <p:cNvPr id="19" name="Freeform 10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70" y="2353"/>
                      <a:ext cx="305" cy="55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0"/>
                        </a:cxn>
                        <a:cxn ang="0">
                          <a:pos x="0" y="96"/>
                        </a:cxn>
                        <a:cxn ang="0">
                          <a:pos x="4" y="70"/>
                        </a:cxn>
                        <a:cxn ang="0">
                          <a:pos x="23" y="50"/>
                        </a:cxn>
                        <a:cxn ang="0">
                          <a:pos x="41" y="38"/>
                        </a:cxn>
                        <a:cxn ang="0">
                          <a:pos x="59" y="27"/>
                        </a:cxn>
                        <a:cxn ang="0">
                          <a:pos x="87" y="17"/>
                        </a:cxn>
                        <a:cxn ang="0">
                          <a:pos x="110" y="9"/>
                        </a:cxn>
                        <a:cxn ang="0">
                          <a:pos x="128" y="4"/>
                        </a:cxn>
                        <a:cxn ang="0">
                          <a:pos x="171" y="0"/>
                        </a:cxn>
                        <a:cxn ang="0">
                          <a:pos x="224" y="0"/>
                        </a:cxn>
                        <a:cxn ang="0">
                          <a:pos x="266" y="6"/>
                        </a:cxn>
                        <a:cxn ang="0">
                          <a:pos x="309" y="18"/>
                        </a:cxn>
                        <a:cxn ang="0">
                          <a:pos x="338" y="34"/>
                        </a:cxn>
                        <a:cxn ang="0">
                          <a:pos x="366" y="53"/>
                        </a:cxn>
                        <a:cxn ang="0">
                          <a:pos x="366" y="56"/>
                        </a:cxn>
                        <a:cxn ang="0">
                          <a:pos x="380" y="74"/>
                        </a:cxn>
                        <a:cxn ang="0">
                          <a:pos x="382" y="96"/>
                        </a:cxn>
                        <a:cxn ang="0">
                          <a:pos x="382" y="480"/>
                        </a:cxn>
                        <a:cxn ang="0">
                          <a:pos x="378" y="456"/>
                        </a:cxn>
                        <a:cxn ang="0">
                          <a:pos x="368" y="440"/>
                        </a:cxn>
                        <a:cxn ang="0">
                          <a:pos x="350" y="426"/>
                        </a:cxn>
                        <a:cxn ang="0">
                          <a:pos x="336" y="414"/>
                        </a:cxn>
                        <a:cxn ang="0">
                          <a:pos x="317" y="407"/>
                        </a:cxn>
                        <a:cxn ang="0">
                          <a:pos x="292" y="398"/>
                        </a:cxn>
                        <a:cxn ang="0">
                          <a:pos x="276" y="393"/>
                        </a:cxn>
                        <a:cxn ang="0">
                          <a:pos x="254" y="389"/>
                        </a:cxn>
                        <a:cxn ang="0">
                          <a:pos x="237" y="387"/>
                        </a:cxn>
                        <a:cxn ang="0">
                          <a:pos x="215" y="384"/>
                        </a:cxn>
                        <a:cxn ang="0">
                          <a:pos x="165" y="384"/>
                        </a:cxn>
                        <a:cxn ang="0">
                          <a:pos x="135" y="387"/>
                        </a:cxn>
                        <a:cxn ang="0">
                          <a:pos x="114" y="392"/>
                        </a:cxn>
                        <a:cxn ang="0">
                          <a:pos x="89" y="398"/>
                        </a:cxn>
                        <a:cxn ang="0">
                          <a:pos x="63" y="408"/>
                        </a:cxn>
                        <a:cxn ang="0">
                          <a:pos x="44" y="418"/>
                        </a:cxn>
                        <a:cxn ang="0">
                          <a:pos x="24" y="434"/>
                        </a:cxn>
                        <a:cxn ang="0">
                          <a:pos x="6" y="453"/>
                        </a:cxn>
                        <a:cxn ang="0">
                          <a:pos x="0" y="480"/>
                        </a:cxn>
                      </a:cxnLst>
                      <a:rect l="0" t="0" r="r" b="b"/>
                      <a:pathLst>
                        <a:path w="382" h="480">
                          <a:moveTo>
                            <a:pt x="0" y="480"/>
                          </a:moveTo>
                          <a:lnTo>
                            <a:pt x="0" y="96"/>
                          </a:lnTo>
                          <a:lnTo>
                            <a:pt x="4" y="70"/>
                          </a:lnTo>
                          <a:lnTo>
                            <a:pt x="23" y="50"/>
                          </a:lnTo>
                          <a:lnTo>
                            <a:pt x="41" y="38"/>
                          </a:lnTo>
                          <a:lnTo>
                            <a:pt x="59" y="27"/>
                          </a:lnTo>
                          <a:lnTo>
                            <a:pt x="87" y="17"/>
                          </a:lnTo>
                          <a:lnTo>
                            <a:pt x="110" y="9"/>
                          </a:lnTo>
                          <a:lnTo>
                            <a:pt x="128" y="4"/>
                          </a:lnTo>
                          <a:lnTo>
                            <a:pt x="171" y="0"/>
                          </a:lnTo>
                          <a:lnTo>
                            <a:pt x="224" y="0"/>
                          </a:lnTo>
                          <a:lnTo>
                            <a:pt x="266" y="6"/>
                          </a:lnTo>
                          <a:lnTo>
                            <a:pt x="309" y="18"/>
                          </a:lnTo>
                          <a:lnTo>
                            <a:pt x="338" y="34"/>
                          </a:lnTo>
                          <a:lnTo>
                            <a:pt x="366" y="53"/>
                          </a:lnTo>
                          <a:lnTo>
                            <a:pt x="366" y="56"/>
                          </a:lnTo>
                          <a:lnTo>
                            <a:pt x="380" y="74"/>
                          </a:lnTo>
                          <a:lnTo>
                            <a:pt x="382" y="96"/>
                          </a:lnTo>
                          <a:lnTo>
                            <a:pt x="382" y="480"/>
                          </a:lnTo>
                          <a:lnTo>
                            <a:pt x="378" y="456"/>
                          </a:lnTo>
                          <a:lnTo>
                            <a:pt x="368" y="440"/>
                          </a:lnTo>
                          <a:lnTo>
                            <a:pt x="350" y="426"/>
                          </a:lnTo>
                          <a:lnTo>
                            <a:pt x="336" y="414"/>
                          </a:lnTo>
                          <a:lnTo>
                            <a:pt x="317" y="407"/>
                          </a:lnTo>
                          <a:lnTo>
                            <a:pt x="292" y="398"/>
                          </a:lnTo>
                          <a:lnTo>
                            <a:pt x="276" y="393"/>
                          </a:lnTo>
                          <a:lnTo>
                            <a:pt x="254" y="389"/>
                          </a:lnTo>
                          <a:lnTo>
                            <a:pt x="237" y="387"/>
                          </a:lnTo>
                          <a:lnTo>
                            <a:pt x="215" y="384"/>
                          </a:lnTo>
                          <a:lnTo>
                            <a:pt x="165" y="384"/>
                          </a:lnTo>
                          <a:lnTo>
                            <a:pt x="135" y="387"/>
                          </a:lnTo>
                          <a:lnTo>
                            <a:pt x="114" y="392"/>
                          </a:lnTo>
                          <a:lnTo>
                            <a:pt x="89" y="398"/>
                          </a:lnTo>
                          <a:lnTo>
                            <a:pt x="63" y="408"/>
                          </a:lnTo>
                          <a:lnTo>
                            <a:pt x="44" y="418"/>
                          </a:lnTo>
                          <a:lnTo>
                            <a:pt x="24" y="434"/>
                          </a:lnTo>
                          <a:lnTo>
                            <a:pt x="6" y="453"/>
                          </a:lnTo>
                          <a:lnTo>
                            <a:pt x="0" y="48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3175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>
                        <a:latin typeface="Calibri" pitchFamily="34" charset="0"/>
                        <a:ea typeface="PMingLiU"/>
                        <a:cs typeface="PMingLiU"/>
                      </a:endParaRPr>
                    </a:p>
                  </p:txBody>
                </p:sp>
              </p:grpSp>
            </p:grpSp>
            <p:sp>
              <p:nvSpPr>
                <p:cNvPr id="14" name="Freeform 1094"/>
                <p:cNvSpPr>
                  <a:spLocks/>
                </p:cNvSpPr>
                <p:nvPr/>
              </p:nvSpPr>
              <p:spPr bwMode="auto">
                <a:xfrm>
                  <a:off x="2304" y="1758"/>
                  <a:ext cx="126" cy="1146"/>
                </a:xfrm>
                <a:custGeom>
                  <a:avLst/>
                  <a:gdLst/>
                  <a:ahLst/>
                  <a:cxnLst>
                    <a:cxn ang="0">
                      <a:pos x="48" y="1146"/>
                    </a:cxn>
                    <a:cxn ang="0">
                      <a:pos x="126" y="342"/>
                    </a:cxn>
                    <a:cxn ang="0">
                      <a:pos x="126" y="0"/>
                    </a:cxn>
                    <a:cxn ang="0">
                      <a:pos x="0" y="672"/>
                    </a:cxn>
                    <a:cxn ang="0">
                      <a:pos x="48" y="1146"/>
                    </a:cxn>
                  </a:cxnLst>
                  <a:rect l="0" t="0" r="r" b="b"/>
                  <a:pathLst>
                    <a:path w="126" h="1146">
                      <a:moveTo>
                        <a:pt x="48" y="1146"/>
                      </a:moveTo>
                      <a:lnTo>
                        <a:pt x="126" y="342"/>
                      </a:lnTo>
                      <a:lnTo>
                        <a:pt x="126" y="0"/>
                      </a:lnTo>
                      <a:lnTo>
                        <a:pt x="0" y="672"/>
                      </a:lnTo>
                      <a:lnTo>
                        <a:pt x="48" y="114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latin typeface="Calibri" pitchFamily="34" charset="0"/>
                    <a:ea typeface="PMingLiU"/>
                    <a:cs typeface="PMingLiU"/>
                  </a:endParaRPr>
                </a:p>
              </p:txBody>
            </p:sp>
          </p:grpSp>
          <p:grpSp>
            <p:nvGrpSpPr>
              <p:cNvPr id="16422" name="Group 1099"/>
              <p:cNvGrpSpPr>
                <a:grpSpLocks/>
              </p:cNvGrpSpPr>
              <p:nvPr/>
            </p:nvGrpSpPr>
            <p:grpSpPr bwMode="auto">
              <a:xfrm>
                <a:off x="3813" y="1371"/>
                <a:ext cx="484" cy="1155"/>
                <a:chOff x="3621" y="1755"/>
                <a:chExt cx="484" cy="1155"/>
              </a:xfrm>
            </p:grpSpPr>
            <p:sp>
              <p:nvSpPr>
                <p:cNvPr id="10" name="Freeform 1042"/>
                <p:cNvSpPr>
                  <a:spLocks noChangeAspect="1"/>
                </p:cNvSpPr>
                <p:nvPr/>
              </p:nvSpPr>
              <p:spPr bwMode="auto">
                <a:xfrm>
                  <a:off x="3621" y="1755"/>
                  <a:ext cx="216" cy="1155"/>
                </a:xfrm>
                <a:custGeom>
                  <a:avLst/>
                  <a:gdLst/>
                  <a:ahLst/>
                  <a:cxnLst>
                    <a:cxn ang="0">
                      <a:pos x="178" y="1155"/>
                    </a:cxn>
                    <a:cxn ang="0">
                      <a:pos x="0" y="340"/>
                    </a:cxn>
                    <a:cxn ang="0">
                      <a:pos x="0" y="0"/>
                    </a:cxn>
                    <a:cxn ang="0">
                      <a:pos x="216" y="699"/>
                    </a:cxn>
                    <a:cxn ang="0">
                      <a:pos x="178" y="1155"/>
                    </a:cxn>
                  </a:cxnLst>
                  <a:rect l="0" t="0" r="r" b="b"/>
                  <a:pathLst>
                    <a:path w="216" h="1155">
                      <a:moveTo>
                        <a:pt x="178" y="1155"/>
                      </a:moveTo>
                      <a:lnTo>
                        <a:pt x="0" y="340"/>
                      </a:lnTo>
                      <a:lnTo>
                        <a:pt x="0" y="0"/>
                      </a:lnTo>
                      <a:lnTo>
                        <a:pt x="216" y="699"/>
                      </a:lnTo>
                      <a:lnTo>
                        <a:pt x="178" y="115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36078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latin typeface="Calibri" pitchFamily="34" charset="0"/>
                    <a:ea typeface="PMingLiU"/>
                    <a:cs typeface="PMingLiU"/>
                  </a:endParaRPr>
                </a:p>
              </p:txBody>
            </p:sp>
            <p:sp>
              <p:nvSpPr>
                <p:cNvPr id="11" name="Freeform 1043"/>
                <p:cNvSpPr>
                  <a:spLocks noChangeAspect="1"/>
                </p:cNvSpPr>
                <p:nvPr/>
              </p:nvSpPr>
              <p:spPr bwMode="auto">
                <a:xfrm>
                  <a:off x="3621" y="1758"/>
                  <a:ext cx="441" cy="695"/>
                </a:xfrm>
                <a:custGeom>
                  <a:avLst/>
                  <a:gdLst/>
                  <a:ahLst/>
                  <a:cxnLst>
                    <a:cxn ang="0">
                      <a:pos x="552" y="870"/>
                    </a:cxn>
                    <a:cxn ang="0">
                      <a:pos x="270" y="870"/>
                    </a:cxn>
                    <a:cxn ang="0">
                      <a:pos x="0" y="0"/>
                    </a:cxn>
                    <a:cxn ang="0">
                      <a:pos x="192" y="0"/>
                    </a:cxn>
                    <a:cxn ang="0">
                      <a:pos x="552" y="870"/>
                    </a:cxn>
                  </a:cxnLst>
                  <a:rect l="0" t="0" r="r" b="b"/>
                  <a:pathLst>
                    <a:path w="552" h="870">
                      <a:moveTo>
                        <a:pt x="552" y="870"/>
                      </a:moveTo>
                      <a:lnTo>
                        <a:pt x="270" y="870"/>
                      </a:lnTo>
                      <a:lnTo>
                        <a:pt x="0" y="0"/>
                      </a:lnTo>
                      <a:lnTo>
                        <a:pt x="192" y="0"/>
                      </a:lnTo>
                      <a:lnTo>
                        <a:pt x="552" y="87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latin typeface="Calibri" pitchFamily="34" charset="0"/>
                    <a:ea typeface="PMingLiU"/>
                    <a:cs typeface="PMingLiU"/>
                  </a:endParaRPr>
                </a:p>
              </p:txBody>
            </p:sp>
            <p:sp>
              <p:nvSpPr>
                <p:cNvPr id="12" name="Freeform 1041"/>
                <p:cNvSpPr>
                  <a:spLocks noChangeAspect="1"/>
                </p:cNvSpPr>
                <p:nvPr/>
              </p:nvSpPr>
              <p:spPr bwMode="auto">
                <a:xfrm>
                  <a:off x="3798" y="2453"/>
                  <a:ext cx="307" cy="457"/>
                </a:xfrm>
                <a:custGeom>
                  <a:avLst/>
                  <a:gdLst/>
                  <a:ahLst/>
                  <a:cxnLst>
                    <a:cxn ang="0">
                      <a:pos x="0" y="384"/>
                    </a:cxn>
                    <a:cxn ang="0">
                      <a:pos x="48" y="0"/>
                    </a:cxn>
                    <a:cxn ang="0">
                      <a:pos x="336" y="0"/>
                    </a:cxn>
                    <a:cxn ang="0">
                      <a:pos x="384" y="384"/>
                    </a:cxn>
                    <a:cxn ang="0">
                      <a:pos x="0" y="384"/>
                    </a:cxn>
                  </a:cxnLst>
                  <a:rect l="0" t="0" r="r" b="b"/>
                  <a:pathLst>
                    <a:path w="384" h="384">
                      <a:moveTo>
                        <a:pt x="0" y="384"/>
                      </a:moveTo>
                      <a:lnTo>
                        <a:pt x="48" y="0"/>
                      </a:lnTo>
                      <a:lnTo>
                        <a:pt x="336" y="0"/>
                      </a:lnTo>
                      <a:lnTo>
                        <a:pt x="384" y="384"/>
                      </a:lnTo>
                      <a:lnTo>
                        <a:pt x="0" y="3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56078"/>
                        <a:invGamma/>
                      </a:schemeClr>
                    </a:gs>
                  </a:gsLst>
                  <a:lin ang="54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>
                    <a:latin typeface="Calibri" pitchFamily="34" charset="0"/>
                    <a:ea typeface="PMingLiU"/>
                    <a:cs typeface="PMingLiU"/>
                  </a:endParaRPr>
                </a:p>
              </p:txBody>
            </p:sp>
          </p:grpSp>
        </p:grpSp>
      </p:grpSp>
      <p:sp>
        <p:nvSpPr>
          <p:cNvPr id="16388" name="Text Box 1065"/>
          <p:cNvSpPr txBox="1">
            <a:spLocks noChangeArrowheads="1"/>
          </p:cNvSpPr>
          <p:nvPr/>
        </p:nvSpPr>
        <p:spPr bwMode="auto">
          <a:xfrm>
            <a:off x="3419475" y="1700213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zh-TW">
                <a:latin typeface="Calibri" pitchFamily="34" charset="0"/>
              </a:rPr>
              <a:t>Ширина линии</a:t>
            </a:r>
            <a:endParaRPr lang="en-US" altLang="zh-TW"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6389" name="Text Box 1067"/>
          <p:cNvSpPr txBox="1">
            <a:spLocks noChangeArrowheads="1"/>
          </p:cNvSpPr>
          <p:nvPr/>
        </p:nvSpPr>
        <p:spPr bwMode="auto">
          <a:xfrm>
            <a:off x="5359400" y="1549400"/>
            <a:ext cx="1444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zh-TW">
                <a:latin typeface="Calibri" pitchFamily="34" charset="0"/>
              </a:rPr>
              <a:t>промежутки</a:t>
            </a:r>
            <a:endParaRPr lang="en-US" altLang="zh-TW"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6390" name="Text Box 1114"/>
          <p:cNvSpPr txBox="1">
            <a:spLocks noChangeArrowheads="1"/>
          </p:cNvSpPr>
          <p:nvPr/>
        </p:nvSpPr>
        <p:spPr bwMode="auto">
          <a:xfrm>
            <a:off x="1138238" y="3408363"/>
            <a:ext cx="111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zh-TW">
                <a:latin typeface="Calibri" pitchFamily="34" charset="0"/>
              </a:rPr>
              <a:t>толщина</a:t>
            </a:r>
            <a:endParaRPr lang="en-US" altLang="zh-TW"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6391" name="Text Box 1115"/>
          <p:cNvSpPr txBox="1">
            <a:spLocks noChangeArrowheads="1"/>
          </p:cNvSpPr>
          <p:nvPr/>
        </p:nvSpPr>
        <p:spPr bwMode="auto">
          <a:xfrm>
            <a:off x="4278313" y="4494213"/>
            <a:ext cx="1208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zh-TW">
                <a:latin typeface="Calibri" pitchFamily="34" charset="0"/>
              </a:rPr>
              <a:t>подложка</a:t>
            </a:r>
            <a:endParaRPr lang="en-US" altLang="zh-TW"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16392" name="Text Box 1117"/>
          <p:cNvSpPr txBox="1">
            <a:spLocks noChangeArrowheads="1"/>
          </p:cNvSpPr>
          <p:nvPr/>
        </p:nvSpPr>
        <p:spPr bwMode="auto">
          <a:xfrm>
            <a:off x="6813550" y="1960563"/>
            <a:ext cx="1435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zh-TW">
                <a:latin typeface="Calibri" pitchFamily="34" charset="0"/>
              </a:rPr>
              <a:t>фоторезист</a:t>
            </a:r>
            <a:endParaRPr lang="en-US" altLang="zh-TW">
              <a:latin typeface="Calibri" pitchFamily="34" charset="0"/>
              <a:ea typeface="PMingLiU" pitchFamily="18" charset="-120"/>
            </a:endParaRPr>
          </a:p>
        </p:txBody>
      </p:sp>
      <p:grpSp>
        <p:nvGrpSpPr>
          <p:cNvPr id="16393" name="Group 1131"/>
          <p:cNvGrpSpPr>
            <a:grpSpLocks/>
          </p:cNvGrpSpPr>
          <p:nvPr/>
        </p:nvGrpSpPr>
        <p:grpSpPr bwMode="auto">
          <a:xfrm>
            <a:off x="2193925" y="2019300"/>
            <a:ext cx="4664075" cy="2297113"/>
            <a:chOff x="1190" y="1656"/>
            <a:chExt cx="2938" cy="1447"/>
          </a:xfrm>
        </p:grpSpPr>
        <p:grpSp>
          <p:nvGrpSpPr>
            <p:cNvPr id="16394" name="Group 1050"/>
            <p:cNvGrpSpPr>
              <a:grpSpLocks noChangeAspect="1"/>
            </p:cNvGrpSpPr>
            <p:nvPr/>
          </p:nvGrpSpPr>
          <p:grpSpPr bwMode="auto">
            <a:xfrm>
              <a:off x="1664" y="2895"/>
              <a:ext cx="307" cy="181"/>
              <a:chOff x="1371" y="2647"/>
              <a:chExt cx="384" cy="227"/>
            </a:xfrm>
          </p:grpSpPr>
          <p:grpSp>
            <p:nvGrpSpPr>
              <p:cNvPr id="16413" name="Group 1051"/>
              <p:cNvGrpSpPr>
                <a:grpSpLocks noChangeAspect="1"/>
              </p:cNvGrpSpPr>
              <p:nvPr/>
            </p:nvGrpSpPr>
            <p:grpSpPr bwMode="auto">
              <a:xfrm>
                <a:off x="1372" y="2647"/>
                <a:ext cx="380" cy="227"/>
                <a:chOff x="1372" y="2587"/>
                <a:chExt cx="380" cy="287"/>
              </a:xfrm>
            </p:grpSpPr>
            <p:sp>
              <p:nvSpPr>
                <p:cNvPr id="16415" name="Line 10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372" y="2592"/>
                  <a:ext cx="0" cy="28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416" name="Line 105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52" y="2587"/>
                  <a:ext cx="0" cy="282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6414" name="Line 1054"/>
              <p:cNvSpPr>
                <a:spLocks noChangeAspect="1" noChangeShapeType="1"/>
              </p:cNvSpPr>
              <p:nvPr/>
            </p:nvSpPr>
            <p:spPr bwMode="auto">
              <a:xfrm>
                <a:off x="1371" y="2736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395" name="Group 1055"/>
            <p:cNvGrpSpPr>
              <a:grpSpLocks noChangeAspect="1"/>
            </p:cNvGrpSpPr>
            <p:nvPr/>
          </p:nvGrpSpPr>
          <p:grpSpPr bwMode="auto">
            <a:xfrm flipV="1">
              <a:off x="3471" y="2764"/>
              <a:ext cx="352" cy="339"/>
              <a:chOff x="3629" y="2262"/>
              <a:chExt cx="440" cy="425"/>
            </a:xfrm>
          </p:grpSpPr>
          <p:grpSp>
            <p:nvGrpSpPr>
              <p:cNvPr id="16409" name="Group 1056"/>
              <p:cNvGrpSpPr>
                <a:grpSpLocks noChangeAspect="1"/>
              </p:cNvGrpSpPr>
              <p:nvPr/>
            </p:nvGrpSpPr>
            <p:grpSpPr bwMode="auto">
              <a:xfrm>
                <a:off x="3630" y="2262"/>
                <a:ext cx="428" cy="425"/>
                <a:chOff x="2499" y="2292"/>
                <a:chExt cx="380" cy="227"/>
              </a:xfrm>
            </p:grpSpPr>
            <p:sp>
              <p:nvSpPr>
                <p:cNvPr id="16411" name="Line 10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499" y="2296"/>
                  <a:ext cx="0" cy="22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412" name="Line 10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879" y="2292"/>
                  <a:ext cx="0" cy="223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6410" name="Line 1059"/>
              <p:cNvSpPr>
                <a:spLocks noChangeAspect="1" noChangeShapeType="1"/>
              </p:cNvSpPr>
              <p:nvPr/>
            </p:nvSpPr>
            <p:spPr bwMode="auto">
              <a:xfrm>
                <a:off x="3629" y="2351"/>
                <a:ext cx="44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396" name="Group 1060"/>
            <p:cNvGrpSpPr>
              <a:grpSpLocks noChangeAspect="1"/>
            </p:cNvGrpSpPr>
            <p:nvPr/>
          </p:nvGrpSpPr>
          <p:grpSpPr bwMode="auto">
            <a:xfrm>
              <a:off x="2589" y="2754"/>
              <a:ext cx="270" cy="340"/>
              <a:chOff x="2530" y="2115"/>
              <a:chExt cx="338" cy="425"/>
            </a:xfrm>
          </p:grpSpPr>
          <p:sp>
            <p:nvSpPr>
              <p:cNvPr id="16406" name="Line 1061"/>
              <p:cNvSpPr>
                <a:spLocks noChangeAspect="1" noChangeShapeType="1"/>
              </p:cNvSpPr>
              <p:nvPr/>
            </p:nvSpPr>
            <p:spPr bwMode="auto">
              <a:xfrm>
                <a:off x="2530" y="2115"/>
                <a:ext cx="0" cy="41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7" name="Line 1062"/>
              <p:cNvSpPr>
                <a:spLocks noChangeAspect="1" noChangeShapeType="1"/>
              </p:cNvSpPr>
              <p:nvPr/>
            </p:nvSpPr>
            <p:spPr bwMode="auto">
              <a:xfrm>
                <a:off x="2868" y="2122"/>
                <a:ext cx="0" cy="41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08" name="Line 1063"/>
              <p:cNvSpPr>
                <a:spLocks noChangeAspect="1" noChangeShapeType="1"/>
              </p:cNvSpPr>
              <p:nvPr/>
            </p:nvSpPr>
            <p:spPr bwMode="auto">
              <a:xfrm>
                <a:off x="2532" y="2436"/>
                <a:ext cx="33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397" name="Group 1110"/>
            <p:cNvGrpSpPr>
              <a:grpSpLocks/>
            </p:cNvGrpSpPr>
            <p:nvPr/>
          </p:nvGrpSpPr>
          <p:grpSpPr bwMode="auto">
            <a:xfrm>
              <a:off x="1190" y="2437"/>
              <a:ext cx="200" cy="471"/>
              <a:chOff x="1190" y="2437"/>
              <a:chExt cx="200" cy="471"/>
            </a:xfrm>
          </p:grpSpPr>
          <p:grpSp>
            <p:nvGrpSpPr>
              <p:cNvPr id="16402" name="Group 1109"/>
              <p:cNvGrpSpPr>
                <a:grpSpLocks/>
              </p:cNvGrpSpPr>
              <p:nvPr/>
            </p:nvGrpSpPr>
            <p:grpSpPr bwMode="auto">
              <a:xfrm>
                <a:off x="1190" y="2437"/>
                <a:ext cx="200" cy="470"/>
                <a:chOff x="1112" y="2437"/>
                <a:chExt cx="278" cy="470"/>
              </a:xfrm>
            </p:grpSpPr>
            <p:sp>
              <p:nvSpPr>
                <p:cNvPr id="16404" name="Line 1105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51" y="2298"/>
                  <a:ext cx="0" cy="27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405" name="Line 1106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26" y="2798"/>
                  <a:ext cx="0" cy="218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6403" name="Line 1107"/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1000" y="2672"/>
                <a:ext cx="47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398" name="Line 1111"/>
            <p:cNvSpPr>
              <a:spLocks noChangeShapeType="1"/>
            </p:cNvSpPr>
            <p:nvPr/>
          </p:nvSpPr>
          <p:spPr bwMode="auto">
            <a:xfrm>
              <a:off x="2514" y="2724"/>
              <a:ext cx="4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9" name="Line 1112"/>
            <p:cNvSpPr>
              <a:spLocks noChangeShapeType="1"/>
            </p:cNvSpPr>
            <p:nvPr/>
          </p:nvSpPr>
          <p:spPr bwMode="auto">
            <a:xfrm>
              <a:off x="3420" y="2724"/>
              <a:ext cx="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0" name="Freeform 1119"/>
            <p:cNvSpPr>
              <a:spLocks/>
            </p:cNvSpPr>
            <p:nvPr/>
          </p:nvSpPr>
          <p:spPr bwMode="auto">
            <a:xfrm>
              <a:off x="3816" y="1740"/>
              <a:ext cx="312" cy="336"/>
            </a:xfrm>
            <a:custGeom>
              <a:avLst/>
              <a:gdLst>
                <a:gd name="T0" fmla="*/ 312 w 312"/>
                <a:gd name="T1" fmla="*/ 0 h 336"/>
                <a:gd name="T2" fmla="*/ 192 w 312"/>
                <a:gd name="T3" fmla="*/ 0 h 336"/>
                <a:gd name="T4" fmla="*/ 0 w 312"/>
                <a:gd name="T5" fmla="*/ 336 h 336"/>
                <a:gd name="T6" fmla="*/ 0 60000 65536"/>
                <a:gd name="T7" fmla="*/ 0 60000 65536"/>
                <a:gd name="T8" fmla="*/ 0 60000 65536"/>
                <a:gd name="T9" fmla="*/ 0 w 312"/>
                <a:gd name="T10" fmla="*/ 0 h 336"/>
                <a:gd name="T11" fmla="*/ 312 w 31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336">
                  <a:moveTo>
                    <a:pt x="312" y="0"/>
                  </a:moveTo>
                  <a:lnTo>
                    <a:pt x="192" y="0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1" name="Freeform 1127"/>
            <p:cNvSpPr>
              <a:spLocks/>
            </p:cNvSpPr>
            <p:nvPr/>
          </p:nvSpPr>
          <p:spPr bwMode="auto">
            <a:xfrm>
              <a:off x="3296" y="1656"/>
              <a:ext cx="322" cy="72"/>
            </a:xfrm>
            <a:custGeom>
              <a:avLst/>
              <a:gdLst>
                <a:gd name="T0" fmla="*/ 0 w 322"/>
                <a:gd name="T1" fmla="*/ 72 h 72"/>
                <a:gd name="T2" fmla="*/ 15 w 322"/>
                <a:gd name="T3" fmla="*/ 34 h 72"/>
                <a:gd name="T4" fmla="*/ 142 w 322"/>
                <a:gd name="T5" fmla="*/ 34 h 72"/>
                <a:gd name="T6" fmla="*/ 160 w 322"/>
                <a:gd name="T7" fmla="*/ 0 h 72"/>
                <a:gd name="T8" fmla="*/ 182 w 322"/>
                <a:gd name="T9" fmla="*/ 34 h 72"/>
                <a:gd name="T10" fmla="*/ 309 w 322"/>
                <a:gd name="T11" fmla="*/ 34 h 72"/>
                <a:gd name="T12" fmla="*/ 322 w 322"/>
                <a:gd name="T13" fmla="*/ 68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2"/>
                <a:gd name="T22" fmla="*/ 0 h 72"/>
                <a:gd name="T23" fmla="*/ 322 w 322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2" h="72">
                  <a:moveTo>
                    <a:pt x="0" y="72"/>
                  </a:moveTo>
                  <a:lnTo>
                    <a:pt x="15" y="34"/>
                  </a:lnTo>
                  <a:lnTo>
                    <a:pt x="142" y="34"/>
                  </a:lnTo>
                  <a:lnTo>
                    <a:pt x="160" y="0"/>
                  </a:lnTo>
                  <a:lnTo>
                    <a:pt x="182" y="34"/>
                  </a:lnTo>
                  <a:lnTo>
                    <a:pt x="309" y="34"/>
                  </a:lnTo>
                  <a:lnTo>
                    <a:pt x="322" y="68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33CC"/>
                </a:solidFill>
                <a:latin typeface="Times New Roman" pitchFamily="18" charset="0"/>
              </a:rPr>
              <a:t>Минимальный размер элементов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Фотолитография - 0,2 мкм,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</a:rPr>
              <a:t>Рентгенолитография - 0,05 мкм, Электронолитография - до 0,001 мкм.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33CC"/>
                </a:solidFill>
                <a:latin typeface="Times New Roman" pitchFamily="18" charset="0"/>
              </a:rPr>
              <a:t>Резисты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just" eaLnBrk="1" hangingPunct="1"/>
            <a:r>
              <a:rPr lang="ru-RU" sz="2800" dirty="0" smtClean="0">
                <a:latin typeface="Times New Roman" pitchFamily="18" charset="0"/>
              </a:rPr>
              <a:t>Материалы, чувствительные к излучению, называют соответственно фото-, </a:t>
            </a:r>
            <a:r>
              <a:rPr lang="ru-RU" sz="2800" dirty="0" err="1" smtClean="0">
                <a:latin typeface="Times New Roman" pitchFamily="18" charset="0"/>
              </a:rPr>
              <a:t>рентгено</a:t>
            </a:r>
            <a:r>
              <a:rPr lang="ru-RU" sz="2800" dirty="0" smtClean="0">
                <a:latin typeface="Times New Roman" pitchFamily="18" charset="0"/>
              </a:rPr>
              <a:t>- и </a:t>
            </a:r>
            <a:r>
              <a:rPr lang="ru-RU" sz="2800" dirty="0" err="1" smtClean="0">
                <a:latin typeface="Times New Roman" pitchFamily="18" charset="0"/>
              </a:rPr>
              <a:t>электронорезистами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pPr algn="just" eaLnBrk="1" hangingPunct="1"/>
            <a:r>
              <a:rPr lang="ru-RU" sz="2800" dirty="0" err="1" smtClean="0">
                <a:latin typeface="Times New Roman" pitchFamily="18" charset="0"/>
              </a:rPr>
              <a:t>Резисты</a:t>
            </a:r>
            <a:r>
              <a:rPr lang="ru-RU" sz="2800" dirty="0" smtClean="0">
                <a:latin typeface="Times New Roman" pitchFamily="18" charset="0"/>
              </a:rPr>
              <a:t> делят на два </a:t>
            </a:r>
            <a:r>
              <a:rPr lang="ru-RU" sz="2800" dirty="0" smtClean="0">
                <a:latin typeface="Times New Roman" pitchFamily="18" charset="0"/>
              </a:rPr>
              <a:t>класса:</a:t>
            </a:r>
          </a:p>
          <a:p>
            <a:pPr algn="just" eaLnBrk="1" hangingPunct="1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</a:rPr>
              <a:t>негативные</a:t>
            </a:r>
          </a:p>
          <a:p>
            <a:pPr algn="just" eaLnBrk="1" hangingPunct="1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</a:rPr>
              <a:t>позитивные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404813"/>
            <a:ext cx="8229600" cy="5903912"/>
          </a:xfrm>
        </p:spPr>
        <p:txBody>
          <a:bodyPr/>
          <a:lstStyle/>
          <a:p>
            <a:pPr algn="just" eaLnBrk="1" hangingPunct="1"/>
            <a:r>
              <a:rPr lang="ru-RU" sz="2800" dirty="0" smtClean="0">
                <a:latin typeface="Times New Roman" pitchFamily="18" charset="0"/>
              </a:rPr>
              <a:t>У 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</a:rPr>
              <a:t>негативного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резиста</a:t>
            </a:r>
            <a:r>
              <a:rPr lang="ru-RU" sz="2800" dirty="0" smtClean="0">
                <a:latin typeface="Times New Roman" pitchFamily="18" charset="0"/>
              </a:rPr>
              <a:t> в результате воздействия излучения (экспонирования) </a:t>
            </a:r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</a:rPr>
              <a:t>уменьшается растворимость полимера</a:t>
            </a:r>
            <a:r>
              <a:rPr lang="ru-RU" sz="2800" dirty="0" smtClean="0">
                <a:latin typeface="Times New Roman" pitchFamily="18" charset="0"/>
              </a:rPr>
              <a:t>, его молекулы сшиваются поперечными цепочками. </a:t>
            </a:r>
            <a:endParaRPr lang="ru-RU" sz="2800" dirty="0" smtClean="0">
              <a:latin typeface="Times New Roman" pitchFamily="18" charset="0"/>
            </a:endParaRPr>
          </a:p>
          <a:p>
            <a:pPr algn="just" eaLnBrk="1" hangingPunct="1"/>
            <a:r>
              <a:rPr lang="ru-RU" sz="2400" dirty="0" smtClean="0">
                <a:latin typeface="Times New Roman" pitchFamily="18" charset="0"/>
              </a:rPr>
              <a:t>Если </a:t>
            </a:r>
            <a:r>
              <a:rPr lang="ru-RU" sz="2400" dirty="0" smtClean="0">
                <a:latin typeface="Times New Roman" pitchFamily="18" charset="0"/>
              </a:rPr>
              <a:t>подложку, покрытую негативным </a:t>
            </a:r>
            <a:r>
              <a:rPr lang="ru-RU" sz="2400" dirty="0" err="1" smtClean="0">
                <a:latin typeface="Times New Roman" pitchFamily="18" charset="0"/>
              </a:rPr>
              <a:t>резистом</a:t>
            </a:r>
            <a:r>
              <a:rPr lang="ru-RU" sz="2400" dirty="0" smtClean="0">
                <a:latin typeface="Times New Roman" pitchFamily="18" charset="0"/>
              </a:rPr>
              <a:t>, опустить в растворитель, то неэкспонированные участки удаляются, а экспонированные образуют рельеф или </a:t>
            </a:r>
            <a:r>
              <a:rPr lang="ru-RU" sz="2400" dirty="0" err="1" smtClean="0">
                <a:latin typeface="Times New Roman" pitchFamily="18" charset="0"/>
              </a:rPr>
              <a:t>резистную</a:t>
            </a:r>
            <a:r>
              <a:rPr lang="ru-RU" sz="2400" dirty="0" smtClean="0">
                <a:latin typeface="Times New Roman" pitchFamily="18" charset="0"/>
              </a:rPr>
              <a:t> маску заданной конфигурации. </a:t>
            </a:r>
          </a:p>
          <a:p>
            <a:pPr algn="just" eaLnBrk="1" hangingPunct="1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</a:rPr>
              <a:t>Позитивные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резисты</a:t>
            </a:r>
            <a:r>
              <a:rPr lang="ru-RU" sz="2800" dirty="0" smtClean="0">
                <a:latin typeface="Times New Roman" pitchFamily="18" charset="0"/>
              </a:rPr>
              <a:t>, напротив, после экспонирования </a:t>
            </a:r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</a:rPr>
              <a:t>приобретают повышенную растворимость</a:t>
            </a:r>
            <a:r>
              <a:rPr lang="ru-RU" sz="2800" dirty="0" smtClean="0">
                <a:latin typeface="Times New Roman" pitchFamily="18" charset="0"/>
              </a:rPr>
              <a:t>; на подложке остается рельеф из неэкспонированных участков.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  <a:t>Шаблоны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just" eaLnBrk="1" hangingPunct="1"/>
            <a:r>
              <a:rPr lang="ru-RU" sz="2800" dirty="0" smtClean="0">
                <a:latin typeface="Times New Roman" pitchFamily="18" charset="0"/>
              </a:rPr>
              <a:t>Пластина с нанесенным на ней топологическим рисунком, непрозрачным для используемого излучения называется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шаблоном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pPr algn="just" eaLnBrk="1" hangingPunct="1"/>
            <a:r>
              <a:rPr lang="ru-RU" sz="2800" dirty="0" smtClean="0">
                <a:latin typeface="Times New Roman" pitchFamily="18" charset="0"/>
              </a:rPr>
              <a:t>В </a:t>
            </a:r>
            <a:r>
              <a:rPr lang="ru-RU" sz="2800" dirty="0" err="1" smtClean="0">
                <a:latin typeface="Times New Roman" pitchFamily="18" charset="0"/>
              </a:rPr>
              <a:t>электронолитографии</a:t>
            </a:r>
            <a:r>
              <a:rPr lang="ru-RU" sz="2800" dirty="0" smtClean="0">
                <a:latin typeface="Times New Roman" pitchFamily="18" charset="0"/>
              </a:rPr>
              <a:t> применяется и другой способ:</a:t>
            </a:r>
            <a:endParaRPr lang="en-US" sz="2800" dirty="0" smtClean="0">
              <a:latin typeface="Times New Roman" pitchFamily="18" charset="0"/>
            </a:endParaRPr>
          </a:p>
          <a:p>
            <a:pPr algn="just" eaLnBrk="1" hangingPunct="1"/>
            <a:r>
              <a:rPr lang="ru-RU" sz="2800" dirty="0" smtClean="0">
                <a:latin typeface="Times New Roman" pitchFamily="18" charset="0"/>
              </a:rPr>
              <a:t>"вычерчивание" требуемой конфигурации сфокусированным электронным лучом. </a:t>
            </a:r>
          </a:p>
          <a:p>
            <a:pPr algn="just" eaLnBrk="1" hangingPunct="1"/>
            <a:r>
              <a:rPr lang="ru-RU" sz="2800" dirty="0" smtClean="0">
                <a:latin typeface="Times New Roman" pitchFamily="18" charset="0"/>
              </a:rPr>
              <a:t>Луч сканируют по подложке, экспонируя в нужных участках </a:t>
            </a:r>
            <a:r>
              <a:rPr lang="ru-RU" sz="2800" dirty="0" err="1" smtClean="0">
                <a:latin typeface="Times New Roman" pitchFamily="18" charset="0"/>
              </a:rPr>
              <a:t>резист</a:t>
            </a:r>
            <a:r>
              <a:rPr lang="ru-RU" sz="2800" dirty="0" smtClean="0">
                <a:latin typeface="Times New Roman" pitchFamily="18" charset="0"/>
              </a:rPr>
              <a:t>, </a:t>
            </a:r>
            <a:r>
              <a:rPr lang="ru-RU" sz="2800" b="1" u="sng" dirty="0" smtClean="0">
                <a:solidFill>
                  <a:srgbClr val="FF33CC"/>
                </a:solidFill>
                <a:latin typeface="Times New Roman" pitchFamily="18" charset="0"/>
              </a:rPr>
              <a:t>шаблон при этом не нужен</a:t>
            </a:r>
            <a:r>
              <a:rPr lang="ru-RU" sz="2800" dirty="0" smtClean="0">
                <a:latin typeface="Times New Roman" pitchFamily="18" charset="0"/>
              </a:rPr>
              <a:t>, информация о топологии поступает непосредственно из управляющей лучом ЭВМ.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1196</Words>
  <Application>Microsoft Office PowerPoint</Application>
  <PresentationFormat>Экран (4:3)</PresentationFormat>
  <Paragraphs>219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Оформление по умолчанию</vt:lpstr>
      <vt:lpstr>Документ Microsoft Office Visio</vt:lpstr>
      <vt:lpstr> Раздел 5. Микролитография Лекция 18. Тема 18. Технология формирования рисунка технологических слоев  </vt:lpstr>
      <vt:lpstr>Классификация процессов литографии</vt:lpstr>
      <vt:lpstr>Слайд 3</vt:lpstr>
      <vt:lpstr>Слайд 4</vt:lpstr>
      <vt:lpstr>Слайд 5</vt:lpstr>
      <vt:lpstr>Минимальный размер элементов</vt:lpstr>
      <vt:lpstr>Резисты</vt:lpstr>
      <vt:lpstr>Слайд 8</vt:lpstr>
      <vt:lpstr>Шаблоны</vt:lpstr>
      <vt:lpstr>Достоинства фотолитографии</vt:lpstr>
      <vt:lpstr>Прямая фотолитография </vt:lpstr>
      <vt:lpstr>Обратная (взрывная) фотолитография</vt:lpstr>
      <vt:lpstr>Фоторезисты</vt:lpstr>
      <vt:lpstr>Позитивные фоторезисты</vt:lpstr>
      <vt:lpstr>Слайд 15</vt:lpstr>
      <vt:lpstr>Марки позитивных фоторезистов</vt:lpstr>
      <vt:lpstr>Негативные фоторезисты</vt:lpstr>
      <vt:lpstr>Слайд 18</vt:lpstr>
      <vt:lpstr>Слайд 19</vt:lpstr>
      <vt:lpstr>Слайд 20</vt:lpstr>
      <vt:lpstr>Основные свойства фоторезистов</vt:lpstr>
      <vt:lpstr>    Влияние излучения на точность передачи размера  рисунка: а - рассеяние света на границе освещенного  и неосвещенного участков фоторезиста;  б - появление "ореола" при использовании  негативного фоторезиста. 1 - фотошаблон,  2 - фоторезист, 3 – подложка </vt:lpstr>
      <vt:lpstr>Слайд 23</vt:lpstr>
      <vt:lpstr>Слайд 24</vt:lpstr>
      <vt:lpstr>Слайд 25</vt:lpstr>
      <vt:lpstr>Схема фотолитографического процесса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7. Травление активного слоя</vt:lpstr>
      <vt:lpstr>Слайд 38</vt:lpstr>
      <vt:lpstr>Типы фотолитографии</vt:lpstr>
    </vt:vector>
  </TitlesOfParts>
  <Company>NIL42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5. Микролитография</dc:title>
  <dc:creator>1-204-utk</dc:creator>
  <cp:lastModifiedBy>Admin</cp:lastModifiedBy>
  <cp:revision>83</cp:revision>
  <dcterms:created xsi:type="dcterms:W3CDTF">2013-11-16T07:47:02Z</dcterms:created>
  <dcterms:modified xsi:type="dcterms:W3CDTF">2023-09-22T07:07:30Z</dcterms:modified>
</cp:coreProperties>
</file>