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92" d="100"/>
          <a:sy n="92"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solidFill>
                  <a:srgbClr val="432A30"/>
                </a:solidFill>
              </a:rPr>
              <a:pPr/>
              <a:t>11/9/2020</a:t>
            </a:fld>
            <a:endParaRPr lang="en-US" dirty="0">
              <a:solidFill>
                <a:srgbClr val="432A30"/>
              </a:solidFill>
            </a:endParaRPr>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solidFill>
                <a:srgbClr val="432A30"/>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solidFill>
                  <a:srgbClr val="432A30"/>
                </a:solidFill>
              </a:rPr>
              <a:pPr/>
              <a:t>‹#›</a:t>
            </a:fld>
            <a:endParaRPr lang="en-US" dirty="0">
              <a:solidFill>
                <a:srgbClr val="432A30"/>
              </a:solidFill>
            </a:endParaRPr>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6604897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solidFill>
                  <a:srgbClr val="432A30"/>
                </a:solidFill>
              </a:rPr>
              <a:pPr/>
              <a:t>11/9/2020</a:t>
            </a:fld>
            <a:endParaRPr lang="en-US" dirty="0">
              <a:solidFill>
                <a:srgbClr val="432A30"/>
              </a:solidFill>
            </a:endParaRPr>
          </a:p>
        </p:txBody>
      </p:sp>
      <p:sp>
        <p:nvSpPr>
          <p:cNvPr id="5" name="Footer Placeholder 4"/>
          <p:cNvSpPr>
            <a:spLocks noGrp="1"/>
          </p:cNvSpPr>
          <p:nvPr>
            <p:ph type="ftr" sz="quarter" idx="11"/>
          </p:nvPr>
        </p:nvSpPr>
        <p:spPr/>
        <p:txBody>
          <a:bodyPr/>
          <a:lstStyle/>
          <a:p>
            <a:endParaRPr lang="en-US" dirty="0">
              <a:solidFill>
                <a:srgbClr val="432A30"/>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dirty="0">
                <a:solidFill>
                  <a:srgbClr val="432A30"/>
                </a:solidFill>
              </a:rPr>
              <a:pPr/>
              <a:t>‹#›</a:t>
            </a:fld>
            <a:endParaRPr lang="en-US" dirty="0">
              <a:solidFill>
                <a:srgbClr val="432A30"/>
              </a:solidFill>
            </a:endParaRPr>
          </a:p>
        </p:txBody>
      </p:sp>
    </p:spTree>
    <p:extLst>
      <p:ext uri="{BB962C8B-B14F-4D97-AF65-F5344CB8AC3E}">
        <p14:creationId xmlns:p14="http://schemas.microsoft.com/office/powerpoint/2010/main" val="1947390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solidFill>
                  <a:srgbClr val="432A30"/>
                </a:solidFill>
              </a:rPr>
              <a:pPr/>
              <a:t>11/9/2020</a:t>
            </a:fld>
            <a:endParaRPr lang="en-US" dirty="0">
              <a:solidFill>
                <a:srgbClr val="432A30"/>
              </a:solidFill>
            </a:endParaRPr>
          </a:p>
        </p:txBody>
      </p:sp>
      <p:sp>
        <p:nvSpPr>
          <p:cNvPr id="5" name="Footer Placeholder 4"/>
          <p:cNvSpPr>
            <a:spLocks noGrp="1"/>
          </p:cNvSpPr>
          <p:nvPr>
            <p:ph type="ftr" sz="quarter" idx="11"/>
          </p:nvPr>
        </p:nvSpPr>
        <p:spPr/>
        <p:txBody>
          <a:bodyPr/>
          <a:lstStyle/>
          <a:p>
            <a:endParaRPr lang="en-US" dirty="0">
              <a:solidFill>
                <a:srgbClr val="432A30"/>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dirty="0">
                <a:solidFill>
                  <a:srgbClr val="432A30"/>
                </a:solidFill>
              </a:rPr>
              <a:pPr/>
              <a:t>‹#›</a:t>
            </a:fld>
            <a:endParaRPr lang="en-US" dirty="0">
              <a:solidFill>
                <a:srgbClr val="432A30"/>
              </a:solidFill>
            </a:endParaRPr>
          </a:p>
        </p:txBody>
      </p:sp>
    </p:spTree>
    <p:extLst>
      <p:ext uri="{BB962C8B-B14F-4D97-AF65-F5344CB8AC3E}">
        <p14:creationId xmlns:p14="http://schemas.microsoft.com/office/powerpoint/2010/main" val="49955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solidFill>
                  <a:srgbClr val="432A30"/>
                </a:solidFill>
              </a:rPr>
              <a:pPr/>
              <a:t>11/9/2020</a:t>
            </a:fld>
            <a:endParaRPr lang="en-US" dirty="0">
              <a:solidFill>
                <a:srgbClr val="432A30"/>
              </a:solidFill>
            </a:endParaRPr>
          </a:p>
        </p:txBody>
      </p:sp>
      <p:sp>
        <p:nvSpPr>
          <p:cNvPr id="5" name="Footer Placeholder 4"/>
          <p:cNvSpPr>
            <a:spLocks noGrp="1"/>
          </p:cNvSpPr>
          <p:nvPr>
            <p:ph type="ftr" sz="quarter" idx="11"/>
          </p:nvPr>
        </p:nvSpPr>
        <p:spPr/>
        <p:txBody>
          <a:bodyPr/>
          <a:lstStyle/>
          <a:p>
            <a:endParaRPr lang="en-US" dirty="0">
              <a:solidFill>
                <a:srgbClr val="432A30"/>
              </a:solidFill>
            </a:endParaRPr>
          </a:p>
        </p:txBody>
      </p:sp>
      <p:sp>
        <p:nvSpPr>
          <p:cNvPr id="6" name="Slide Number Placeholder 5"/>
          <p:cNvSpPr>
            <a:spLocks noGrp="1"/>
          </p:cNvSpPr>
          <p:nvPr>
            <p:ph type="sldNum" sz="quarter" idx="12"/>
          </p:nvPr>
        </p:nvSpPr>
        <p:spPr/>
        <p:txBody>
          <a:bodyPr/>
          <a:lstStyle/>
          <a:p>
            <a:fld id="{69E57DC2-970A-4B3E-BB1C-7A09969E49DF}" type="slidenum">
              <a:rPr lang="en-US" dirty="0">
                <a:solidFill>
                  <a:srgbClr val="432A30"/>
                </a:solidFill>
              </a:rPr>
              <a:pPr/>
              <a:t>‹#›</a:t>
            </a:fld>
            <a:endParaRPr lang="en-US" dirty="0">
              <a:solidFill>
                <a:srgbClr val="432A30"/>
              </a:solidFill>
            </a:endParaRPr>
          </a:p>
        </p:txBody>
      </p:sp>
    </p:spTree>
    <p:extLst>
      <p:ext uri="{BB962C8B-B14F-4D97-AF65-F5344CB8AC3E}">
        <p14:creationId xmlns:p14="http://schemas.microsoft.com/office/powerpoint/2010/main" val="1842272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solidFill>
                  <a:srgbClr val="F2F2F0"/>
                </a:solidFill>
              </a:rPr>
              <a:pPr/>
              <a:t>11/9/2020</a:t>
            </a:fld>
            <a:endParaRPr lang="en-US" dirty="0">
              <a:solidFill>
                <a:srgbClr val="F2F2F0"/>
              </a:solidFill>
            </a:endParaRPr>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solidFill>
                <a:srgbClr val="F2F2F0"/>
              </a:solidFill>
            </a:endParaRPr>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solidFill>
                  <a:srgbClr val="F2F2F0"/>
                </a:solidFill>
              </a:rPr>
              <a:pPr/>
              <a:t>‹#›</a:t>
            </a:fld>
            <a:endParaRPr lang="en-US" dirty="0">
              <a:solidFill>
                <a:srgbClr val="F2F2F0"/>
              </a:solidFill>
            </a:endParaRPr>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74596505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solidFill>
                  <a:srgbClr val="432A30"/>
                </a:solidFill>
              </a:rPr>
              <a:pPr/>
              <a:t>11/9/2020</a:t>
            </a:fld>
            <a:endParaRPr lang="en-US" dirty="0">
              <a:solidFill>
                <a:srgbClr val="432A30"/>
              </a:solidFill>
            </a:endParaRPr>
          </a:p>
        </p:txBody>
      </p:sp>
      <p:sp>
        <p:nvSpPr>
          <p:cNvPr id="6" name="Footer Placeholder 5"/>
          <p:cNvSpPr>
            <a:spLocks noGrp="1"/>
          </p:cNvSpPr>
          <p:nvPr>
            <p:ph type="ftr" sz="quarter" idx="11"/>
          </p:nvPr>
        </p:nvSpPr>
        <p:spPr/>
        <p:txBody>
          <a:bodyPr/>
          <a:lstStyle/>
          <a:p>
            <a:endParaRPr lang="en-US" dirty="0">
              <a:solidFill>
                <a:srgbClr val="432A30"/>
              </a:solidFill>
            </a:endParaRPr>
          </a:p>
        </p:txBody>
      </p:sp>
      <p:sp>
        <p:nvSpPr>
          <p:cNvPr id="7" name="Slide Number Placeholder 6"/>
          <p:cNvSpPr>
            <a:spLocks noGrp="1"/>
          </p:cNvSpPr>
          <p:nvPr>
            <p:ph type="sldNum" sz="quarter" idx="12"/>
          </p:nvPr>
        </p:nvSpPr>
        <p:spPr/>
        <p:txBody>
          <a:bodyPr/>
          <a:lstStyle/>
          <a:p>
            <a:fld id="{69E57DC2-970A-4B3E-BB1C-7A09969E49DF}" type="slidenum">
              <a:rPr lang="en-US" dirty="0">
                <a:solidFill>
                  <a:srgbClr val="432A30"/>
                </a:solidFill>
              </a:rPr>
              <a:pPr/>
              <a:t>‹#›</a:t>
            </a:fld>
            <a:endParaRPr lang="en-US" dirty="0">
              <a:solidFill>
                <a:srgbClr val="432A30"/>
              </a:solidFill>
            </a:endParaRPr>
          </a:p>
        </p:txBody>
      </p:sp>
    </p:spTree>
    <p:extLst>
      <p:ext uri="{BB962C8B-B14F-4D97-AF65-F5344CB8AC3E}">
        <p14:creationId xmlns:p14="http://schemas.microsoft.com/office/powerpoint/2010/main" val="3770627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solidFill>
                  <a:srgbClr val="432A30"/>
                </a:solidFill>
              </a:rPr>
              <a:pPr/>
              <a:t>11/9/2020</a:t>
            </a:fld>
            <a:endParaRPr lang="en-US" dirty="0">
              <a:solidFill>
                <a:srgbClr val="432A30"/>
              </a:solidFill>
            </a:endParaRPr>
          </a:p>
        </p:txBody>
      </p:sp>
      <p:sp>
        <p:nvSpPr>
          <p:cNvPr id="8" name="Footer Placeholder 7"/>
          <p:cNvSpPr>
            <a:spLocks noGrp="1"/>
          </p:cNvSpPr>
          <p:nvPr>
            <p:ph type="ftr" sz="quarter" idx="11"/>
          </p:nvPr>
        </p:nvSpPr>
        <p:spPr/>
        <p:txBody>
          <a:bodyPr/>
          <a:lstStyle/>
          <a:p>
            <a:endParaRPr lang="en-US" dirty="0">
              <a:solidFill>
                <a:srgbClr val="432A30"/>
              </a:solidFill>
            </a:endParaRPr>
          </a:p>
        </p:txBody>
      </p:sp>
      <p:sp>
        <p:nvSpPr>
          <p:cNvPr id="9" name="Slide Number Placeholder 8"/>
          <p:cNvSpPr>
            <a:spLocks noGrp="1"/>
          </p:cNvSpPr>
          <p:nvPr>
            <p:ph type="sldNum" sz="quarter" idx="12"/>
          </p:nvPr>
        </p:nvSpPr>
        <p:spPr/>
        <p:txBody>
          <a:bodyPr/>
          <a:lstStyle/>
          <a:p>
            <a:fld id="{69E57DC2-970A-4B3E-BB1C-7A09969E49DF}" type="slidenum">
              <a:rPr lang="en-US" dirty="0">
                <a:solidFill>
                  <a:srgbClr val="432A30"/>
                </a:solidFill>
              </a:rPr>
              <a:pPr/>
              <a:t>‹#›</a:t>
            </a:fld>
            <a:endParaRPr lang="en-US" dirty="0">
              <a:solidFill>
                <a:srgbClr val="432A30"/>
              </a:solidFill>
            </a:endParaRPr>
          </a:p>
        </p:txBody>
      </p:sp>
    </p:spTree>
    <p:extLst>
      <p:ext uri="{BB962C8B-B14F-4D97-AF65-F5344CB8AC3E}">
        <p14:creationId xmlns:p14="http://schemas.microsoft.com/office/powerpoint/2010/main" val="374517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solidFill>
                  <a:srgbClr val="432A30"/>
                </a:solidFill>
              </a:rPr>
              <a:pPr/>
              <a:t>11/9/2020</a:t>
            </a:fld>
            <a:endParaRPr lang="en-US" dirty="0">
              <a:solidFill>
                <a:srgbClr val="432A30"/>
              </a:solidFill>
            </a:endParaRPr>
          </a:p>
        </p:txBody>
      </p:sp>
      <p:sp>
        <p:nvSpPr>
          <p:cNvPr id="4" name="Footer Placeholder 3"/>
          <p:cNvSpPr>
            <a:spLocks noGrp="1"/>
          </p:cNvSpPr>
          <p:nvPr>
            <p:ph type="ftr" sz="quarter" idx="11"/>
          </p:nvPr>
        </p:nvSpPr>
        <p:spPr/>
        <p:txBody>
          <a:bodyPr/>
          <a:lstStyle/>
          <a:p>
            <a:endParaRPr lang="en-US" dirty="0">
              <a:solidFill>
                <a:srgbClr val="432A30"/>
              </a:solidFill>
            </a:endParaRPr>
          </a:p>
        </p:txBody>
      </p:sp>
      <p:sp>
        <p:nvSpPr>
          <p:cNvPr id="5" name="Slide Number Placeholder 4"/>
          <p:cNvSpPr>
            <a:spLocks noGrp="1"/>
          </p:cNvSpPr>
          <p:nvPr>
            <p:ph type="sldNum" sz="quarter" idx="12"/>
          </p:nvPr>
        </p:nvSpPr>
        <p:spPr/>
        <p:txBody>
          <a:bodyPr/>
          <a:lstStyle/>
          <a:p>
            <a:fld id="{69E57DC2-970A-4B3E-BB1C-7A09969E49DF}" type="slidenum">
              <a:rPr lang="en-US" dirty="0">
                <a:solidFill>
                  <a:srgbClr val="432A30"/>
                </a:solidFill>
              </a:rPr>
              <a:pPr/>
              <a:t>‹#›</a:t>
            </a:fld>
            <a:endParaRPr lang="en-US" dirty="0">
              <a:solidFill>
                <a:srgbClr val="432A30"/>
              </a:solidFill>
            </a:endParaRPr>
          </a:p>
        </p:txBody>
      </p:sp>
    </p:spTree>
    <p:extLst>
      <p:ext uri="{BB962C8B-B14F-4D97-AF65-F5344CB8AC3E}">
        <p14:creationId xmlns:p14="http://schemas.microsoft.com/office/powerpoint/2010/main" val="650431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solidFill>
                  <a:srgbClr val="432A30"/>
                </a:solidFill>
              </a:rPr>
              <a:pPr/>
              <a:t>11/9/2020</a:t>
            </a:fld>
            <a:endParaRPr lang="en-US" dirty="0">
              <a:solidFill>
                <a:srgbClr val="432A30"/>
              </a:solidFill>
            </a:endParaRPr>
          </a:p>
        </p:txBody>
      </p:sp>
      <p:sp>
        <p:nvSpPr>
          <p:cNvPr id="3" name="Footer Placeholder 2"/>
          <p:cNvSpPr>
            <a:spLocks noGrp="1"/>
          </p:cNvSpPr>
          <p:nvPr>
            <p:ph type="ftr" sz="quarter" idx="11"/>
          </p:nvPr>
        </p:nvSpPr>
        <p:spPr/>
        <p:txBody>
          <a:bodyPr/>
          <a:lstStyle/>
          <a:p>
            <a:endParaRPr lang="en-US" dirty="0">
              <a:solidFill>
                <a:srgbClr val="432A30"/>
              </a:solidFill>
            </a:endParaRPr>
          </a:p>
        </p:txBody>
      </p:sp>
      <p:sp>
        <p:nvSpPr>
          <p:cNvPr id="4" name="Slide Number Placeholder 3"/>
          <p:cNvSpPr>
            <a:spLocks noGrp="1"/>
          </p:cNvSpPr>
          <p:nvPr>
            <p:ph type="sldNum" sz="quarter" idx="12"/>
          </p:nvPr>
        </p:nvSpPr>
        <p:spPr/>
        <p:txBody>
          <a:bodyPr/>
          <a:lstStyle/>
          <a:p>
            <a:fld id="{69E57DC2-970A-4B3E-BB1C-7A09969E49DF}" type="slidenum">
              <a:rPr lang="en-US" dirty="0">
                <a:solidFill>
                  <a:srgbClr val="432A30"/>
                </a:solidFill>
              </a:rPr>
              <a:pPr/>
              <a:t>‹#›</a:t>
            </a:fld>
            <a:endParaRPr lang="en-US" dirty="0">
              <a:solidFill>
                <a:srgbClr val="432A30"/>
              </a:solidFill>
            </a:endParaRPr>
          </a:p>
        </p:txBody>
      </p:sp>
    </p:spTree>
    <p:extLst>
      <p:ext uri="{BB962C8B-B14F-4D97-AF65-F5344CB8AC3E}">
        <p14:creationId xmlns:p14="http://schemas.microsoft.com/office/powerpoint/2010/main" val="1815992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solidFill>
                  <a:srgbClr val="432A30"/>
                </a:solidFill>
              </a:rPr>
              <a:pPr/>
              <a:t>11/9/2020</a:t>
            </a:fld>
            <a:endParaRPr lang="en-US" dirty="0">
              <a:solidFill>
                <a:srgbClr val="432A30"/>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solidFill>
                <a:srgbClr val="432A30"/>
              </a:solidFill>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solidFill>
                  <a:srgbClr val="432A30"/>
                </a:solidFill>
              </a:rPr>
              <a:pPr/>
              <a:t>‹#›</a:t>
            </a:fld>
            <a:endParaRPr lang="en-US" dirty="0">
              <a:solidFill>
                <a:srgbClr val="432A30"/>
              </a:solidFill>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36659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solidFill>
                  <a:srgbClr val="432A30"/>
                </a:solidFill>
              </a:rPr>
              <a:pPr/>
              <a:t>11/9/2020</a:t>
            </a:fld>
            <a:endParaRPr lang="en-US" dirty="0">
              <a:solidFill>
                <a:srgbClr val="432A30"/>
              </a:solidFill>
            </a:endParaRPr>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solidFill>
                <a:srgbClr val="432A30"/>
              </a:solidFill>
            </a:endParaRPr>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solidFill>
                  <a:srgbClr val="432A30"/>
                </a:solidFill>
              </a:rPr>
              <a:pPr/>
              <a:t>‹#›</a:t>
            </a:fld>
            <a:endParaRPr lang="en-US" dirty="0">
              <a:solidFill>
                <a:srgbClr val="432A30"/>
              </a:solidFill>
            </a:endParaRPr>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876713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pPr defTabSz="457200"/>
            <a:fld id="{87DE6118-2437-4B30-8E3C-4D2BE6020583}" type="datetimeFigureOut">
              <a:rPr lang="en-US" dirty="0">
                <a:solidFill>
                  <a:srgbClr val="432A30"/>
                </a:solidFill>
              </a:rPr>
              <a:pPr defTabSz="457200"/>
              <a:t>11/9/2020</a:t>
            </a:fld>
            <a:endParaRPr lang="en-US" dirty="0">
              <a:solidFill>
                <a:srgbClr val="432A30"/>
              </a:solidFill>
            </a:endParaRPr>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pPr defTabSz="457200"/>
            <a:endParaRPr lang="en-US" dirty="0">
              <a:solidFill>
                <a:srgbClr val="432A30"/>
              </a:solidFill>
            </a:endParaRPr>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pPr defTabSz="457200"/>
            <a:fld id="{69E57DC2-970A-4B3E-BB1C-7A09969E49DF}" type="slidenum">
              <a:rPr lang="en-US" dirty="0">
                <a:solidFill>
                  <a:srgbClr val="432A30"/>
                </a:solidFill>
              </a:rPr>
              <a:pPr defTabSz="457200"/>
              <a:t>‹#›</a:t>
            </a:fld>
            <a:endParaRPr lang="en-US" dirty="0">
              <a:solidFill>
                <a:srgbClr val="432A30"/>
              </a:solidFill>
            </a:endParaRPr>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97196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orient="horz" pos="1368">
          <p15:clr>
            <a:srgbClr val="F26B43"/>
          </p15:clr>
        </p15:guide>
        <p15:guide id="4294967295" orient="horz" pos="1440">
          <p15:clr>
            <a:srgbClr val="F26B43"/>
          </p15:clr>
        </p15:guide>
        <p15:guide id="4294967295" orient="horz" pos="3696">
          <p15:clr>
            <a:srgbClr val="F26B43"/>
          </p15:clr>
        </p15:guide>
        <p15:guide id="4294967295" orient="horz" pos="432">
          <p15:clr>
            <a:srgbClr val="F26B43"/>
          </p15:clr>
        </p15:guide>
        <p15:guide id="4294967295" orient="horz" pos="1512">
          <p15:clr>
            <a:srgbClr val="F26B43"/>
          </p15:clr>
        </p15:guide>
        <p15:guide id="4294967295" pos="6912">
          <p15:clr>
            <a:srgbClr val="F26B43"/>
          </p15:clr>
        </p15:guide>
        <p15:guide id="4294967295" pos="936">
          <p15:clr>
            <a:srgbClr val="F26B43"/>
          </p15:clr>
        </p15:guide>
        <p15:guide id="4294967295"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ctrTitle"/>
          </p:nvPr>
        </p:nvSpPr>
        <p:spPr/>
        <p:txBody>
          <a:bodyPr/>
          <a:lstStyle/>
          <a:p>
            <a:r>
              <a:rPr lang="en-US" dirty="0"/>
              <a:t>Developing a Product</a:t>
            </a:r>
            <a:endParaRPr lang="ru-RU" dirty="0"/>
          </a:p>
        </p:txBody>
      </p:sp>
      <p:sp>
        <p:nvSpPr>
          <p:cNvPr id="5" name="Подзаголовок 4"/>
          <p:cNvSpPr>
            <a:spLocks noGrp="1"/>
          </p:cNvSpPr>
          <p:nvPr>
            <p:ph type="subTitle" idx="1"/>
          </p:nvPr>
        </p:nvSpPr>
        <p:spPr/>
        <p:txBody>
          <a:bodyPr/>
          <a:lstStyle/>
          <a:p>
            <a:endParaRPr lang="ru-RU"/>
          </a:p>
        </p:txBody>
      </p:sp>
    </p:spTree>
    <p:extLst>
      <p:ext uri="{BB962C8B-B14F-4D97-AF65-F5344CB8AC3E}">
        <p14:creationId xmlns:p14="http://schemas.microsoft.com/office/powerpoint/2010/main" val="279065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4. Prototyping</a:t>
            </a:r>
            <a:br>
              <a:rPr lang="en-US" dirty="0"/>
            </a:br>
            <a:endParaRPr lang="ru-RU" dirty="0"/>
          </a:p>
        </p:txBody>
      </p:sp>
      <p:sp>
        <p:nvSpPr>
          <p:cNvPr id="3" name="Объект 2"/>
          <p:cNvSpPr>
            <a:spLocks noGrp="1"/>
          </p:cNvSpPr>
          <p:nvPr>
            <p:ph idx="1"/>
          </p:nvPr>
        </p:nvSpPr>
        <p:spPr/>
        <p:txBody>
          <a:bodyPr/>
          <a:lstStyle/>
          <a:p>
            <a:pPr marL="0" indent="0">
              <a:buNone/>
            </a:pPr>
            <a:r>
              <a:rPr lang="en-US" dirty="0" smtClean="0"/>
              <a:t>The </a:t>
            </a:r>
            <a:r>
              <a:rPr lang="en-US" dirty="0"/>
              <a:t>goal of the prototyping phase during product development is to create a finished product to use as a sample for mass production</a:t>
            </a:r>
            <a:r>
              <a:rPr lang="en-US" dirty="0" smtClean="0"/>
              <a:t>. It’s </a:t>
            </a:r>
            <a:r>
              <a:rPr lang="en-US" dirty="0"/>
              <a:t>unlikely you will get to your finished product in a single attempt—prototyping usually involves experimenting with several versions of your product, slowly eliminating options and making improvements until you feel satisfied with a final sample.</a:t>
            </a:r>
            <a:endParaRPr lang="ru-RU" dirty="0"/>
          </a:p>
        </p:txBody>
      </p:sp>
    </p:spTree>
    <p:extLst>
      <p:ext uri="{BB962C8B-B14F-4D97-AF65-F5344CB8AC3E}">
        <p14:creationId xmlns:p14="http://schemas.microsoft.com/office/powerpoint/2010/main" val="1726803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4. Prototyping</a:t>
            </a:r>
            <a:endParaRPr lang="ru-RU" dirty="0"/>
          </a:p>
        </p:txBody>
      </p:sp>
      <p:sp>
        <p:nvSpPr>
          <p:cNvPr id="3" name="Объект 2"/>
          <p:cNvSpPr>
            <a:spLocks noGrp="1"/>
          </p:cNvSpPr>
          <p:nvPr>
            <p:ph idx="1"/>
          </p:nvPr>
        </p:nvSpPr>
        <p:spPr/>
        <p:txBody>
          <a:bodyPr>
            <a:normAutofit fontScale="77500" lnSpcReduction="20000"/>
          </a:bodyPr>
          <a:lstStyle/>
          <a:p>
            <a:pPr marL="0" indent="0">
              <a:buNone/>
            </a:pPr>
            <a:r>
              <a:rPr lang="en-US" dirty="0"/>
              <a:t>Prototyping also differs significantly depending on the type of product you are developing. The least expensive and simplest cases are products you can prototype yourself, such as food recipes and some cosmetic products. This do-it-yourself prototyping can also extend to fashion, pottery, design and other verticals, if you are lucky enough to be trained in these disciplines.</a:t>
            </a:r>
          </a:p>
          <a:p>
            <a:pPr marL="0" indent="0">
              <a:buNone/>
            </a:pPr>
            <a:r>
              <a:rPr lang="en-US" dirty="0" smtClean="0"/>
              <a:t>However</a:t>
            </a:r>
            <a:r>
              <a:rPr lang="en-US" dirty="0"/>
              <a:t>, more often than not, entrepreneurs will work with a third party to prototype their product. In the fashion and apparel industry, this usually involves working with a local seamstress (for clothing and accessories), cobbler (for shoes) or pattern maker (for clothing). These services can usually be found online by Googling local services in the industry.</a:t>
            </a:r>
          </a:p>
          <a:p>
            <a:pPr marL="0" indent="0">
              <a:buNone/>
            </a:pPr>
            <a:r>
              <a:rPr lang="en-US" dirty="0" smtClean="0"/>
              <a:t>Most </a:t>
            </a:r>
            <a:r>
              <a:rPr lang="en-US" dirty="0"/>
              <a:t>large cities also have art, design or fashion schools where students are trained in these techniques. Administrators from these university or college programs can usually grant you access to their internal job board where you can create a request for prototyping help.</a:t>
            </a:r>
          </a:p>
          <a:p>
            <a:pPr marL="0" indent="0">
              <a:buNone/>
            </a:pPr>
            <a:r>
              <a:rPr lang="en-US" dirty="0" smtClean="0"/>
              <a:t>For </a:t>
            </a:r>
            <a:r>
              <a:rPr lang="en-US" dirty="0"/>
              <a:t>objects like toys, household accessories, electronics, and many other hard-exterior objects, you may require a 3D rendering in order to make a prototype. Artists or engineers who are trained in computer-aided design and drafting (CAD) software can be contracted to do this, using </a:t>
            </a:r>
            <a:r>
              <a:rPr lang="en-US" dirty="0" err="1"/>
              <a:t>UpWork</a:t>
            </a:r>
            <a:r>
              <a:rPr lang="en-US" dirty="0"/>
              <a:t> or Freelancer. There are also user-friendly online tools such as </a:t>
            </a:r>
            <a:r>
              <a:rPr lang="en-US" dirty="0" err="1"/>
              <a:t>SketchUp</a:t>
            </a:r>
            <a:r>
              <a:rPr lang="en-US" dirty="0"/>
              <a:t>, </a:t>
            </a:r>
            <a:r>
              <a:rPr lang="en-US" dirty="0" err="1"/>
              <a:t>Tinkercad</a:t>
            </a:r>
            <a:r>
              <a:rPr lang="en-US" dirty="0"/>
              <a:t> and </a:t>
            </a:r>
            <a:r>
              <a:rPr lang="en-US" dirty="0" err="1"/>
              <a:t>Vectary</a:t>
            </a:r>
            <a:r>
              <a:rPr lang="en-US" dirty="0"/>
              <a:t>, for founders who want to learn how to create 3D models for themselves.</a:t>
            </a:r>
          </a:p>
          <a:p>
            <a:pPr marL="0" indent="0">
              <a:buNone/>
            </a:pPr>
            <a:endParaRPr lang="en-US" dirty="0"/>
          </a:p>
          <a:p>
            <a:pPr marL="0" indent="0">
              <a:buNone/>
            </a:pPr>
            <a:endParaRPr lang="ru-RU" dirty="0"/>
          </a:p>
        </p:txBody>
      </p:sp>
    </p:spTree>
    <p:extLst>
      <p:ext uri="{BB962C8B-B14F-4D97-AF65-F5344CB8AC3E}">
        <p14:creationId xmlns:p14="http://schemas.microsoft.com/office/powerpoint/2010/main" val="1808379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marL="0" indent="0">
              <a:buNone/>
            </a:pPr>
            <a:r>
              <a:rPr lang="en-US" dirty="0"/>
              <a:t>To get a 3D design turned into a physical model, makers used to have to get molds made for each part. Molds are typically expensive and involve set-up fees for things like tools and dies that are used to cut and shape pieces of plastic and other hard materials.</a:t>
            </a:r>
          </a:p>
          <a:p>
            <a:pPr marL="0" indent="0">
              <a:buNone/>
            </a:pPr>
            <a:r>
              <a:rPr lang="en-US" dirty="0" smtClean="0"/>
              <a:t>Luckily</a:t>
            </a:r>
            <a:r>
              <a:rPr lang="en-US" dirty="0"/>
              <a:t>, with the innovation of 3D printing, designs can be turned into physical samples at a much lower cost with a quicker turnaround time.</a:t>
            </a:r>
          </a:p>
          <a:p>
            <a:pPr marL="0" indent="0">
              <a:buNone/>
            </a:pPr>
            <a:r>
              <a:rPr lang="en-US" dirty="0" smtClean="0"/>
              <a:t>Chris </a:t>
            </a:r>
            <a:r>
              <a:rPr lang="en-US" dirty="0"/>
              <a:t>Little, the founder of </a:t>
            </a:r>
            <a:r>
              <a:rPr lang="en-US" dirty="0" err="1"/>
              <a:t>Wintersmiths</a:t>
            </a:r>
            <a:r>
              <a:rPr lang="en-US" dirty="0"/>
              <a:t>, prototyped his line of barware using </a:t>
            </a:r>
            <a:r>
              <a:rPr lang="en-US" dirty="0" err="1"/>
              <a:t>Quickparts</a:t>
            </a:r>
            <a:r>
              <a:rPr lang="en-US" dirty="0"/>
              <a:t> and explains that he was able to do so on a budget and within a few days' time. Alex Commons of </a:t>
            </a:r>
            <a:r>
              <a:rPr lang="en-US" dirty="0" err="1"/>
              <a:t>Bulat</a:t>
            </a:r>
            <a:r>
              <a:rPr lang="en-US" dirty="0"/>
              <a:t> Kitchen recommends 3D Hubs, which he used to prototype a knife, paying around $30 per 3D-printed model.</a:t>
            </a:r>
          </a:p>
          <a:p>
            <a:pPr marL="0" indent="0">
              <a:buNone/>
            </a:pPr>
            <a:endParaRPr lang="en-US" dirty="0"/>
          </a:p>
          <a:p>
            <a:pPr marL="0" indent="0">
              <a:buNone/>
            </a:pPr>
            <a:endParaRPr lang="ru-RU" dirty="0"/>
          </a:p>
        </p:txBody>
      </p:sp>
    </p:spTree>
    <p:extLst>
      <p:ext uri="{BB962C8B-B14F-4D97-AF65-F5344CB8AC3E}">
        <p14:creationId xmlns:p14="http://schemas.microsoft.com/office/powerpoint/2010/main" val="10453422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5. Sourcing</a:t>
            </a:r>
            <a:br>
              <a:rPr lang="en-US" dirty="0"/>
            </a:br>
            <a:endParaRPr lang="ru-RU" dirty="0"/>
          </a:p>
        </p:txBody>
      </p:sp>
      <p:sp>
        <p:nvSpPr>
          <p:cNvPr id="3" name="Объект 2"/>
          <p:cNvSpPr>
            <a:spLocks noGrp="1"/>
          </p:cNvSpPr>
          <p:nvPr>
            <p:ph idx="1"/>
          </p:nvPr>
        </p:nvSpPr>
        <p:spPr/>
        <p:txBody>
          <a:bodyPr>
            <a:normAutofit fontScale="55000" lnSpcReduction="20000"/>
          </a:bodyPr>
          <a:lstStyle/>
          <a:p>
            <a:pPr marL="0" indent="0">
              <a:buNone/>
            </a:pPr>
            <a:r>
              <a:rPr lang="en-US" dirty="0" smtClean="0"/>
              <a:t>Once </a:t>
            </a:r>
            <a:r>
              <a:rPr lang="en-US" dirty="0"/>
              <a:t>you have a product prototype you’re satisfied with, it's time to start gathering the materials and securing the partners needed for production. This is also referred to as building your supply chain: the vendors, activities, and resources needed to create a product and get it into a customer's hands.</a:t>
            </a:r>
          </a:p>
          <a:p>
            <a:pPr marL="0" indent="0">
              <a:buNone/>
            </a:pPr>
            <a:r>
              <a:rPr lang="en-US" dirty="0" smtClean="0"/>
              <a:t>While </a:t>
            </a:r>
            <a:r>
              <a:rPr lang="en-US" dirty="0"/>
              <a:t>this phase will mainly involve looking for manufacturing-related services, you may also factor storage, shipping, and warehousing into your choice.</a:t>
            </a:r>
          </a:p>
          <a:p>
            <a:pPr marL="0" indent="0">
              <a:buNone/>
            </a:pPr>
            <a:r>
              <a:rPr lang="en-US" dirty="0" smtClean="0"/>
              <a:t>In </a:t>
            </a:r>
            <a:r>
              <a:rPr lang="en-US" dirty="0"/>
              <a:t>Shoe Dog, a memoir by Nike founder Phil Knight, the importance of diversifying your supply chain is a theme emphasized throughout the story. Finding multiple suppliers for the different materials you will need, as well as different potential manufacturers, will allow you to compare costs. It also has an added benefit of creating a backup option if one of your suppliers or manufacturers doesn’t work out. Sourcing several options is an important part of safeguarding your business for the long term.</a:t>
            </a:r>
          </a:p>
          <a:p>
            <a:pPr marL="0" indent="0">
              <a:buNone/>
            </a:pPr>
            <a:r>
              <a:rPr lang="en-US" dirty="0" smtClean="0"/>
              <a:t>During </a:t>
            </a:r>
            <a:r>
              <a:rPr lang="en-US" dirty="0"/>
              <a:t>product development, each journey to a finished product is different.</a:t>
            </a:r>
          </a:p>
          <a:p>
            <a:pPr marL="0" indent="0">
              <a:buNone/>
            </a:pPr>
            <a:r>
              <a:rPr lang="en-US" dirty="0"/>
              <a:t>When looking for suppliers, there are plenty of resources both online and in person. While it may seem old fashioned, many business owners choose to attend trade shows dedicated to sourcing. Trade shows like Magic in Las Vegas provide the opportunity to meet hundreds of vendors at once—to see, touch, and discuss materials and build a personal relationship with suppliers, which can be valuable when it comes time to negotiate prices.</a:t>
            </a:r>
          </a:p>
          <a:p>
            <a:pPr marL="0" indent="0">
              <a:buNone/>
            </a:pPr>
            <a:r>
              <a:rPr lang="en-US" dirty="0" smtClean="0"/>
              <a:t>During </a:t>
            </a:r>
            <a:r>
              <a:rPr lang="en-US" dirty="0"/>
              <a:t>the sourcing phase, you will inevitably come across the decision of whether to produce your product locally or overseas. It is a good idea to compare the two options, as they each have their own advantages and disadvantages.</a:t>
            </a:r>
          </a:p>
          <a:p>
            <a:pPr marL="0" indent="0">
              <a:buNone/>
            </a:pPr>
            <a:r>
              <a:rPr lang="en-US" dirty="0" smtClean="0"/>
              <a:t>The </a:t>
            </a:r>
            <a:r>
              <a:rPr lang="en-US" dirty="0"/>
              <a:t>most commonly used sourcing platform for overseas production is Alibaba. Alibaba is marketplace for Chinese suppliers and factories, where you can browse listings for finished goods or raw materials. A popular way of using Alibaba to find a manufacturer is to look for listings with similar products to your own and then contact the factory to see if they can produce your specific design.</a:t>
            </a:r>
            <a:endParaRPr lang="ru-RU" dirty="0"/>
          </a:p>
        </p:txBody>
      </p:sp>
    </p:spTree>
    <p:extLst>
      <p:ext uri="{BB962C8B-B14F-4D97-AF65-F5344CB8AC3E}">
        <p14:creationId xmlns:p14="http://schemas.microsoft.com/office/powerpoint/2010/main" val="4052407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6. Costing</a:t>
            </a:r>
            <a:br>
              <a:rPr lang="en-US" dirty="0"/>
            </a:br>
            <a:endParaRPr lang="ru-RU" dirty="0"/>
          </a:p>
        </p:txBody>
      </p:sp>
      <p:sp>
        <p:nvSpPr>
          <p:cNvPr id="3" name="Объект 2"/>
          <p:cNvSpPr>
            <a:spLocks noGrp="1"/>
          </p:cNvSpPr>
          <p:nvPr>
            <p:ph idx="1"/>
          </p:nvPr>
        </p:nvSpPr>
        <p:spPr/>
        <p:txBody>
          <a:bodyPr>
            <a:normAutofit fontScale="77500" lnSpcReduction="20000"/>
          </a:bodyPr>
          <a:lstStyle/>
          <a:p>
            <a:pPr marL="0" indent="0">
              <a:buNone/>
            </a:pPr>
            <a:r>
              <a:rPr lang="en-US" dirty="0" smtClean="0"/>
              <a:t>After </a:t>
            </a:r>
            <a:r>
              <a:rPr lang="en-US" dirty="0"/>
              <a:t>research, planning, prototyping, and sourcing is done, you should have a clearer picture of what it will cost to produce your product. Costing is the process of taking all of the information gathered thus far and adding up what your cost of goods sold (COGS) will be, so you can determine a retail price and gross margin.</a:t>
            </a:r>
          </a:p>
          <a:p>
            <a:pPr marL="0" indent="0">
              <a:buNone/>
            </a:pPr>
            <a:r>
              <a:rPr lang="en-US" dirty="0" smtClean="0"/>
              <a:t>Begin </a:t>
            </a:r>
            <a:r>
              <a:rPr lang="en-US" dirty="0"/>
              <a:t>by creating a spreadsheet with each additional cost broken out as a separate line item. This should include all of your raw materials, factory setup costs, manufacturing costs, and shipping costs. It is important to factor in shipping, import fees, and any duties you will need to pay in order to get your final product into the customer's hands, as these fees can have a significant impact on your COGS, depending on where you are producing the product.</a:t>
            </a:r>
          </a:p>
          <a:p>
            <a:pPr marL="0" indent="0">
              <a:buNone/>
            </a:pPr>
            <a:r>
              <a:rPr lang="en-US" dirty="0" smtClean="0"/>
              <a:t>If </a:t>
            </a:r>
            <a:r>
              <a:rPr lang="en-US" dirty="0"/>
              <a:t>you were able to secure multiple quotes for different materials or manufacturers during the sourcing phase, you can include different columns for each line item that compare the cost. Another option is to create a second version of the spreadsheet, so you can compare local production versus overseas production.</a:t>
            </a:r>
          </a:p>
          <a:p>
            <a:pPr marL="0" indent="0">
              <a:buNone/>
            </a:pPr>
            <a:r>
              <a:rPr lang="en-US" dirty="0" smtClean="0"/>
              <a:t>Once </a:t>
            </a:r>
            <a:r>
              <a:rPr lang="en-US" dirty="0"/>
              <a:t>you have your total COGS calculated, you can come up with a retail price for your product and subtract the COGS from that price to get your potential gross margin, or profit, on each unit sold.</a:t>
            </a:r>
            <a:endParaRPr lang="ru-RU" dirty="0"/>
          </a:p>
        </p:txBody>
      </p:sp>
    </p:spTree>
    <p:extLst>
      <p:ext uri="{BB962C8B-B14F-4D97-AF65-F5344CB8AC3E}">
        <p14:creationId xmlns:p14="http://schemas.microsoft.com/office/powerpoint/2010/main" val="2378945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Why New Products Fail</a:t>
            </a:r>
            <a:br>
              <a:rPr lang="en-US" dirty="0"/>
            </a:br>
            <a:endParaRPr lang="ru-RU" dirty="0"/>
          </a:p>
        </p:txBody>
      </p:sp>
      <p:sp>
        <p:nvSpPr>
          <p:cNvPr id="3" name="Объект 2"/>
          <p:cNvSpPr>
            <a:spLocks noGrp="1"/>
          </p:cNvSpPr>
          <p:nvPr>
            <p:ph idx="1"/>
          </p:nvPr>
        </p:nvSpPr>
        <p:spPr/>
        <p:txBody>
          <a:bodyPr/>
          <a:lstStyle/>
          <a:p>
            <a:r>
              <a:rPr lang="en-US" dirty="0" smtClean="0"/>
              <a:t>Lack </a:t>
            </a:r>
            <a:r>
              <a:rPr lang="en-US" dirty="0"/>
              <a:t>of differentiating advantage</a:t>
            </a:r>
          </a:p>
          <a:p>
            <a:r>
              <a:rPr lang="en-US" dirty="0"/>
              <a:t>Poor marketing plan</a:t>
            </a:r>
          </a:p>
          <a:p>
            <a:r>
              <a:rPr lang="en-US" dirty="0"/>
              <a:t>Poor timing</a:t>
            </a:r>
          </a:p>
          <a:p>
            <a:r>
              <a:rPr lang="en-US" dirty="0"/>
              <a:t>Target market too small</a:t>
            </a:r>
          </a:p>
          <a:p>
            <a:r>
              <a:rPr lang="en-US" dirty="0"/>
              <a:t>Poor product quality</a:t>
            </a:r>
          </a:p>
          <a:p>
            <a:r>
              <a:rPr lang="en-US" dirty="0"/>
              <a:t>No access to market</a:t>
            </a:r>
            <a:endParaRPr lang="ru-RU" dirty="0"/>
          </a:p>
        </p:txBody>
      </p:sp>
    </p:spTree>
    <p:extLst>
      <p:ext uri="{BB962C8B-B14F-4D97-AF65-F5344CB8AC3E}">
        <p14:creationId xmlns:p14="http://schemas.microsoft.com/office/powerpoint/2010/main" val="1911521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135466"/>
            <a:ext cx="9601200" cy="1016001"/>
          </a:xfrm>
        </p:spPr>
        <p:txBody>
          <a:bodyPr/>
          <a:lstStyle/>
          <a:p>
            <a:r>
              <a:rPr lang="en-US" dirty="0"/>
              <a:t>The Product Life Cycle</a:t>
            </a:r>
            <a:endParaRPr lang="ru-R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2667" y="1128276"/>
            <a:ext cx="9421029" cy="51201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20422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6" name="Текст 5"/>
          <p:cNvSpPr>
            <a:spLocks noGrp="1"/>
          </p:cNvSpPr>
          <p:nvPr>
            <p:ph type="body" sz="half" idx="2"/>
          </p:nvPr>
        </p:nvSpPr>
        <p:spPr/>
        <p:txBody>
          <a:bodyPr/>
          <a:lstStyle/>
          <a:p>
            <a:endParaRPr lang="ru-RU"/>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56338" y="296333"/>
            <a:ext cx="5211762"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6947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56338" y="1653806"/>
            <a:ext cx="5211762" cy="3239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30423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56338" y="1296964"/>
            <a:ext cx="5211762" cy="3952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5805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What is Product Development?</a:t>
            </a:r>
            <a:endParaRPr lang="ru-RU" dirty="0"/>
          </a:p>
        </p:txBody>
      </p:sp>
      <p:sp>
        <p:nvSpPr>
          <p:cNvPr id="3" name="Объект 2"/>
          <p:cNvSpPr>
            <a:spLocks noGrp="1"/>
          </p:cNvSpPr>
          <p:nvPr>
            <p:ph idx="1"/>
          </p:nvPr>
        </p:nvSpPr>
        <p:spPr/>
        <p:txBody>
          <a:bodyPr>
            <a:normAutofit lnSpcReduction="10000"/>
          </a:bodyPr>
          <a:lstStyle/>
          <a:p>
            <a:pPr marL="0" indent="0">
              <a:buNone/>
            </a:pPr>
            <a:r>
              <a:rPr lang="en-US" dirty="0"/>
              <a:t>Product development typically refers to all of the stages involved in bringing a product from concept or idea through market release and beyond. In other words, product development incorporates a product’s entire journey.</a:t>
            </a:r>
          </a:p>
          <a:p>
            <a:pPr marL="0" indent="0">
              <a:buNone/>
            </a:pPr>
            <a:r>
              <a:rPr lang="en-US" dirty="0" smtClean="0"/>
              <a:t>There </a:t>
            </a:r>
            <a:r>
              <a:rPr lang="en-US" dirty="0"/>
              <a:t>are many steps to this process, and it’s not the same path for every organization, but these are the most common stages through which products typically </a:t>
            </a:r>
            <a:r>
              <a:rPr lang="en-US" dirty="0" smtClean="0"/>
              <a:t>progress.</a:t>
            </a:r>
          </a:p>
          <a:p>
            <a:pPr marL="0" indent="0">
              <a:buNone/>
            </a:pPr>
            <a:r>
              <a:rPr lang="en-US" dirty="0"/>
              <a:t>Product Development Does Not Mean Product Management</a:t>
            </a:r>
          </a:p>
          <a:p>
            <a:pPr marL="0" indent="0">
              <a:buNone/>
            </a:pPr>
            <a:r>
              <a:rPr lang="en-US" dirty="0"/>
              <a:t>When you understand product development this way, you can see that it is not synonymous with product management, although many people mistakenly use the terms interchangeably. Indeed, product development does not refer to a single role at all.</a:t>
            </a:r>
            <a:endParaRPr lang="ru-RU" dirty="0"/>
          </a:p>
        </p:txBody>
      </p:sp>
    </p:spTree>
    <p:extLst>
      <p:ext uri="{BB962C8B-B14F-4D97-AF65-F5344CB8AC3E}">
        <p14:creationId xmlns:p14="http://schemas.microsoft.com/office/powerpoint/2010/main" val="1219508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634067" y="336737"/>
            <a:ext cx="10066866" cy="63519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24409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23467" y="279400"/>
            <a:ext cx="6299200" cy="6290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68264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endParaRPr lang="ru-RU"/>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596467" y="177799"/>
            <a:ext cx="6468533" cy="6282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Текст 9"/>
          <p:cNvSpPr>
            <a:spLocks noGrp="1"/>
          </p:cNvSpPr>
          <p:nvPr>
            <p:ph type="body" sz="half" idx="2"/>
          </p:nvPr>
        </p:nvSpPr>
        <p:spPr/>
        <p:txBody>
          <a:bodyPr/>
          <a:lstStyle/>
          <a:p>
            <a:endParaRPr lang="ru-RU"/>
          </a:p>
        </p:txBody>
      </p:sp>
    </p:spTree>
    <p:extLst>
      <p:ext uri="{BB962C8B-B14F-4D97-AF65-F5344CB8AC3E}">
        <p14:creationId xmlns:p14="http://schemas.microsoft.com/office/powerpoint/2010/main" val="2940126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88515" y="592667"/>
            <a:ext cx="575315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0563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47619" y="925512"/>
            <a:ext cx="5029200" cy="469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061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571067" y="389467"/>
            <a:ext cx="6510865" cy="5901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3768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The most </a:t>
            </a:r>
            <a:r>
              <a:rPr lang="en-US" dirty="0"/>
              <a:t>common stages through which products typically progress</a:t>
            </a:r>
            <a:endParaRPr lang="ru-RU" dirty="0"/>
          </a:p>
        </p:txBody>
      </p:sp>
      <p:sp>
        <p:nvSpPr>
          <p:cNvPr id="3" name="Объект 2"/>
          <p:cNvSpPr>
            <a:spLocks noGrp="1"/>
          </p:cNvSpPr>
          <p:nvPr>
            <p:ph idx="1"/>
          </p:nvPr>
        </p:nvSpPr>
        <p:spPr/>
        <p:txBody>
          <a:bodyPr>
            <a:normAutofit fontScale="55000" lnSpcReduction="20000"/>
          </a:bodyPr>
          <a:lstStyle/>
          <a:p>
            <a:pPr marL="457200" indent="-457200">
              <a:buFont typeface="+mj-lt"/>
              <a:buAutoNum type="arabicPeriod"/>
            </a:pPr>
            <a:r>
              <a:rPr lang="en-US" dirty="0">
                <a:solidFill>
                  <a:srgbClr val="FF0000"/>
                </a:solidFill>
              </a:rPr>
              <a:t>Identifying a market need</a:t>
            </a:r>
            <a:r>
              <a:rPr lang="en-US" dirty="0"/>
              <a:t>—Products solve problems. Identifying a problem that needs solving (or a better way of being solved) is where this journey should begin. Conversations with potential customers, surveys, and other user research activities can inform this step.</a:t>
            </a:r>
          </a:p>
          <a:p>
            <a:pPr marL="457200" indent="-457200">
              <a:buFont typeface="+mj-lt"/>
              <a:buAutoNum type="arabicPeriod"/>
            </a:pPr>
            <a:r>
              <a:rPr lang="en-US" dirty="0">
                <a:solidFill>
                  <a:srgbClr val="FF0000"/>
                </a:solidFill>
              </a:rPr>
              <a:t>Quantifying the opportunity</a:t>
            </a:r>
            <a:r>
              <a:rPr lang="en-US" dirty="0"/>
              <a:t>—Not every problem is problematic enough to warrant a product-based solution. The pain it causes and the number of people or organizations it impacts can determine whether it’s a worthy problem to solve and if people are willing to pay for a solution (be it with money or their data).</a:t>
            </a:r>
          </a:p>
          <a:p>
            <a:pPr marL="457200" indent="-457200">
              <a:buFont typeface="+mj-lt"/>
              <a:buAutoNum type="arabicPeriod"/>
            </a:pPr>
            <a:r>
              <a:rPr lang="en-US" dirty="0">
                <a:solidFill>
                  <a:srgbClr val="FF0000"/>
                </a:solidFill>
              </a:rPr>
              <a:t>Conceptualizing the product</a:t>
            </a:r>
            <a:r>
              <a:rPr lang="en-US" dirty="0"/>
              <a:t>—Some solutions may be obvious, while others may be less intuitive. Here’s where the team puts in the effort and applies their creativity to devising how a product might serve its needs.</a:t>
            </a:r>
          </a:p>
          <a:p>
            <a:pPr marL="457200" indent="-457200">
              <a:buFont typeface="+mj-lt"/>
              <a:buAutoNum type="arabicPeriod"/>
            </a:pPr>
            <a:r>
              <a:rPr lang="en-US" dirty="0">
                <a:solidFill>
                  <a:srgbClr val="FF0000"/>
                </a:solidFill>
              </a:rPr>
              <a:t>Validating the solution</a:t>
            </a:r>
            <a:r>
              <a:rPr lang="en-US" dirty="0"/>
              <a:t>—Before too much time is spent prototyping and design, whether the proposed solution is viable should be tested. This can still happen at the conceptual level. Still, it is an early test to see whether the particular product idea is worth pursuing further or if it will be rejected or only lightly adopted by the target user.</a:t>
            </a:r>
          </a:p>
          <a:p>
            <a:pPr marL="457200" indent="-457200">
              <a:buFont typeface="+mj-lt"/>
              <a:buAutoNum type="arabicPeriod"/>
            </a:pPr>
            <a:r>
              <a:rPr lang="en-US" dirty="0">
                <a:solidFill>
                  <a:srgbClr val="FF0000"/>
                </a:solidFill>
              </a:rPr>
              <a:t>Building the product roadmap</a:t>
            </a:r>
            <a:r>
              <a:rPr lang="en-US" dirty="0"/>
              <a:t>—With a legitimate product concept in hand, product management can build out the product roadmap, identifying which themes and goals are central to develop first to solve the most significant pain points and spark adoption.</a:t>
            </a:r>
          </a:p>
          <a:p>
            <a:pPr marL="457200" indent="-457200">
              <a:buFont typeface="+mj-lt"/>
              <a:buAutoNum type="arabicPeriod"/>
            </a:pPr>
            <a:r>
              <a:rPr lang="en-US" dirty="0">
                <a:solidFill>
                  <a:srgbClr val="FF0000"/>
                </a:solidFill>
              </a:rPr>
              <a:t>Developing a minimum viable product (MVP)</a:t>
            </a:r>
            <a:r>
              <a:rPr lang="en-US" dirty="0"/>
              <a:t>—This initial version of the product needs just enough functionality to be used by customers.</a:t>
            </a:r>
          </a:p>
          <a:p>
            <a:pPr marL="457200" indent="-457200">
              <a:buFont typeface="+mj-lt"/>
              <a:buAutoNum type="arabicPeriod"/>
            </a:pPr>
            <a:r>
              <a:rPr lang="en-US" dirty="0">
                <a:solidFill>
                  <a:srgbClr val="FF0000"/>
                </a:solidFill>
              </a:rPr>
              <a:t>Releasing the MVP to users</a:t>
            </a:r>
            <a:r>
              <a:rPr lang="en-US" dirty="0"/>
              <a:t>—Experiments can be conducted to gauge interest, prioritize marketing channels and message, and begin testing the waters around price sensitivity and packaging. It also kicks off the feedback loop to bring ideas, complaints, and suggestions into the prioritization process and populate the product backlog.</a:t>
            </a:r>
          </a:p>
          <a:p>
            <a:pPr marL="457200" indent="-457200">
              <a:buFont typeface="+mj-lt"/>
              <a:buAutoNum type="arabicPeriod"/>
            </a:pPr>
            <a:r>
              <a:rPr lang="en-US" dirty="0">
                <a:solidFill>
                  <a:srgbClr val="FF0000"/>
                </a:solidFill>
              </a:rPr>
              <a:t>Ongoing iteration based on user feedback and strategic goals</a:t>
            </a:r>
            <a:r>
              <a:rPr lang="en-US" dirty="0"/>
              <a:t>—With a product in the market, enhancements, expansions, and changes will be driven by the user feedback being collected via various channels. Over time the product roadmap will evolve based on this learning and the objectives the company sets for this product. This work never ends until it’s finally time to sunset a product at the end of its lifecycle.</a:t>
            </a:r>
            <a:endParaRPr lang="ru-RU" dirty="0"/>
          </a:p>
        </p:txBody>
      </p:sp>
    </p:spTree>
    <p:extLst>
      <p:ext uri="{BB962C8B-B14F-4D97-AF65-F5344CB8AC3E}">
        <p14:creationId xmlns:p14="http://schemas.microsoft.com/office/powerpoint/2010/main" val="187365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71600" y="694267"/>
            <a:ext cx="9601200" cy="5173133"/>
          </a:xfrm>
        </p:spPr>
        <p:txBody>
          <a:bodyPr>
            <a:normAutofit fontScale="77500" lnSpcReduction="20000"/>
          </a:bodyPr>
          <a:lstStyle/>
          <a:p>
            <a:pPr marL="0" indent="0">
              <a:buNone/>
            </a:pPr>
            <a:r>
              <a:rPr lang="en-US" dirty="0"/>
              <a:t>In some organizations, “product development” may be shorthand for the implementation team, comprised primarily of developers, engineers, and possibly quality </a:t>
            </a:r>
            <a:r>
              <a:rPr lang="en-US" dirty="0" smtClean="0"/>
              <a:t>assurance. But</a:t>
            </a:r>
            <a:r>
              <a:rPr lang="en-US" dirty="0"/>
              <a:t>, when it comes to the house’s personnel side, it should instead view it as more of an overall process or method for bringing products to market, which involves many teams across a company, including:</a:t>
            </a:r>
          </a:p>
          <a:p>
            <a:r>
              <a:rPr lang="en-US" dirty="0" smtClean="0"/>
              <a:t>Product </a:t>
            </a:r>
            <a:r>
              <a:rPr lang="en-US" dirty="0"/>
              <a:t>management</a:t>
            </a:r>
          </a:p>
          <a:p>
            <a:r>
              <a:rPr lang="en-US" dirty="0"/>
              <a:t>Product marketing</a:t>
            </a:r>
          </a:p>
          <a:p>
            <a:r>
              <a:rPr lang="en-US" dirty="0"/>
              <a:t>Project management</a:t>
            </a:r>
          </a:p>
          <a:p>
            <a:r>
              <a:rPr lang="en-US" dirty="0"/>
              <a:t>Agile management (Scrum masters, product owners, etc.)</a:t>
            </a:r>
          </a:p>
          <a:p>
            <a:r>
              <a:rPr lang="en-US" dirty="0"/>
              <a:t>Architecture</a:t>
            </a:r>
          </a:p>
          <a:p>
            <a:r>
              <a:rPr lang="en-US" dirty="0"/>
              <a:t>Design</a:t>
            </a:r>
          </a:p>
          <a:p>
            <a:r>
              <a:rPr lang="en-US" dirty="0"/>
              <a:t>UI/UX</a:t>
            </a:r>
          </a:p>
          <a:p>
            <a:r>
              <a:rPr lang="en-US" dirty="0"/>
              <a:t>Development/Engineering</a:t>
            </a:r>
          </a:p>
          <a:p>
            <a:r>
              <a:rPr lang="en-US" dirty="0"/>
              <a:t>Manufacturing</a:t>
            </a:r>
          </a:p>
          <a:p>
            <a:r>
              <a:rPr lang="en-US" dirty="0"/>
              <a:t>Testing or QA</a:t>
            </a:r>
          </a:p>
          <a:p>
            <a:r>
              <a:rPr lang="en-US" dirty="0" smtClean="0"/>
              <a:t>Shipping/Distribution</a:t>
            </a:r>
          </a:p>
          <a:p>
            <a:pPr marL="0" indent="0">
              <a:buNone/>
            </a:pPr>
            <a:r>
              <a:rPr lang="en-US" dirty="0"/>
              <a:t>Essentially, it encompasses everyone involved from idea generation through to customer delivery. Each of these groups plays an essential role in the process, defining, designing, building, testing, or delivering the product.</a:t>
            </a:r>
            <a:endParaRPr lang="ru-RU" dirty="0"/>
          </a:p>
        </p:txBody>
      </p:sp>
    </p:spTree>
    <p:extLst>
      <p:ext uri="{BB962C8B-B14F-4D97-AF65-F5344CB8AC3E}">
        <p14:creationId xmlns:p14="http://schemas.microsoft.com/office/powerpoint/2010/main" val="15024712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1. Ideation</a:t>
            </a:r>
            <a:br>
              <a:rPr lang="en-US" dirty="0"/>
            </a:br>
            <a:endParaRPr lang="ru-RU" dirty="0"/>
          </a:p>
        </p:txBody>
      </p:sp>
      <p:sp>
        <p:nvSpPr>
          <p:cNvPr id="3" name="Объект 2"/>
          <p:cNvSpPr>
            <a:spLocks noGrp="1"/>
          </p:cNvSpPr>
          <p:nvPr>
            <p:ph idx="1"/>
          </p:nvPr>
        </p:nvSpPr>
        <p:spPr/>
        <p:txBody>
          <a:bodyPr>
            <a:normAutofit fontScale="62500" lnSpcReduction="20000"/>
          </a:bodyPr>
          <a:lstStyle/>
          <a:p>
            <a:pPr marL="0" indent="0">
              <a:buNone/>
            </a:pPr>
            <a:r>
              <a:rPr lang="en-US" dirty="0" smtClean="0"/>
              <a:t>Many </a:t>
            </a:r>
            <a:r>
              <a:rPr lang="en-US" dirty="0"/>
              <a:t>aspiring entrepreneurs get stuck on ideation, often because they’re waiting for a stroke of genius to reveal the perfect product they should sell. While building something fundamentally "new" can be creatively fulfilling, many of the best ideas are the result of iterating upon on an existing product. The SCAMPER model is a useful tool for quickly coming up with product ideas by asking questions about existing products. Each letter stands for a prompt:</a:t>
            </a:r>
          </a:p>
          <a:p>
            <a:pPr marL="0" indent="0">
              <a:buNone/>
            </a:pPr>
            <a:r>
              <a:rPr lang="en-US" dirty="0"/>
              <a:t>Substitute (e.g. faux fur for fur)</a:t>
            </a:r>
          </a:p>
          <a:p>
            <a:pPr marL="0" indent="0">
              <a:buNone/>
            </a:pPr>
            <a:r>
              <a:rPr lang="en-US" dirty="0"/>
              <a:t>Combine (e.g. a phone case and a battery pack)</a:t>
            </a:r>
          </a:p>
          <a:p>
            <a:pPr marL="0" indent="0">
              <a:buNone/>
            </a:pPr>
            <a:r>
              <a:rPr lang="en-US" dirty="0"/>
              <a:t>Adapt (e.g. a bra with front clasps for nursing)</a:t>
            </a:r>
          </a:p>
          <a:p>
            <a:pPr marL="0" indent="0">
              <a:buNone/>
            </a:pPr>
            <a:r>
              <a:rPr lang="en-US" dirty="0"/>
              <a:t>Modify (e.g. an electric toothbrush with a sleeker design)</a:t>
            </a:r>
          </a:p>
          <a:p>
            <a:pPr marL="0" indent="0">
              <a:buNone/>
            </a:pPr>
            <a:r>
              <a:rPr lang="en-US" dirty="0"/>
              <a:t>Put to another use (e.g. memory-foam dog beds)</a:t>
            </a:r>
          </a:p>
          <a:p>
            <a:pPr marL="0" indent="0">
              <a:buNone/>
            </a:pPr>
            <a:r>
              <a:rPr lang="en-US" dirty="0"/>
              <a:t>Eliminate (e.g. get rid of the middleman to sell sunglasses and pass the savings on to consumers)</a:t>
            </a:r>
          </a:p>
          <a:p>
            <a:pPr marL="0" indent="0">
              <a:buNone/>
            </a:pPr>
            <a:r>
              <a:rPr lang="en-US" dirty="0"/>
              <a:t>Reverse/Rearrange (e.g. a duffle bag that doesn’t wrinkle your suits)</a:t>
            </a:r>
          </a:p>
          <a:p>
            <a:pPr marL="0" indent="0">
              <a:buNone/>
            </a:pPr>
            <a:r>
              <a:rPr lang="en-US" dirty="0"/>
              <a:t>By asking these questions, you can come up with novel ways to transform existing ideas or even adapt them for a new target audience or </a:t>
            </a:r>
            <a:r>
              <a:rPr lang="en-US" dirty="0" err="1"/>
              <a:t>problem.If</a:t>
            </a:r>
            <a:r>
              <a:rPr lang="en-US" dirty="0"/>
              <a:t> you're still looking for your "aha!" moment, we also put together a list of sources for coming up with your own product ideas, from analyzing online marketplaces and product descriptions for inspiration to reinventing historical trends.</a:t>
            </a:r>
          </a:p>
          <a:p>
            <a:endParaRPr lang="ru-RU" dirty="0"/>
          </a:p>
        </p:txBody>
      </p:sp>
    </p:spTree>
    <p:extLst>
      <p:ext uri="{BB962C8B-B14F-4D97-AF65-F5344CB8AC3E}">
        <p14:creationId xmlns:p14="http://schemas.microsoft.com/office/powerpoint/2010/main" val="348833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dirty="0"/>
              <a:t>The new product development process in 6 steps</a:t>
            </a:r>
            <a:br>
              <a:rPr lang="en-US" dirty="0"/>
            </a:br>
            <a:endParaRPr lang="ru-RU" dirty="0"/>
          </a:p>
        </p:txBody>
      </p:sp>
      <p:sp>
        <p:nvSpPr>
          <p:cNvPr id="3" name="Объект 2"/>
          <p:cNvSpPr>
            <a:spLocks noGrp="1"/>
          </p:cNvSpPr>
          <p:nvPr>
            <p:ph idx="1"/>
          </p:nvPr>
        </p:nvSpPr>
        <p:spPr/>
        <p:txBody>
          <a:bodyPr>
            <a:normAutofit/>
          </a:bodyPr>
          <a:lstStyle/>
          <a:p>
            <a:pPr marL="0" indent="0">
              <a:buNone/>
            </a:pPr>
            <a:r>
              <a:rPr lang="en-US" sz="2800" dirty="0" smtClean="0"/>
              <a:t>New </a:t>
            </a:r>
            <a:r>
              <a:rPr lang="en-US" sz="2800" dirty="0"/>
              <a:t>product development is the process of bringing an original product idea to market. Although it differs by industry, it can essentially be broken down into six stages: ideation, research, planning, prototyping, sourcing, and costing</a:t>
            </a:r>
            <a:r>
              <a:rPr lang="en-US" sz="2800" dirty="0" smtClean="0"/>
              <a:t>. Here's </a:t>
            </a:r>
            <a:r>
              <a:rPr lang="en-US" sz="2800" dirty="0"/>
              <a:t>how to develop your own original product idea and what to consider at each stage.</a:t>
            </a:r>
          </a:p>
          <a:p>
            <a:pPr marL="0" indent="0">
              <a:buNone/>
            </a:pPr>
            <a:r>
              <a:rPr lang="en-US" sz="2800" dirty="0" smtClean="0"/>
              <a:t>1</a:t>
            </a:r>
            <a:r>
              <a:rPr lang="en-US" sz="2800" dirty="0"/>
              <a:t>. Ideation</a:t>
            </a:r>
          </a:p>
          <a:p>
            <a:pPr marL="0" indent="0">
              <a:buNone/>
            </a:pPr>
            <a:endParaRPr lang="ru-RU" dirty="0"/>
          </a:p>
        </p:txBody>
      </p:sp>
    </p:spTree>
    <p:extLst>
      <p:ext uri="{BB962C8B-B14F-4D97-AF65-F5344CB8AC3E}">
        <p14:creationId xmlns:p14="http://schemas.microsoft.com/office/powerpoint/2010/main" val="2361200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2. </a:t>
            </a:r>
            <a:r>
              <a:rPr lang="en-US" dirty="0" smtClean="0"/>
              <a:t>Research</a:t>
            </a:r>
            <a:endParaRPr lang="ru-RU" dirty="0"/>
          </a:p>
        </p:txBody>
      </p:sp>
      <p:sp>
        <p:nvSpPr>
          <p:cNvPr id="3" name="Объект 2"/>
          <p:cNvSpPr>
            <a:spLocks noGrp="1"/>
          </p:cNvSpPr>
          <p:nvPr>
            <p:ph idx="1"/>
          </p:nvPr>
        </p:nvSpPr>
        <p:spPr>
          <a:xfrm>
            <a:off x="1371600" y="1651000"/>
            <a:ext cx="9601200" cy="4216400"/>
          </a:xfrm>
        </p:spPr>
        <p:txBody>
          <a:bodyPr>
            <a:normAutofit fontScale="55000" lnSpcReduction="20000"/>
          </a:bodyPr>
          <a:lstStyle/>
          <a:p>
            <a:pPr marL="0" indent="0">
              <a:buNone/>
            </a:pPr>
            <a:r>
              <a:rPr lang="en-US" dirty="0" smtClean="0"/>
              <a:t>With </a:t>
            </a:r>
            <a:r>
              <a:rPr lang="en-US" dirty="0"/>
              <a:t>your product idea in mind, you may feel inclined to leapfrog ahead to production, but that can become a misstep if you fail to validate your idea first.</a:t>
            </a:r>
          </a:p>
          <a:p>
            <a:pPr marL="0" indent="0">
              <a:buNone/>
            </a:pPr>
            <a:r>
              <a:rPr lang="en-US" dirty="0" smtClean="0"/>
              <a:t>Product </a:t>
            </a:r>
            <a:r>
              <a:rPr lang="en-US" dirty="0"/>
              <a:t>validation ensures you’re creating a product people will pay for and that you won’t waste time, money, and effort on an idea that won't sell. There are several ways you can validate your product ideas, including:</a:t>
            </a:r>
          </a:p>
          <a:p>
            <a:pPr marL="0" indent="0">
              <a:buNone/>
            </a:pPr>
            <a:r>
              <a:rPr lang="en-US" dirty="0" smtClean="0"/>
              <a:t>Talking </a:t>
            </a:r>
            <a:r>
              <a:rPr lang="en-US" dirty="0"/>
              <a:t>about your idea with family and friends</a:t>
            </a:r>
          </a:p>
          <a:p>
            <a:pPr marL="0" indent="0">
              <a:buNone/>
            </a:pPr>
            <a:r>
              <a:rPr lang="en-US" dirty="0"/>
              <a:t>Sending out an online survey to get feedback</a:t>
            </a:r>
          </a:p>
          <a:p>
            <a:pPr marL="0" indent="0">
              <a:buNone/>
            </a:pPr>
            <a:r>
              <a:rPr lang="en-US" dirty="0"/>
              <a:t>Starting a crowdfunding campaign</a:t>
            </a:r>
          </a:p>
          <a:p>
            <a:pPr marL="0" indent="0">
              <a:buNone/>
            </a:pPr>
            <a:r>
              <a:rPr lang="en-US" dirty="0"/>
              <a:t>Asking for feedback on forums like Reddit</a:t>
            </a:r>
          </a:p>
          <a:p>
            <a:pPr marL="0" indent="0">
              <a:buNone/>
            </a:pPr>
            <a:r>
              <a:rPr lang="en-US" dirty="0"/>
              <a:t>Researching online demand using Google Trends</a:t>
            </a:r>
          </a:p>
          <a:p>
            <a:pPr marL="0" indent="0">
              <a:buNone/>
            </a:pPr>
            <a:r>
              <a:rPr lang="en-US" dirty="0"/>
              <a:t>Launching a “coming soon” page to gauge interest via email opt-ins or pre-orders</a:t>
            </a:r>
          </a:p>
          <a:p>
            <a:pPr marL="0" indent="0">
              <a:buNone/>
            </a:pPr>
            <a:r>
              <a:rPr lang="en-US" dirty="0"/>
              <a:t>However you decide to go about validating your idea, it is important to get feedback from a substantial and unbiased audience as to whether they would buy your product. Be wary of overvaluing feedback from people who “definitely would buy” if you were to create your theoretical product—until money changes hands, you can’t count someone as a customer</a:t>
            </a:r>
            <a:r>
              <a:rPr lang="en-US" dirty="0" smtClean="0"/>
              <a:t>.  Product </a:t>
            </a:r>
            <a:r>
              <a:rPr lang="en-US" dirty="0"/>
              <a:t>validation ensures you’re creating a product people will pay for</a:t>
            </a:r>
            <a:r>
              <a:rPr lang="en-US" dirty="0" smtClean="0"/>
              <a:t>. Validation </a:t>
            </a:r>
            <a:r>
              <a:rPr lang="en-US" dirty="0"/>
              <a:t>research will also inevitably involve competitive analysis. If your idea or niche has the potential to take off, there are likely competitors already operating in that space</a:t>
            </a:r>
            <a:r>
              <a:rPr lang="en-US" dirty="0" smtClean="0"/>
              <a:t>. Visiting </a:t>
            </a:r>
            <a:r>
              <a:rPr lang="en-US" dirty="0"/>
              <a:t>your competitors’ website and signing up for their email list will allow you to understand how they attract customers and make sales. Asking your own potential customers what they like or dislike about your competitors will also be important in defining your own competitive advantage</a:t>
            </a:r>
            <a:r>
              <a:rPr lang="en-US" dirty="0" smtClean="0"/>
              <a:t>. The </a:t>
            </a:r>
            <a:r>
              <a:rPr lang="en-US" dirty="0"/>
              <a:t>information compiled from doing product validation and market research will allow you to gauge the demand for your product and also the level of competition that exists before you start planning.</a:t>
            </a:r>
            <a:endParaRPr lang="ru-RU" dirty="0"/>
          </a:p>
        </p:txBody>
      </p:sp>
    </p:spTree>
    <p:extLst>
      <p:ext uri="{BB962C8B-B14F-4D97-AF65-F5344CB8AC3E}">
        <p14:creationId xmlns:p14="http://schemas.microsoft.com/office/powerpoint/2010/main" val="367855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3. </a:t>
            </a:r>
            <a:r>
              <a:rPr lang="en-US" dirty="0" smtClean="0"/>
              <a:t>Planning</a:t>
            </a:r>
            <a:endParaRPr lang="ru-RU" dirty="0"/>
          </a:p>
        </p:txBody>
      </p:sp>
      <p:sp>
        <p:nvSpPr>
          <p:cNvPr id="3" name="Объект 2"/>
          <p:cNvSpPr>
            <a:spLocks noGrp="1"/>
          </p:cNvSpPr>
          <p:nvPr>
            <p:ph idx="1"/>
          </p:nvPr>
        </p:nvSpPr>
        <p:spPr/>
        <p:txBody>
          <a:bodyPr>
            <a:normAutofit/>
          </a:bodyPr>
          <a:lstStyle/>
          <a:p>
            <a:pPr marL="0" indent="0">
              <a:buNone/>
            </a:pPr>
            <a:r>
              <a:rPr lang="en-US" dirty="0" smtClean="0"/>
              <a:t>Since </a:t>
            </a:r>
            <a:r>
              <a:rPr lang="en-US" dirty="0"/>
              <a:t>product development can quickly become complicated, it’s important to take the time to plan before you begin to build your prototype.</a:t>
            </a:r>
          </a:p>
          <a:p>
            <a:pPr marL="0" indent="0">
              <a:buNone/>
            </a:pPr>
            <a:r>
              <a:rPr lang="en-US" dirty="0" smtClean="0"/>
              <a:t>When </a:t>
            </a:r>
            <a:r>
              <a:rPr lang="en-US" dirty="0"/>
              <a:t>you eventually approach manufacturers or start looking for materials, if you don’t have a concrete idea of your product's design and how it will function, it’s easy to get lost in the subsequent steps.</a:t>
            </a:r>
          </a:p>
          <a:p>
            <a:pPr marL="0" indent="0">
              <a:buNone/>
            </a:pPr>
            <a:r>
              <a:rPr lang="en-US" dirty="0" smtClean="0"/>
              <a:t>The </a:t>
            </a:r>
            <a:r>
              <a:rPr lang="en-US" dirty="0"/>
              <a:t>best place to begin planning is with a hand-drawn sketch of what your product will look like. The sketch should be as detailed as possible, with labels explaining the various features and functions.</a:t>
            </a:r>
            <a:endParaRPr lang="ru-RU" dirty="0"/>
          </a:p>
        </p:txBody>
      </p:sp>
    </p:spTree>
    <p:extLst>
      <p:ext uri="{BB962C8B-B14F-4D97-AF65-F5344CB8AC3E}">
        <p14:creationId xmlns:p14="http://schemas.microsoft.com/office/powerpoint/2010/main" val="1025681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3. Planning</a:t>
            </a:r>
            <a:endParaRPr lang="ru-RU" dirty="0"/>
          </a:p>
        </p:txBody>
      </p:sp>
      <p:sp>
        <p:nvSpPr>
          <p:cNvPr id="3" name="Объект 2"/>
          <p:cNvSpPr>
            <a:spLocks noGrp="1"/>
          </p:cNvSpPr>
          <p:nvPr>
            <p:ph idx="1"/>
          </p:nvPr>
        </p:nvSpPr>
        <p:spPr/>
        <p:txBody>
          <a:bodyPr>
            <a:normAutofit fontScale="55000" lnSpcReduction="20000"/>
          </a:bodyPr>
          <a:lstStyle/>
          <a:p>
            <a:pPr marL="0" indent="0">
              <a:buNone/>
            </a:pPr>
            <a:r>
              <a:rPr lang="en-US" dirty="0"/>
              <a:t>You don't need a professional quality drawing since you won’t be submitting it to a manufacturer at this stage. However, if you are not confident that you can produce a legible diagram that will make sense of your product, it is easy to find illustrators for hire on </a:t>
            </a:r>
            <a:r>
              <a:rPr lang="en-US" dirty="0" err="1"/>
              <a:t>Dribbble</a:t>
            </a:r>
            <a:r>
              <a:rPr lang="en-US" dirty="0"/>
              <a:t>, </a:t>
            </a:r>
            <a:r>
              <a:rPr lang="en-US" dirty="0" err="1"/>
              <a:t>UpWork</a:t>
            </a:r>
            <a:r>
              <a:rPr lang="en-US" dirty="0"/>
              <a:t>, or Minty</a:t>
            </a:r>
            <a:r>
              <a:rPr lang="en-US" dirty="0" smtClean="0"/>
              <a:t>. Try </a:t>
            </a:r>
            <a:r>
              <a:rPr lang="en-US" dirty="0"/>
              <a:t>to use your diagram to create a list of the different components or materials you will need in order to bring the product to life. The list does not need to be inclusive of all potential components, but it should allow you to begin planning what you will need in order to create the product</a:t>
            </a:r>
            <a:r>
              <a:rPr lang="en-US" dirty="0" smtClean="0"/>
              <a:t>. For </a:t>
            </a:r>
            <a:r>
              <a:rPr lang="en-US" dirty="0"/>
              <a:t>example, a drawing of a purse design could be accompanied by this list:</a:t>
            </a:r>
          </a:p>
          <a:p>
            <a:pPr marL="0" indent="0">
              <a:buNone/>
            </a:pPr>
            <a:r>
              <a:rPr lang="en-US" dirty="0" smtClean="0"/>
              <a:t>Zippers </a:t>
            </a:r>
            <a:r>
              <a:rPr lang="en-US" dirty="0"/>
              <a:t>(large and small)</a:t>
            </a:r>
          </a:p>
          <a:p>
            <a:pPr marL="0" indent="0">
              <a:buNone/>
            </a:pPr>
            <a:r>
              <a:rPr lang="en-US" dirty="0"/>
              <a:t>Silver clasps</a:t>
            </a:r>
          </a:p>
          <a:p>
            <a:pPr marL="0" indent="0">
              <a:buNone/>
            </a:pPr>
            <a:r>
              <a:rPr lang="en-US" dirty="0"/>
              <a:t>Leather straps</a:t>
            </a:r>
          </a:p>
          <a:p>
            <a:pPr marL="0" indent="0">
              <a:buNone/>
            </a:pPr>
            <a:r>
              <a:rPr lang="en-US" dirty="0"/>
              <a:t>Protection pouch</a:t>
            </a:r>
          </a:p>
          <a:p>
            <a:pPr marL="0" indent="0">
              <a:buNone/>
            </a:pPr>
            <a:r>
              <a:rPr lang="en-US" dirty="0"/>
              <a:t>Embossed label</a:t>
            </a:r>
          </a:p>
          <a:p>
            <a:pPr marL="0" indent="0">
              <a:buNone/>
            </a:pPr>
            <a:r>
              <a:rPr lang="en-US" dirty="0"/>
              <a:t>Interior wallet</a:t>
            </a:r>
          </a:p>
          <a:p>
            <a:pPr marL="0" indent="0">
              <a:buNone/>
            </a:pPr>
            <a:r>
              <a:rPr lang="en-US" dirty="0"/>
              <a:t>Along with the components, you should also begin to consider the retail price or category your product will fall into. Will the product be an everyday item or for special occasions? Will it use premium materials or be environmentally friendly? These are all questions to consider in the planning phase since they will help guide you through not only your product development process but also your brand positioning and marketing strategy</a:t>
            </a:r>
            <a:r>
              <a:rPr lang="en-US" dirty="0" smtClean="0"/>
              <a:t>. The </a:t>
            </a:r>
            <a:r>
              <a:rPr lang="en-US" dirty="0"/>
              <a:t>packaging, labels, and overall quality of your materials should be considered as well before you continue to the sourcing and costing stages. These will have an effect on how you market your product to your target customer, so it’s important to take these aspects of your product into consideration during the planning phase too.</a:t>
            </a:r>
            <a:endParaRPr lang="ru-RU" dirty="0"/>
          </a:p>
        </p:txBody>
      </p:sp>
    </p:spTree>
    <p:extLst>
      <p:ext uri="{BB962C8B-B14F-4D97-AF65-F5344CB8AC3E}">
        <p14:creationId xmlns:p14="http://schemas.microsoft.com/office/powerpoint/2010/main" val="133147915"/>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432A30"/>
      </a:dk2>
      <a:lt2>
        <a:srgbClr val="F2F2F0"/>
      </a:lt2>
      <a:accent1>
        <a:srgbClr val="836C9F"/>
      </a:accent1>
      <a:accent2>
        <a:srgbClr val="BDAB56"/>
      </a:accent2>
      <a:accent3>
        <a:srgbClr val="B0565D"/>
      </a:accent3>
      <a:accent4>
        <a:srgbClr val="55B1BC"/>
      </a:accent4>
      <a:accent5>
        <a:srgbClr val="4D925F"/>
      </a:accent5>
      <a:accent6>
        <a:srgbClr val="E08C4A"/>
      </a:accent6>
      <a:hlink>
        <a:srgbClr val="55B1BC"/>
      </a:hlink>
      <a:folHlink>
        <a:srgbClr val="836C9F"/>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9270AA94-2367-4B1E-B579-26147B222BD0}"/>
    </a:ext>
  </a:extLst>
</a:theme>
</file>

<file path=docProps/app.xml><?xml version="1.0" encoding="utf-8"?>
<Properties xmlns="http://schemas.openxmlformats.org/officeDocument/2006/extended-properties" xmlns:vt="http://schemas.openxmlformats.org/officeDocument/2006/docPropsVTypes">
  <TotalTime>0</TotalTime>
  <Words>2808</Words>
  <Application>Microsoft Office PowerPoint</Application>
  <PresentationFormat>Широкоэкранный</PresentationFormat>
  <Paragraphs>95</Paragraphs>
  <Slides>25</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25</vt:i4>
      </vt:variant>
    </vt:vector>
  </HeadingPairs>
  <TitlesOfParts>
    <vt:vector size="28" baseType="lpstr">
      <vt:lpstr>Arial</vt:lpstr>
      <vt:lpstr>Franklin Gothic Book</vt:lpstr>
      <vt:lpstr>Crop</vt:lpstr>
      <vt:lpstr>Developing a Product</vt:lpstr>
      <vt:lpstr>What is Product Development?</vt:lpstr>
      <vt:lpstr>The most common stages through which products typically progress</vt:lpstr>
      <vt:lpstr>Презентация PowerPoint</vt:lpstr>
      <vt:lpstr>1. Ideation </vt:lpstr>
      <vt:lpstr>The new product development process in 6 steps </vt:lpstr>
      <vt:lpstr>2. Research</vt:lpstr>
      <vt:lpstr>3. Planning</vt:lpstr>
      <vt:lpstr>3. Planning</vt:lpstr>
      <vt:lpstr>4. Prototyping </vt:lpstr>
      <vt:lpstr>4. Prototyping</vt:lpstr>
      <vt:lpstr>Презентация PowerPoint</vt:lpstr>
      <vt:lpstr>5. Sourcing </vt:lpstr>
      <vt:lpstr>6. Costing </vt:lpstr>
      <vt:lpstr>Why New Products Fail </vt:lpstr>
      <vt:lpstr>The Product Life Cycle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 Product</dc:title>
  <dc:creator>Я</dc:creator>
  <cp:lastModifiedBy>Я</cp:lastModifiedBy>
  <cp:revision>1</cp:revision>
  <dcterms:created xsi:type="dcterms:W3CDTF">2020-11-09T11:37:54Z</dcterms:created>
  <dcterms:modified xsi:type="dcterms:W3CDTF">2020-11-09T11:38:07Z</dcterms:modified>
</cp:coreProperties>
</file>