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4" r:id="rId3"/>
    <p:sldId id="269" r:id="rId4"/>
    <p:sldId id="281" r:id="rId5"/>
    <p:sldId id="265" r:id="rId6"/>
    <p:sldId id="266" r:id="rId7"/>
    <p:sldId id="270" r:id="rId8"/>
    <p:sldId id="271" r:id="rId9"/>
    <p:sldId id="272" r:id="rId10"/>
    <p:sldId id="267" r:id="rId11"/>
    <p:sldId id="282" r:id="rId12"/>
    <p:sldId id="283" r:id="rId13"/>
    <p:sldId id="268" r:id="rId14"/>
    <p:sldId id="273" r:id="rId15"/>
    <p:sldId id="274" r:id="rId16"/>
    <p:sldId id="275" r:id="rId17"/>
    <p:sldId id="276" r:id="rId18"/>
    <p:sldId id="277" r:id="rId19"/>
    <p:sldId id="278" r:id="rId20"/>
    <p:sldId id="279" r:id="rId21"/>
    <p:sldId id="280" r:id="rId22"/>
    <p:sldId id="258" r:id="rId23"/>
    <p:sldId id="259" r:id="rId24"/>
    <p:sldId id="260" r:id="rId25"/>
    <p:sldId id="284" r:id="rId26"/>
    <p:sldId id="285" r:id="rId27"/>
    <p:sldId id="286" r:id="rId28"/>
    <p:sldId id="287" r:id="rId29"/>
    <p:sldId id="288" r:id="rId30"/>
    <p:sldId id="289" r:id="rId31"/>
    <p:sldId id="290" r:id="rId32"/>
    <p:sldId id="291" r:id="rId33"/>
    <p:sldId id="292" r:id="rId3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679908" y="3956281"/>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52859" y="6453386"/>
            <a:ext cx="1607944" cy="404614"/>
          </a:xfrm>
        </p:spPr>
        <p:txBody>
          <a:bodyPr/>
          <a:lstStyle>
            <a:lvl1pPr>
              <a:defRPr baseline="0">
                <a:solidFill>
                  <a:schemeClr val="tx2"/>
                </a:solidFill>
              </a:defRPr>
            </a:lvl1pPr>
          </a:lstStyle>
          <a:p>
            <a:fld id="{87DE6118-2437-4B30-8E3C-4D2BE6020583}" type="datetimeFigureOut">
              <a:rPr lang="en-US" dirty="0">
                <a:solidFill>
                  <a:srgbClr val="432A30"/>
                </a:solidFill>
              </a:rPr>
              <a:pPr/>
              <a:t>11/18/2020</a:t>
            </a:fld>
            <a:endParaRPr lang="en-US" dirty="0">
              <a:solidFill>
                <a:srgbClr val="432A30"/>
              </a:solidFill>
            </a:endParaRPr>
          </a:p>
        </p:txBody>
      </p:sp>
      <p:sp>
        <p:nvSpPr>
          <p:cNvPr id="5" name="Footer Placeholder 4"/>
          <p:cNvSpPr>
            <a:spLocks noGrp="1"/>
          </p:cNvSpPr>
          <p:nvPr>
            <p:ph type="ftr" sz="quarter" idx="11"/>
          </p:nvPr>
        </p:nvSpPr>
        <p:spPr>
          <a:xfrm>
            <a:off x="2584056" y="6453386"/>
            <a:ext cx="7023377" cy="404614"/>
          </a:xfrm>
        </p:spPr>
        <p:txBody>
          <a:bodyPr/>
          <a:lstStyle>
            <a:lvl1pPr algn="ctr">
              <a:defRPr baseline="0">
                <a:solidFill>
                  <a:schemeClr val="tx2"/>
                </a:solidFill>
              </a:defRPr>
            </a:lvl1pPr>
          </a:lstStyle>
          <a:p>
            <a:endParaRPr lang="en-US" dirty="0">
              <a:solidFill>
                <a:srgbClr val="432A30"/>
              </a:solidFill>
            </a:endParaRP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grpSp>
        <p:nvGrpSpPr>
          <p:cNvPr id="9" name="Group 8"/>
          <p:cNvGrpSpPr/>
          <p:nvPr/>
        </p:nvGrpSpPr>
        <p:grpSpPr>
          <a:xfrm>
            <a:off x="752859" y="744471"/>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025302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2295527"/>
            <a:ext cx="9601200" cy="35718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11/18/2020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156346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2" y="624156"/>
            <a:ext cx="1565767" cy="5243244"/>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1" y="624156"/>
            <a:ext cx="8179641" cy="52432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11/18/2020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13076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158750"/>
            <a:ext cx="10972800" cy="1258888"/>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609600" y="1600203"/>
            <a:ext cx="53848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97600" y="1600203"/>
            <a:ext cx="53848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609600" y="6243638"/>
            <a:ext cx="2844800" cy="457200"/>
          </a:xfrm>
        </p:spPr>
        <p:txBody>
          <a:bodyPr/>
          <a:lstStyle>
            <a:lvl1pPr>
              <a:defRPr/>
            </a:lvl1pPr>
          </a:lstStyle>
          <a:p>
            <a:endParaRPr lang="en-US">
              <a:solidFill>
                <a:srgbClr val="432A30"/>
              </a:solidFill>
            </a:endParaRPr>
          </a:p>
        </p:txBody>
      </p:sp>
      <p:sp>
        <p:nvSpPr>
          <p:cNvPr id="6" name="Нижний колонтитул 5"/>
          <p:cNvSpPr>
            <a:spLocks noGrp="1"/>
          </p:cNvSpPr>
          <p:nvPr>
            <p:ph type="ftr" sz="quarter" idx="11"/>
          </p:nvPr>
        </p:nvSpPr>
        <p:spPr>
          <a:xfrm>
            <a:off x="4165600" y="6248400"/>
            <a:ext cx="3860800" cy="457200"/>
          </a:xfrm>
        </p:spPr>
        <p:txBody>
          <a:bodyPr/>
          <a:lstStyle>
            <a:lvl1pPr>
              <a:defRPr/>
            </a:lvl1pPr>
          </a:lstStyle>
          <a:p>
            <a:endParaRPr lang="en-US">
              <a:solidFill>
                <a:srgbClr val="432A30"/>
              </a:solidFill>
            </a:endParaRPr>
          </a:p>
        </p:txBody>
      </p:sp>
      <p:sp>
        <p:nvSpPr>
          <p:cNvPr id="7" name="Номер слайда 6"/>
          <p:cNvSpPr>
            <a:spLocks noGrp="1"/>
          </p:cNvSpPr>
          <p:nvPr>
            <p:ph type="sldNum" sz="quarter" idx="12"/>
          </p:nvPr>
        </p:nvSpPr>
        <p:spPr>
          <a:xfrm>
            <a:off x="8737600" y="6243638"/>
            <a:ext cx="2844800" cy="457200"/>
          </a:xfrm>
        </p:spPr>
        <p:txBody>
          <a:bodyPr/>
          <a:lstStyle>
            <a:lvl1pPr>
              <a:defRPr/>
            </a:lvl1pPr>
          </a:lstStyle>
          <a:p>
            <a:fld id="{00AAC68E-CD08-4619-AE52-2B3FA76C1032}" type="slidenum">
              <a:rPr lang="en-US">
                <a:solidFill>
                  <a:srgbClr val="432A30"/>
                </a:solidFill>
              </a:rPr>
              <a:pPr/>
              <a:t>‹#›</a:t>
            </a:fld>
            <a:endParaRPr lang="en-US">
              <a:solidFill>
                <a:srgbClr val="432A30"/>
              </a:solidFill>
            </a:endParaRPr>
          </a:p>
        </p:txBody>
      </p:sp>
    </p:spTree>
    <p:extLst>
      <p:ext uri="{BB962C8B-B14F-4D97-AF65-F5344CB8AC3E}">
        <p14:creationId xmlns:p14="http://schemas.microsoft.com/office/powerpoint/2010/main" val="19601479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cSld name="Заголовок, текст и клип">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158750"/>
            <a:ext cx="10972800" cy="1258888"/>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609600" y="1600203"/>
            <a:ext cx="53848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Место для изображения из Интернета 3"/>
          <p:cNvSpPr>
            <a:spLocks noGrp="1"/>
          </p:cNvSpPr>
          <p:nvPr>
            <p:ph type="clipArt" sz="half" idx="2"/>
          </p:nvPr>
        </p:nvSpPr>
        <p:spPr>
          <a:xfrm>
            <a:off x="6197600" y="1600203"/>
            <a:ext cx="5384800" cy="4530725"/>
          </a:xfrm>
        </p:spPr>
        <p:txBody>
          <a:bodyPr/>
          <a:lstStyle/>
          <a:p>
            <a:endParaRPr lang="ru-RU"/>
          </a:p>
        </p:txBody>
      </p:sp>
      <p:sp>
        <p:nvSpPr>
          <p:cNvPr id="5" name="Дата 4"/>
          <p:cNvSpPr>
            <a:spLocks noGrp="1"/>
          </p:cNvSpPr>
          <p:nvPr>
            <p:ph type="dt" sz="half" idx="10"/>
          </p:nvPr>
        </p:nvSpPr>
        <p:spPr>
          <a:xfrm>
            <a:off x="609600" y="6243638"/>
            <a:ext cx="2844800" cy="457200"/>
          </a:xfrm>
        </p:spPr>
        <p:txBody>
          <a:bodyPr/>
          <a:lstStyle>
            <a:lvl1pPr>
              <a:defRPr/>
            </a:lvl1pPr>
          </a:lstStyle>
          <a:p>
            <a:endParaRPr lang="en-US">
              <a:solidFill>
                <a:srgbClr val="432A30"/>
              </a:solidFill>
            </a:endParaRPr>
          </a:p>
        </p:txBody>
      </p:sp>
      <p:sp>
        <p:nvSpPr>
          <p:cNvPr id="6" name="Нижний колонтитул 5"/>
          <p:cNvSpPr>
            <a:spLocks noGrp="1"/>
          </p:cNvSpPr>
          <p:nvPr>
            <p:ph type="ftr" sz="quarter" idx="11"/>
          </p:nvPr>
        </p:nvSpPr>
        <p:spPr>
          <a:xfrm>
            <a:off x="4165600" y="6248400"/>
            <a:ext cx="3860800" cy="457200"/>
          </a:xfrm>
        </p:spPr>
        <p:txBody>
          <a:bodyPr/>
          <a:lstStyle>
            <a:lvl1pPr>
              <a:defRPr/>
            </a:lvl1pPr>
          </a:lstStyle>
          <a:p>
            <a:endParaRPr lang="en-US">
              <a:solidFill>
                <a:srgbClr val="432A30"/>
              </a:solidFill>
            </a:endParaRPr>
          </a:p>
        </p:txBody>
      </p:sp>
      <p:sp>
        <p:nvSpPr>
          <p:cNvPr id="7" name="Номер слайда 6"/>
          <p:cNvSpPr>
            <a:spLocks noGrp="1"/>
          </p:cNvSpPr>
          <p:nvPr>
            <p:ph type="sldNum" sz="quarter" idx="12"/>
          </p:nvPr>
        </p:nvSpPr>
        <p:spPr>
          <a:xfrm>
            <a:off x="8737600" y="6243638"/>
            <a:ext cx="2844800" cy="457200"/>
          </a:xfrm>
        </p:spPr>
        <p:txBody>
          <a:bodyPr/>
          <a:lstStyle>
            <a:lvl1pPr>
              <a:defRPr/>
            </a:lvl1pPr>
          </a:lstStyle>
          <a:p>
            <a:fld id="{06199528-A72D-499A-A1EC-7D1337B63D21}" type="slidenum">
              <a:rPr lang="en-US">
                <a:solidFill>
                  <a:srgbClr val="432A30"/>
                </a:solidFill>
              </a:rPr>
              <a:pPr/>
              <a:t>‹#›</a:t>
            </a:fld>
            <a:endParaRPr lang="en-US">
              <a:solidFill>
                <a:srgbClr val="432A30"/>
              </a:solidFill>
            </a:endParaRPr>
          </a:p>
        </p:txBody>
      </p:sp>
    </p:spTree>
    <p:extLst>
      <p:ext uri="{BB962C8B-B14F-4D97-AF65-F5344CB8AC3E}">
        <p14:creationId xmlns:p14="http://schemas.microsoft.com/office/powerpoint/2010/main" val="623791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11/18/2020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8738186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2"/>
            <a:ext cx="9612971" cy="2852737"/>
          </a:xfrm>
        </p:spPr>
        <p:txBody>
          <a:bodyPr anchor="b">
            <a:normAutofit/>
          </a:bodyPr>
          <a:lstStyle>
            <a:lvl1pPr algn="r">
              <a:defRPr sz="7200" cap="all" baseline="0">
                <a:solidFill>
                  <a:schemeClr val="accent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738909" y="6453386"/>
            <a:ext cx="1622409" cy="404614"/>
          </a:xfrm>
        </p:spPr>
        <p:txBody>
          <a:bodyPr/>
          <a:lstStyle>
            <a:lvl1pPr>
              <a:defRPr>
                <a:solidFill>
                  <a:schemeClr val="tx2"/>
                </a:solidFill>
              </a:defRPr>
            </a:lvl1pPr>
          </a:lstStyle>
          <a:p>
            <a:fld id="{87DE6118-2437-4B30-8E3C-4D2BE6020583}" type="datetimeFigureOut">
              <a:rPr lang="en-US" dirty="0">
                <a:solidFill>
                  <a:srgbClr val="F2F2F0"/>
                </a:solidFill>
              </a:rPr>
              <a:pPr/>
              <a:t>11/18/2020</a:t>
            </a:fld>
            <a:endParaRPr lang="en-US" dirty="0">
              <a:solidFill>
                <a:srgbClr val="F2F2F0"/>
              </a:solidFill>
            </a:endParaRPr>
          </a:p>
        </p:txBody>
      </p:sp>
      <p:sp>
        <p:nvSpPr>
          <p:cNvPr id="5" name="Footer Placeholder 4"/>
          <p:cNvSpPr>
            <a:spLocks noGrp="1"/>
          </p:cNvSpPr>
          <p:nvPr>
            <p:ph type="ftr" sz="quarter" idx="11"/>
          </p:nvPr>
        </p:nvSpPr>
        <p:spPr>
          <a:xfrm>
            <a:off x="2584313" y="6453386"/>
            <a:ext cx="7023377" cy="404614"/>
          </a:xfrm>
        </p:spPr>
        <p:txBody>
          <a:bodyPr/>
          <a:lstStyle>
            <a:lvl1pPr algn="ctr">
              <a:defRPr>
                <a:solidFill>
                  <a:schemeClr val="tx2"/>
                </a:solidFill>
              </a:defRPr>
            </a:lvl1pPr>
          </a:lstStyle>
          <a:p>
            <a:endParaRPr lang="en-US" dirty="0">
              <a:solidFill>
                <a:srgbClr val="F2F2F0"/>
              </a:solidFill>
            </a:endParaRP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solidFill>
                  <a:srgbClr val="F2F2F0"/>
                </a:solidFill>
              </a:rPr>
              <a:pPr/>
              <a:t>‹#›</a:t>
            </a:fld>
            <a:endParaRPr lang="en-US" dirty="0">
              <a:solidFill>
                <a:srgbClr val="F2F2F0"/>
              </a:solidFill>
            </a:endParaRPr>
          </a:p>
        </p:txBody>
      </p:sp>
      <p:sp>
        <p:nvSpPr>
          <p:cNvPr id="7" name="Freeform 6" title="Crop Mark"/>
          <p:cNvSpPr/>
          <p:nvPr/>
        </p:nvSpPr>
        <p:spPr bwMode="auto">
          <a:xfrm>
            <a:off x="8151963"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318331898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sp>
        <p:nvSpPr>
          <p:cNvPr id="3" name="Content Placeholder 2"/>
          <p:cNvSpPr>
            <a:spLocks noGrp="1"/>
          </p:cNvSpPr>
          <p:nvPr>
            <p:ph sz="half" idx="1"/>
          </p:nvPr>
        </p:nvSpPr>
        <p:spPr>
          <a:xfrm>
            <a:off x="1371600" y="2286001"/>
            <a:ext cx="4447787"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525403" y="2286001"/>
            <a:ext cx="4447787"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solidFill>
                  <a:srgbClr val="432A30"/>
                </a:solidFill>
              </a:rPr>
              <a:pPr/>
              <a:t>11/18/2020</a:t>
            </a:fld>
            <a:endParaRPr lang="en-US" dirty="0">
              <a:solidFill>
                <a:srgbClr val="432A30"/>
              </a:solidFill>
            </a:endParaRPr>
          </a:p>
        </p:txBody>
      </p:sp>
      <p:sp>
        <p:nvSpPr>
          <p:cNvPr id="6" name="Footer Placeholder 5"/>
          <p:cNvSpPr>
            <a:spLocks noGrp="1"/>
          </p:cNvSpPr>
          <p:nvPr>
            <p:ph type="ftr" sz="quarter" idx="11"/>
          </p:nvPr>
        </p:nvSpPr>
        <p:spPr/>
        <p:txBody>
          <a:bodyPr/>
          <a:lstStyle/>
          <a:p>
            <a:endParaRPr lang="en-US" dirty="0">
              <a:solidFill>
                <a:srgbClr val="432A30"/>
              </a:solidFill>
            </a:endParaRPr>
          </a:p>
        </p:txBody>
      </p:sp>
      <p:sp>
        <p:nvSpPr>
          <p:cNvPr id="7" name="Slide Number Placeholder 6"/>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362102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371600" y="3305209"/>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525015"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525015" y="3305209"/>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solidFill>
                  <a:srgbClr val="432A30"/>
                </a:solidFill>
              </a:rPr>
              <a:pPr/>
              <a:t>11/18/2020</a:t>
            </a:fld>
            <a:endParaRPr lang="en-US" dirty="0">
              <a:solidFill>
                <a:srgbClr val="432A30"/>
              </a:solidFill>
            </a:endParaRPr>
          </a:p>
        </p:txBody>
      </p:sp>
      <p:sp>
        <p:nvSpPr>
          <p:cNvPr id="8" name="Footer Placeholder 7"/>
          <p:cNvSpPr>
            <a:spLocks noGrp="1"/>
          </p:cNvSpPr>
          <p:nvPr>
            <p:ph type="ftr" sz="quarter" idx="11"/>
          </p:nvPr>
        </p:nvSpPr>
        <p:spPr/>
        <p:txBody>
          <a:bodyPr/>
          <a:lstStyle/>
          <a:p>
            <a:endParaRPr lang="en-US" dirty="0">
              <a:solidFill>
                <a:srgbClr val="432A30"/>
              </a:solidFill>
            </a:endParaRPr>
          </a:p>
        </p:txBody>
      </p:sp>
      <p:sp>
        <p:nvSpPr>
          <p:cNvPr id="9" name="Slide Number Placeholder 8"/>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3115474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solidFill>
                  <a:srgbClr val="432A30"/>
                </a:solidFill>
              </a:rPr>
              <a:pPr/>
              <a:t>11/18/2020</a:t>
            </a:fld>
            <a:endParaRPr lang="en-US" dirty="0">
              <a:solidFill>
                <a:srgbClr val="432A30"/>
              </a:solidFill>
            </a:endParaRPr>
          </a:p>
        </p:txBody>
      </p:sp>
      <p:sp>
        <p:nvSpPr>
          <p:cNvPr id="4" name="Footer Placeholder 3"/>
          <p:cNvSpPr>
            <a:spLocks noGrp="1"/>
          </p:cNvSpPr>
          <p:nvPr>
            <p:ph type="ftr" sz="quarter" idx="11"/>
          </p:nvPr>
        </p:nvSpPr>
        <p:spPr/>
        <p:txBody>
          <a:bodyPr/>
          <a:lstStyle/>
          <a:p>
            <a:endParaRPr lang="en-US" dirty="0">
              <a:solidFill>
                <a:srgbClr val="432A30"/>
              </a:solidFill>
            </a:endParaRPr>
          </a:p>
        </p:txBody>
      </p:sp>
      <p:sp>
        <p:nvSpPr>
          <p:cNvPr id="5" name="Slide Number Placeholder 4"/>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3423852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solidFill>
                  <a:srgbClr val="432A30"/>
                </a:solidFill>
              </a:rPr>
              <a:pPr/>
              <a:t>11/18/2020</a:t>
            </a:fld>
            <a:endParaRPr lang="en-US" dirty="0">
              <a:solidFill>
                <a:srgbClr val="432A30"/>
              </a:solidFill>
            </a:endParaRPr>
          </a:p>
        </p:txBody>
      </p:sp>
      <p:sp>
        <p:nvSpPr>
          <p:cNvPr id="3" name="Footer Placeholder 2"/>
          <p:cNvSpPr>
            <a:spLocks noGrp="1"/>
          </p:cNvSpPr>
          <p:nvPr>
            <p:ph type="ftr" sz="quarter" idx="11"/>
          </p:nvPr>
        </p:nvSpPr>
        <p:spPr/>
        <p:txBody>
          <a:bodyPr/>
          <a:lstStyle/>
          <a:p>
            <a:endParaRPr lang="en-US" dirty="0">
              <a:solidFill>
                <a:srgbClr val="432A30"/>
              </a:solidFill>
            </a:endParaRPr>
          </a:p>
        </p:txBody>
      </p:sp>
      <p:sp>
        <p:nvSpPr>
          <p:cNvPr id="4" name="Slide Number Placeholder 3"/>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3137069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1" y="6453386"/>
            <a:ext cx="1204572" cy="404614"/>
          </a:xfrm>
        </p:spPr>
        <p:txBody>
          <a:bodyPr/>
          <a:lstStyle>
            <a:lvl1pPr>
              <a:defRPr>
                <a:solidFill>
                  <a:schemeClr val="tx2"/>
                </a:solidFill>
              </a:defRPr>
            </a:lvl1pPr>
          </a:lstStyle>
          <a:p>
            <a:fld id="{87DE6118-2437-4B30-8E3C-4D2BE6020583}" type="datetimeFigureOut">
              <a:rPr lang="en-US" dirty="0">
                <a:solidFill>
                  <a:srgbClr val="432A30"/>
                </a:solidFill>
              </a:rPr>
              <a:pPr/>
              <a:t>11/18/2020</a:t>
            </a:fld>
            <a:endParaRPr lang="en-US" dirty="0">
              <a:solidFill>
                <a:srgbClr val="432A30"/>
              </a:solidFill>
            </a:endParaRP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solidFill>
                <a:srgbClr val="432A30"/>
              </a:solidFill>
            </a:endParaRPr>
          </a:p>
        </p:txBody>
      </p:sp>
      <p:sp>
        <p:nvSpPr>
          <p:cNvPr id="7" name="Slide Number Placeholder 6"/>
          <p:cNvSpPr>
            <a:spLocks noGrp="1"/>
          </p:cNvSpPr>
          <p:nvPr>
            <p:ph type="sldNum" sz="quarter" idx="12"/>
          </p:nvPr>
        </p:nvSpPr>
        <p:spPr>
          <a:xfrm>
            <a:off x="9883141" y="6453386"/>
            <a:ext cx="1596292" cy="404614"/>
          </a:xfrm>
        </p:spPr>
        <p:txBody>
          <a:bodyPr/>
          <a:lstStyle>
            <a:lvl1pPr>
              <a:defRPr>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20206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532120" y="2"/>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1" y="6453386"/>
            <a:ext cx="1204572" cy="404614"/>
          </a:xfrm>
        </p:spPr>
        <p:txBody>
          <a:bodyPr/>
          <a:lstStyle>
            <a:lvl1pPr>
              <a:defRPr>
                <a:solidFill>
                  <a:schemeClr val="tx2"/>
                </a:solidFill>
              </a:defRPr>
            </a:lvl1pPr>
          </a:lstStyle>
          <a:p>
            <a:fld id="{87DE6118-2437-4B30-8E3C-4D2BE6020583}" type="datetimeFigureOut">
              <a:rPr lang="en-US" dirty="0">
                <a:solidFill>
                  <a:srgbClr val="432A30"/>
                </a:solidFill>
              </a:rPr>
              <a:pPr/>
              <a:t>11/18/2020</a:t>
            </a:fld>
            <a:endParaRPr lang="en-US" dirty="0">
              <a:solidFill>
                <a:srgbClr val="432A30"/>
              </a:solidFill>
            </a:endParaRP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solidFill>
                <a:srgbClr val="432A30"/>
              </a:solidFill>
            </a:endParaRPr>
          </a:p>
        </p:txBody>
      </p:sp>
      <p:sp>
        <p:nvSpPr>
          <p:cNvPr id="7" name="Slide Number Placeholder 6"/>
          <p:cNvSpPr>
            <a:spLocks noGrp="1"/>
          </p:cNvSpPr>
          <p:nvPr>
            <p:ph type="sldNum" sz="quarter" idx="12"/>
          </p:nvPr>
        </p:nvSpPr>
        <p:spPr>
          <a:xfrm>
            <a:off x="9883141" y="6453386"/>
            <a:ext cx="1596292" cy="404614"/>
          </a:xfrm>
        </p:spPr>
        <p:txBody>
          <a:bodyPr/>
          <a:lstStyle>
            <a:lvl1pPr>
              <a:defRPr>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21616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pPr defTabSz="457200"/>
            <a:fld id="{87DE6118-2437-4B30-8E3C-4D2BE6020583}" type="datetimeFigureOut">
              <a:rPr lang="en-US" smtClean="0">
                <a:solidFill>
                  <a:srgbClr val="432A30"/>
                </a:solidFill>
              </a:rPr>
              <a:pPr defTabSz="457200"/>
              <a:t>11/18/2020</a:t>
            </a:fld>
            <a:endParaRPr lang="en-US" dirty="0">
              <a:solidFill>
                <a:srgbClr val="432A30"/>
              </a:solidFill>
            </a:endParaRPr>
          </a:p>
        </p:txBody>
      </p:sp>
      <p:sp>
        <p:nvSpPr>
          <p:cNvPr id="5" name="Footer Placeholder 4"/>
          <p:cNvSpPr>
            <a:spLocks noGrp="1"/>
          </p:cNvSpPr>
          <p:nvPr>
            <p:ph type="ftr" sz="quarter" idx="3"/>
          </p:nvPr>
        </p:nvSpPr>
        <p:spPr>
          <a:xfrm>
            <a:off x="2893565" y="6453386"/>
            <a:ext cx="6280831" cy="404614"/>
          </a:xfrm>
          <a:prstGeom prst="rect">
            <a:avLst/>
          </a:prstGeom>
        </p:spPr>
        <p:txBody>
          <a:bodyPr vert="horz" lIns="91440" tIns="45720" rIns="91440" bIns="45720" rtlCol="0" anchor="ctr"/>
          <a:lstStyle>
            <a:lvl1pPr algn="l">
              <a:defRPr sz="1200" baseline="0">
                <a:solidFill>
                  <a:schemeClr val="tx2"/>
                </a:solidFill>
              </a:defRPr>
            </a:lvl1pPr>
          </a:lstStyle>
          <a:p>
            <a:pPr defTabSz="457200"/>
            <a:endParaRPr lang="en-US" dirty="0">
              <a:solidFill>
                <a:srgbClr val="432A30"/>
              </a:solidFill>
            </a:endParaRPr>
          </a:p>
        </p:txBody>
      </p:sp>
      <p:sp>
        <p:nvSpPr>
          <p:cNvPr id="6" name="Slide Number Placeholder 5"/>
          <p:cNvSpPr>
            <a:spLocks noGrp="1"/>
          </p:cNvSpPr>
          <p:nvPr>
            <p:ph type="sldNum" sz="quarter" idx="4"/>
          </p:nvPr>
        </p:nvSpPr>
        <p:spPr>
          <a:xfrm>
            <a:off x="9472737"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pPr defTabSz="457200"/>
            <a:fld id="{69E57DC2-970A-4B3E-BB1C-7A09969E49DF}" type="slidenum">
              <a:rPr lang="en-US" smtClean="0">
                <a:solidFill>
                  <a:srgbClr val="432A30"/>
                </a:solidFill>
              </a:rPr>
              <a:pPr defTabSz="457200"/>
              <a:t>‹#›</a:t>
            </a:fld>
            <a:endParaRPr lang="en-US" dirty="0">
              <a:solidFill>
                <a:srgbClr val="432A30"/>
              </a:solidFill>
            </a:endParaRP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539914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lstStyle/>
          <a:p>
            <a:r>
              <a:rPr lang="en-US" dirty="0" smtClean="0"/>
              <a:t>Mission, vision, strategy goals</a:t>
            </a:r>
            <a:endParaRPr lang="ru-RU" dirty="0"/>
          </a:p>
        </p:txBody>
      </p:sp>
      <p:sp>
        <p:nvSpPr>
          <p:cNvPr id="5" name="Подзаголовок 4"/>
          <p:cNvSpPr>
            <a:spLocks noGrp="1"/>
          </p:cNvSpPr>
          <p:nvPr>
            <p:ph type="subTitle" idx="1"/>
          </p:nvPr>
        </p:nvSpPr>
        <p:spPr/>
        <p:txBody>
          <a:bodyPr/>
          <a:lstStyle/>
          <a:p>
            <a:endParaRPr lang="ru-RU"/>
          </a:p>
        </p:txBody>
      </p:sp>
    </p:spTree>
    <p:extLst>
      <p:ext uri="{BB962C8B-B14F-4D97-AF65-F5344CB8AC3E}">
        <p14:creationId xmlns:p14="http://schemas.microsoft.com/office/powerpoint/2010/main" val="39315911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What is a vision statement?</a:t>
            </a:r>
            <a:br>
              <a:rPr lang="en-US" dirty="0"/>
            </a:br>
            <a:endParaRPr lang="ru-RU" dirty="0"/>
          </a:p>
        </p:txBody>
      </p:sp>
      <p:sp>
        <p:nvSpPr>
          <p:cNvPr id="3" name="Объект 2"/>
          <p:cNvSpPr>
            <a:spLocks noGrp="1"/>
          </p:cNvSpPr>
          <p:nvPr>
            <p:ph idx="1"/>
          </p:nvPr>
        </p:nvSpPr>
        <p:spPr>
          <a:xfrm>
            <a:off x="883227" y="1818409"/>
            <a:ext cx="10744200" cy="4048991"/>
          </a:xfrm>
        </p:spPr>
        <p:txBody>
          <a:bodyPr>
            <a:normAutofit fontScale="85000" lnSpcReduction="10000"/>
          </a:bodyPr>
          <a:lstStyle/>
          <a:p>
            <a:pPr marL="0" indent="0">
              <a:buNone/>
            </a:pPr>
            <a:r>
              <a:rPr lang="en-US" dirty="0" smtClean="0"/>
              <a:t>Your </a:t>
            </a:r>
            <a:r>
              <a:rPr lang="en-US" dirty="0"/>
              <a:t>vision statement gives the company direction. It is the future of the business, which then provides the purpose.</a:t>
            </a:r>
          </a:p>
          <a:p>
            <a:pPr marL="0" indent="0">
              <a:buNone/>
            </a:pPr>
            <a:r>
              <a:rPr lang="en-US" dirty="0" smtClean="0"/>
              <a:t>The </a:t>
            </a:r>
            <a:r>
              <a:rPr lang="en-US" dirty="0"/>
              <a:t>vision statement is about what you want to become. It’s aspirational.</a:t>
            </a:r>
          </a:p>
          <a:p>
            <a:pPr marL="0" indent="0">
              <a:buNone/>
            </a:pPr>
            <a:r>
              <a:rPr lang="en-US" dirty="0" smtClean="0"/>
              <a:t>Vision </a:t>
            </a:r>
            <a:r>
              <a:rPr lang="en-US" dirty="0"/>
              <a:t>statement questions look like:</a:t>
            </a:r>
          </a:p>
          <a:p>
            <a:pPr marL="0" indent="0">
              <a:buNone/>
            </a:pPr>
            <a:r>
              <a:rPr lang="en-US" dirty="0" smtClean="0"/>
              <a:t>What </a:t>
            </a:r>
            <a:r>
              <a:rPr lang="en-US" dirty="0"/>
              <a:t>are our hopes and dreams?</a:t>
            </a:r>
          </a:p>
          <a:p>
            <a:pPr marL="0" indent="0">
              <a:buNone/>
            </a:pPr>
            <a:r>
              <a:rPr lang="en-US" dirty="0"/>
              <a:t>What problem are we solving for the greater good?</a:t>
            </a:r>
          </a:p>
          <a:p>
            <a:pPr marL="0" indent="0">
              <a:buNone/>
            </a:pPr>
            <a:r>
              <a:rPr lang="en-US" dirty="0"/>
              <a:t>Who and what are we inspiring to change?</a:t>
            </a:r>
          </a:p>
          <a:p>
            <a:pPr marL="0" indent="0">
              <a:buNone/>
            </a:pPr>
            <a:r>
              <a:rPr lang="en-US" dirty="0"/>
              <a:t>The vision statement promotes growth, both internally and externally. A strong vision helps teams focus on what matters the most for their company. It also invites innovation. A purpose-driven company envisions success as a whole, because they know what success means for their company.</a:t>
            </a:r>
          </a:p>
          <a:p>
            <a:pPr marL="0" indent="0">
              <a:buNone/>
            </a:pPr>
            <a:r>
              <a:rPr lang="en-US" dirty="0" smtClean="0"/>
              <a:t>On </a:t>
            </a:r>
            <a:r>
              <a:rPr lang="en-US" dirty="0"/>
              <a:t>the flip side, a lack of vision is a road to nowhere for a business. Imagine this: stagnation, outdated processes, moving without purpose, feeling uninspired. Can a company even survive without a clear vision? You know the answer to that one.</a:t>
            </a:r>
            <a:endParaRPr lang="ru-RU" dirty="0"/>
          </a:p>
        </p:txBody>
      </p:sp>
    </p:spTree>
    <p:extLst>
      <p:ext uri="{BB962C8B-B14F-4D97-AF65-F5344CB8AC3E}">
        <p14:creationId xmlns:p14="http://schemas.microsoft.com/office/powerpoint/2010/main" val="8831431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WHAT IS A VISION STATEMENT?</a:t>
            </a:r>
            <a:br>
              <a:rPr lang="en-US" dirty="0"/>
            </a:br>
            <a:endParaRPr lang="ru-RU" dirty="0"/>
          </a:p>
        </p:txBody>
      </p:sp>
      <p:sp>
        <p:nvSpPr>
          <p:cNvPr id="3" name="Объект 2"/>
          <p:cNvSpPr>
            <a:spLocks noGrp="1"/>
          </p:cNvSpPr>
          <p:nvPr>
            <p:ph idx="1"/>
          </p:nvPr>
        </p:nvSpPr>
        <p:spPr/>
        <p:txBody>
          <a:bodyPr>
            <a:normAutofit fontScale="55000" lnSpcReduction="20000"/>
          </a:bodyPr>
          <a:lstStyle/>
          <a:p>
            <a:pPr marL="0" indent="0">
              <a:buNone/>
            </a:pPr>
            <a:r>
              <a:rPr lang="en-US" dirty="0" smtClean="0"/>
              <a:t>The </a:t>
            </a:r>
            <a:r>
              <a:rPr lang="en-US" dirty="0"/>
              <a:t>vision statement can be considered an end game or ultimate goal for a company. It’s where they want to end up.</a:t>
            </a:r>
          </a:p>
          <a:p>
            <a:pPr marL="0" indent="0">
              <a:buNone/>
            </a:pPr>
            <a:r>
              <a:rPr lang="en-US" dirty="0" smtClean="0"/>
              <a:t>It </a:t>
            </a:r>
            <a:r>
              <a:rPr lang="en-US" dirty="0"/>
              <a:t>serves as a source of inspiration for what that company wants for itself in the upcoming years. As such, vision statements are often lofty and may even seem far-fetched to some. That’s okay, because dreams do become reality with enough hard work.</a:t>
            </a:r>
          </a:p>
          <a:p>
            <a:pPr marL="0" indent="0">
              <a:buNone/>
            </a:pPr>
            <a:r>
              <a:rPr lang="en-US" dirty="0" smtClean="0"/>
              <a:t>And </a:t>
            </a:r>
            <a:r>
              <a:rPr lang="en-US" dirty="0"/>
              <a:t>while vision statements may seem incredibly simple, </a:t>
            </a:r>
            <a:r>
              <a:rPr lang="en-US" dirty="0" smtClean="0"/>
              <a:t>they </a:t>
            </a:r>
            <a:r>
              <a:rPr lang="en-US" dirty="0"/>
              <a:t>can be excruciatingly hard to write. That’s in part because of how simple they are. It’s not easy to boil all your hopes and dreams for your company into one short sentence.</a:t>
            </a:r>
          </a:p>
          <a:p>
            <a:pPr marL="0" indent="0">
              <a:buNone/>
            </a:pPr>
            <a:r>
              <a:rPr lang="en-US" dirty="0" smtClean="0"/>
              <a:t>Some </a:t>
            </a:r>
            <a:r>
              <a:rPr lang="en-US" dirty="0"/>
              <a:t>businesses choose to skip vision statements, sometimes only having a mission statement instead. But because they can be powerful guiding principles when hard decisions have to be made, they are handy to have and to refer back to whenever you’re questioning a decision.</a:t>
            </a:r>
          </a:p>
          <a:p>
            <a:pPr marL="0" indent="0">
              <a:buNone/>
            </a:pPr>
            <a:r>
              <a:rPr lang="en-US" dirty="0" smtClean="0"/>
              <a:t>To </a:t>
            </a:r>
            <a:r>
              <a:rPr lang="en-US" dirty="0"/>
              <a:t>help understand what a vision statement definition is, think about retirement planning. When companies offer their employees retirement savings seminars so they can learn about their investing options, often the financial experts hand out retirement planning books. </a:t>
            </a:r>
          </a:p>
          <a:p>
            <a:pPr marL="0" indent="0">
              <a:buNone/>
            </a:pPr>
            <a:r>
              <a:rPr lang="en-US" dirty="0" smtClean="0"/>
              <a:t>These </a:t>
            </a:r>
            <a:r>
              <a:rPr lang="en-US" dirty="0"/>
              <a:t>workbooks ask employees questions about what they would like their retirement to be like. They ask what their goals are, and where they envision themselves at retirement time. What would they like to be doing if money weren’t an option?</a:t>
            </a:r>
          </a:p>
          <a:p>
            <a:pPr marL="0" indent="0">
              <a:buNone/>
            </a:pPr>
            <a:r>
              <a:rPr lang="en-US" dirty="0" smtClean="0"/>
              <a:t>Based </a:t>
            </a:r>
            <a:r>
              <a:rPr lang="en-US" dirty="0"/>
              <a:t>on those answers, those booklets help employees determine how much money they might need to fund their dream. It motivates those employees to make the leap and sign up for a proper retirement savings plan like 401k. It convinces them to take action to make those dreams come true.</a:t>
            </a:r>
          </a:p>
          <a:p>
            <a:pPr marL="0" indent="0">
              <a:buNone/>
            </a:pPr>
            <a:r>
              <a:rPr lang="en-US" dirty="0" smtClean="0"/>
              <a:t>A </a:t>
            </a:r>
            <a:r>
              <a:rPr lang="en-US" dirty="0"/>
              <a:t>company vision statement is a lot like that retirement booklet. It requires forward thinking and the ability to dream up the kind of future you’d like to see for your company.</a:t>
            </a:r>
            <a:endParaRPr lang="ru-RU" dirty="0"/>
          </a:p>
        </p:txBody>
      </p:sp>
    </p:spTree>
    <p:extLst>
      <p:ext uri="{BB962C8B-B14F-4D97-AF65-F5344CB8AC3E}">
        <p14:creationId xmlns:p14="http://schemas.microsoft.com/office/powerpoint/2010/main" val="31758844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DIFFERENCE BETWEEN MISSION AND VISION</a:t>
            </a:r>
            <a:br>
              <a:rPr lang="en-US" dirty="0"/>
            </a:br>
            <a:endParaRPr lang="ru-RU" dirty="0"/>
          </a:p>
        </p:txBody>
      </p:sp>
      <p:sp>
        <p:nvSpPr>
          <p:cNvPr id="3" name="Объект 2"/>
          <p:cNvSpPr>
            <a:spLocks noGrp="1"/>
          </p:cNvSpPr>
          <p:nvPr>
            <p:ph idx="1"/>
          </p:nvPr>
        </p:nvSpPr>
        <p:spPr/>
        <p:txBody>
          <a:bodyPr>
            <a:normAutofit fontScale="92500" lnSpcReduction="10000"/>
          </a:bodyPr>
          <a:lstStyle/>
          <a:p>
            <a:pPr marL="0" indent="0">
              <a:buNone/>
            </a:pPr>
            <a:r>
              <a:rPr lang="en-US" dirty="0" smtClean="0"/>
              <a:t>Mission </a:t>
            </a:r>
            <a:r>
              <a:rPr lang="en-US" dirty="0"/>
              <a:t>and vision statements are sometimes confused with each other or used interchangeably, but these are two separate, but equally important, statements. </a:t>
            </a:r>
          </a:p>
          <a:p>
            <a:pPr marL="0" indent="0">
              <a:buNone/>
            </a:pPr>
            <a:r>
              <a:rPr lang="en-US" dirty="0" smtClean="0"/>
              <a:t>While </a:t>
            </a:r>
            <a:r>
              <a:rPr lang="en-US" dirty="0"/>
              <a:t>a mission statement can be a great tool for a company to let people know what they are about and to govern their present actions and aspirations, the vision definition is more of a long-term plan.</a:t>
            </a:r>
          </a:p>
          <a:p>
            <a:pPr marL="0" indent="0">
              <a:buNone/>
            </a:pPr>
            <a:r>
              <a:rPr lang="en-US" dirty="0" smtClean="0"/>
              <a:t>It </a:t>
            </a:r>
            <a:r>
              <a:rPr lang="en-US" dirty="0"/>
              <a:t>should inspire the future path of the company. It may even touch on the industry as a whole and what company leaders envision for that as well, and what role the company may play in that future. But one of the most important differences between these types of statements is the scope of time they are encompassing. Remember:</a:t>
            </a:r>
          </a:p>
          <a:p>
            <a:pPr marL="0" indent="0">
              <a:buNone/>
            </a:pPr>
            <a:r>
              <a:rPr lang="en-US" dirty="0" smtClean="0"/>
              <a:t>The </a:t>
            </a:r>
            <a:r>
              <a:rPr lang="en-US" dirty="0"/>
              <a:t>difference between mission and vision is the scope of time involved. Mission statements deal with the present, while vision statements are based on where you want to be years, even decades, from now.</a:t>
            </a:r>
            <a:endParaRPr lang="ru-RU" dirty="0"/>
          </a:p>
        </p:txBody>
      </p:sp>
    </p:spTree>
    <p:extLst>
      <p:ext uri="{BB962C8B-B14F-4D97-AF65-F5344CB8AC3E}">
        <p14:creationId xmlns:p14="http://schemas.microsoft.com/office/powerpoint/2010/main" val="32788921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esla's mission and vision statement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5256" y="67942"/>
            <a:ext cx="1428750" cy="1114426"/>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768928" y="1485895"/>
            <a:ext cx="3200400" cy="2677656"/>
          </a:xfrm>
          <a:prstGeom prst="rect">
            <a:avLst/>
          </a:prstGeom>
        </p:spPr>
        <p:txBody>
          <a:bodyPr wrap="square">
            <a:spAutoFit/>
          </a:bodyPr>
          <a:lstStyle/>
          <a:p>
            <a:pPr lvl="0" eaLnBrk="0" fontAlgn="base" hangingPunct="0">
              <a:spcBef>
                <a:spcPct val="0"/>
              </a:spcBef>
              <a:spcAft>
                <a:spcPct val="0"/>
              </a:spcAft>
            </a:pPr>
            <a:r>
              <a:rPr kumimoji="0" lang="ru-RU" sz="1400" b="1" i="0" u="none" strike="noStrike" cap="none" normalizeH="0" baseline="0" dirty="0" err="1" smtClean="0">
                <a:ln>
                  <a:noFill/>
                </a:ln>
                <a:solidFill>
                  <a:srgbClr val="4F595B"/>
                </a:solidFill>
                <a:effectLst/>
                <a:latin typeface="Open Sans"/>
              </a:rPr>
              <a:t>Mission</a:t>
            </a:r>
            <a:r>
              <a:rPr kumimoji="0" lang="ru-RU" sz="1400" b="1" i="0" u="none" strike="noStrike" cap="none" normalizeH="0" baseline="0" dirty="0" smtClean="0">
                <a:ln>
                  <a:noFill/>
                </a:ln>
                <a:solidFill>
                  <a:srgbClr val="4F595B"/>
                </a:solidFill>
                <a:effectLst/>
                <a:latin typeface="Open Sans"/>
              </a:rPr>
              <a:t>:</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To</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accelerate</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the</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world’s</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transition</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to</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sustainable</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energy</a:t>
            </a:r>
            <a:r>
              <a:rPr kumimoji="0" lang="ru-RU" sz="1400" b="0" i="0" u="none" strike="noStrike" cap="none" normalizeH="0" baseline="0" dirty="0" smtClean="0">
                <a:ln>
                  <a:noFill/>
                </a:ln>
                <a:solidFill>
                  <a:srgbClr val="4F595B"/>
                </a:solidFill>
                <a:effectLst/>
                <a:latin typeface="Open Sans"/>
              </a:rPr>
              <a:t>.</a:t>
            </a:r>
            <a:endParaRPr kumimoji="0" lang="ru-RU" sz="900" b="0" i="0" u="none" strike="noStrike" cap="none" normalizeH="0" baseline="0" dirty="0" smtClean="0">
              <a:ln>
                <a:noFill/>
              </a:ln>
              <a:solidFill>
                <a:schemeClr val="tx1"/>
              </a:solidFill>
              <a:effectLst/>
            </a:endParaRPr>
          </a:p>
          <a:p>
            <a:pPr lvl="0" eaLnBrk="0" fontAlgn="base" hangingPunct="0">
              <a:spcBef>
                <a:spcPct val="0"/>
              </a:spcBef>
              <a:spcAft>
                <a:spcPct val="0"/>
              </a:spcAft>
            </a:pPr>
            <a:r>
              <a:rPr kumimoji="0" lang="ru-RU" sz="1400" b="1" i="0" u="none" strike="noStrike" cap="none" normalizeH="0" baseline="0" dirty="0" err="1" smtClean="0">
                <a:ln>
                  <a:noFill/>
                </a:ln>
                <a:solidFill>
                  <a:srgbClr val="4F595B"/>
                </a:solidFill>
                <a:effectLst/>
                <a:latin typeface="Open Sans"/>
              </a:rPr>
              <a:t>Vision</a:t>
            </a:r>
            <a:r>
              <a:rPr kumimoji="0" lang="ru-RU" sz="1400" b="1" i="0" u="none" strike="noStrike" cap="none" normalizeH="0" baseline="0" dirty="0" smtClean="0">
                <a:ln>
                  <a:noFill/>
                </a:ln>
                <a:solidFill>
                  <a:srgbClr val="4F595B"/>
                </a:solidFill>
                <a:effectLst/>
                <a:latin typeface="Open Sans"/>
              </a:rPr>
              <a:t>:</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To</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create</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the</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most</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compelling</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car</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company</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of</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the</a:t>
            </a:r>
            <a:r>
              <a:rPr kumimoji="0" lang="ru-RU" sz="1400" b="0" i="0" u="none" strike="noStrike" cap="none" normalizeH="0" baseline="0" dirty="0" smtClean="0">
                <a:ln>
                  <a:noFill/>
                </a:ln>
                <a:solidFill>
                  <a:srgbClr val="4F595B"/>
                </a:solidFill>
                <a:effectLst/>
                <a:latin typeface="Open Sans"/>
              </a:rPr>
              <a:t> 21st </a:t>
            </a:r>
            <a:r>
              <a:rPr kumimoji="0" lang="ru-RU" sz="1400" b="0" i="0" u="none" strike="noStrike" cap="none" normalizeH="0" baseline="0" dirty="0" err="1" smtClean="0">
                <a:ln>
                  <a:noFill/>
                </a:ln>
                <a:solidFill>
                  <a:srgbClr val="4F595B"/>
                </a:solidFill>
                <a:effectLst/>
                <a:latin typeface="Open Sans"/>
              </a:rPr>
              <a:t>century</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by</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driving</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the</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world’s</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transition</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to</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electric</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vehicles</a:t>
            </a:r>
            <a:r>
              <a:rPr kumimoji="0" lang="ru-RU" sz="1400" b="0" i="0" u="none" strike="noStrike" cap="none" normalizeH="0" baseline="0" dirty="0" smtClean="0">
                <a:ln>
                  <a:noFill/>
                </a:ln>
                <a:solidFill>
                  <a:srgbClr val="4F595B"/>
                </a:solidFill>
                <a:effectLst/>
                <a:latin typeface="Open Sans"/>
              </a:rPr>
              <a:t>.</a:t>
            </a:r>
            <a:endParaRPr kumimoji="0" lang="ru-RU" sz="900" b="0" i="0" u="none" strike="noStrike" cap="none" normalizeH="0" baseline="0" dirty="0" smtClean="0">
              <a:ln>
                <a:noFill/>
              </a:ln>
              <a:solidFill>
                <a:schemeClr val="tx1"/>
              </a:solidFill>
              <a:effectLst/>
            </a:endParaRPr>
          </a:p>
          <a:p>
            <a:pPr lvl="0" eaLnBrk="0" fontAlgn="base" hangingPunct="0">
              <a:spcBef>
                <a:spcPct val="0"/>
              </a:spcBef>
              <a:spcAft>
                <a:spcPct val="0"/>
              </a:spcAft>
            </a:pPr>
            <a:r>
              <a:rPr kumimoji="0" lang="ru-RU" sz="1400" b="1" i="0" u="none" strike="noStrike" cap="none" normalizeH="0" baseline="0" dirty="0" err="1" smtClean="0">
                <a:ln>
                  <a:noFill/>
                </a:ln>
                <a:solidFill>
                  <a:srgbClr val="4F595B"/>
                </a:solidFill>
                <a:effectLst/>
                <a:latin typeface="Open Sans"/>
              </a:rPr>
              <a:t>Why</a:t>
            </a:r>
            <a:r>
              <a:rPr kumimoji="0" lang="ru-RU" sz="1400" b="1" i="0" u="none" strike="noStrike" cap="none" normalizeH="0" baseline="0" dirty="0" smtClean="0">
                <a:ln>
                  <a:noFill/>
                </a:ln>
                <a:solidFill>
                  <a:srgbClr val="4F595B"/>
                </a:solidFill>
                <a:effectLst/>
                <a:latin typeface="Open Sans"/>
              </a:rPr>
              <a:t> </a:t>
            </a:r>
            <a:r>
              <a:rPr kumimoji="0" lang="ru-RU" sz="1400" b="1" i="0" u="none" strike="noStrike" cap="none" normalizeH="0" baseline="0" dirty="0" err="1" smtClean="0">
                <a:ln>
                  <a:noFill/>
                </a:ln>
                <a:solidFill>
                  <a:srgbClr val="4F595B"/>
                </a:solidFill>
                <a:effectLst/>
                <a:latin typeface="Open Sans"/>
              </a:rPr>
              <a:t>it</a:t>
            </a:r>
            <a:r>
              <a:rPr kumimoji="0" lang="ru-RU" sz="1400" b="1" i="0" u="none" strike="noStrike" cap="none" normalizeH="0" baseline="0" dirty="0" smtClean="0">
                <a:ln>
                  <a:noFill/>
                </a:ln>
                <a:solidFill>
                  <a:srgbClr val="4F595B"/>
                </a:solidFill>
                <a:effectLst/>
                <a:latin typeface="Open Sans"/>
              </a:rPr>
              <a:t> </a:t>
            </a:r>
            <a:r>
              <a:rPr kumimoji="0" lang="ru-RU" sz="1400" b="1" i="0" u="none" strike="noStrike" cap="none" normalizeH="0" baseline="0" dirty="0" err="1" smtClean="0">
                <a:ln>
                  <a:noFill/>
                </a:ln>
                <a:solidFill>
                  <a:srgbClr val="4F595B"/>
                </a:solidFill>
                <a:effectLst/>
                <a:latin typeface="Open Sans"/>
              </a:rPr>
              <a:t>works</a:t>
            </a:r>
            <a:r>
              <a:rPr kumimoji="0" lang="ru-RU" sz="1400" b="1"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What</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better</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word</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than</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accelerate</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in</a:t>
            </a:r>
            <a:r>
              <a:rPr kumimoji="0" lang="ru-RU" sz="1400" b="0" i="0" u="none" strike="noStrike" cap="none" normalizeH="0" baseline="0" dirty="0" smtClean="0">
                <a:ln>
                  <a:noFill/>
                </a:ln>
                <a:solidFill>
                  <a:srgbClr val="4F595B"/>
                </a:solidFill>
                <a:effectLst/>
                <a:latin typeface="Open Sans"/>
              </a:rPr>
              <a:t> a </a:t>
            </a:r>
            <a:r>
              <a:rPr kumimoji="0" lang="ru-RU" sz="1400" b="0" i="0" u="none" strike="noStrike" cap="none" normalizeH="0" baseline="0" dirty="0" err="1" smtClean="0">
                <a:ln>
                  <a:noFill/>
                </a:ln>
                <a:solidFill>
                  <a:srgbClr val="4F595B"/>
                </a:solidFill>
                <a:effectLst/>
                <a:latin typeface="Open Sans"/>
              </a:rPr>
              <a:t>mission</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to</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serve</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as</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the</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driving</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force</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behind</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what</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Tesla</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does</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While</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boldly</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stating</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best</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in</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the</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century</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reflects</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loftier</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dreams</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in</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the</a:t>
            </a:r>
            <a:r>
              <a:rPr kumimoji="0" lang="ru-RU" sz="1400" b="0" i="0" u="none" strike="noStrike" cap="none" normalizeH="0" baseline="0" dirty="0" smtClean="0">
                <a:ln>
                  <a:noFill/>
                </a:ln>
                <a:solidFill>
                  <a:srgbClr val="4F595B"/>
                </a:solidFill>
                <a:effectLst/>
                <a:latin typeface="Open Sans"/>
              </a:rPr>
              <a:t> </a:t>
            </a:r>
            <a:r>
              <a:rPr kumimoji="0" lang="ru-RU" sz="1400" b="0" i="0" u="none" strike="noStrike" cap="none" normalizeH="0" baseline="0" dirty="0" err="1" smtClean="0">
                <a:ln>
                  <a:noFill/>
                </a:ln>
                <a:solidFill>
                  <a:srgbClr val="4F595B"/>
                </a:solidFill>
                <a:effectLst/>
                <a:latin typeface="Open Sans"/>
              </a:rPr>
              <a:t>vision</a:t>
            </a:r>
            <a:r>
              <a:rPr kumimoji="0" lang="ru-RU" sz="1400" b="0" i="0" u="none" strike="noStrike" cap="none" normalizeH="0" baseline="0" dirty="0" smtClean="0">
                <a:ln>
                  <a:noFill/>
                </a:ln>
                <a:solidFill>
                  <a:srgbClr val="4F595B"/>
                </a:solidFill>
                <a:effectLst/>
                <a:latin typeface="Open Sans"/>
              </a:rPr>
              <a:t>.</a:t>
            </a:r>
            <a:endParaRPr kumimoji="0" lang="ru-RU" sz="900" b="0" i="0" u="none" strike="noStrike" cap="none" normalizeH="0" baseline="0" dirty="0" smtClean="0">
              <a:ln>
                <a:noFill/>
              </a:ln>
              <a:solidFill>
                <a:schemeClr val="tx1"/>
              </a:solidFill>
              <a:effectLst/>
            </a:endParaRPr>
          </a:p>
        </p:txBody>
      </p:sp>
      <p:sp>
        <p:nvSpPr>
          <p:cNvPr id="6" name="Прямоугольник 5"/>
          <p:cNvSpPr/>
          <p:nvPr/>
        </p:nvSpPr>
        <p:spPr>
          <a:xfrm>
            <a:off x="4229101" y="1485895"/>
            <a:ext cx="3429000" cy="2893100"/>
          </a:xfrm>
          <a:prstGeom prst="rect">
            <a:avLst/>
          </a:prstGeom>
        </p:spPr>
        <p:txBody>
          <a:bodyPr wrap="square">
            <a:spAutoFit/>
          </a:bodyPr>
          <a:lstStyle/>
          <a:p>
            <a:r>
              <a:rPr lang="en-US" sz="1400" b="1" i="0" dirty="0" smtClean="0">
                <a:solidFill>
                  <a:srgbClr val="4F595B"/>
                </a:solidFill>
                <a:effectLst/>
                <a:latin typeface="Open Sans"/>
              </a:rPr>
              <a:t>Mission:</a:t>
            </a:r>
            <a:r>
              <a:rPr lang="en-US" sz="1400" b="0" i="0" dirty="0" smtClean="0">
                <a:solidFill>
                  <a:srgbClr val="4F595B"/>
                </a:solidFill>
                <a:effectLst/>
                <a:latin typeface="Open Sans"/>
              </a:rPr>
              <a:t> We strive to offer our customers the lowest possible prices, the best available selection, and the utmost convenience.</a:t>
            </a:r>
          </a:p>
          <a:p>
            <a:r>
              <a:rPr lang="en-US" sz="1400" b="1" i="0" dirty="0" smtClean="0">
                <a:solidFill>
                  <a:srgbClr val="4F595B"/>
                </a:solidFill>
                <a:effectLst/>
                <a:latin typeface="Open Sans"/>
              </a:rPr>
              <a:t>Vision:</a:t>
            </a:r>
            <a:r>
              <a:rPr lang="en-US" sz="1400" b="0" i="0" dirty="0" smtClean="0">
                <a:solidFill>
                  <a:srgbClr val="4F595B"/>
                </a:solidFill>
                <a:effectLst/>
                <a:latin typeface="Open Sans"/>
              </a:rPr>
              <a:t> To be Earth’s most customer-centric company, where customers can find and discover anything they might want to buy online.</a:t>
            </a:r>
          </a:p>
          <a:p>
            <a:r>
              <a:rPr lang="en-US" sz="1400" b="1" i="0" dirty="0" smtClean="0">
                <a:solidFill>
                  <a:srgbClr val="4F595B"/>
                </a:solidFill>
                <a:effectLst/>
                <a:latin typeface="Open Sans"/>
              </a:rPr>
              <a:t>Why it works: </a:t>
            </a:r>
            <a:r>
              <a:rPr lang="en-US" sz="1400" b="0" i="0" dirty="0" smtClean="0">
                <a:solidFill>
                  <a:srgbClr val="4F595B"/>
                </a:solidFill>
                <a:effectLst/>
                <a:latin typeface="Open Sans"/>
              </a:rPr>
              <a:t>Amazon’s mission is cut-and-dry about what they offer to customers. The vision takes the offerings farther, saying their company will offer “anything” customers want.</a:t>
            </a:r>
            <a:endParaRPr lang="en-US" sz="1400" b="0" i="0" dirty="0">
              <a:solidFill>
                <a:srgbClr val="4F595B"/>
              </a:solidFill>
              <a:effectLst/>
              <a:latin typeface="Open Sans"/>
            </a:endParaRPr>
          </a:p>
        </p:txBody>
      </p:sp>
      <p:pic>
        <p:nvPicPr>
          <p:cNvPr id="2052" name="Picture 4" descr="Amazon's mission and vision statement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74672" y="67942"/>
            <a:ext cx="1579419" cy="1114425"/>
          </a:xfrm>
          <a:prstGeom prst="rect">
            <a:avLst/>
          </a:prstGeom>
          <a:noFill/>
          <a:extLst>
            <a:ext uri="{909E8E84-426E-40DD-AFC4-6F175D3DCCD1}">
              <a14:hiddenFill xmlns:a14="http://schemas.microsoft.com/office/drawing/2010/main">
                <a:solidFill>
                  <a:srgbClr val="FFFFFF"/>
                </a:solidFill>
              </a14:hiddenFill>
            </a:ext>
          </a:extLst>
        </p:spPr>
      </p:pic>
      <p:sp>
        <p:nvSpPr>
          <p:cNvPr id="7" name="Прямоугольник 6"/>
          <p:cNvSpPr/>
          <p:nvPr/>
        </p:nvSpPr>
        <p:spPr>
          <a:xfrm>
            <a:off x="8032172" y="1485895"/>
            <a:ext cx="3875809" cy="2031325"/>
          </a:xfrm>
          <a:prstGeom prst="rect">
            <a:avLst/>
          </a:prstGeom>
        </p:spPr>
        <p:txBody>
          <a:bodyPr wrap="square">
            <a:spAutoFit/>
          </a:bodyPr>
          <a:lstStyle/>
          <a:p>
            <a:r>
              <a:rPr lang="en-US" sz="1400" b="1" i="0" dirty="0" smtClean="0">
                <a:solidFill>
                  <a:srgbClr val="4F595B"/>
                </a:solidFill>
                <a:effectLst/>
                <a:latin typeface="Open Sans"/>
              </a:rPr>
              <a:t>Mission:</a:t>
            </a:r>
            <a:r>
              <a:rPr lang="en-US" sz="1400" b="0" i="0" dirty="0" smtClean="0">
                <a:solidFill>
                  <a:srgbClr val="4F595B"/>
                </a:solidFill>
                <a:effectLst/>
                <a:latin typeface="Open Sans"/>
              </a:rPr>
              <a:t> Utilize the power of Moore’s Law to bring smart, connected devices to every person on earth.</a:t>
            </a:r>
          </a:p>
          <a:p>
            <a:r>
              <a:rPr lang="en-US" sz="1400" b="1" i="0" dirty="0" smtClean="0">
                <a:solidFill>
                  <a:srgbClr val="4F595B"/>
                </a:solidFill>
                <a:effectLst/>
                <a:latin typeface="Open Sans"/>
              </a:rPr>
              <a:t>Vision:</a:t>
            </a:r>
            <a:r>
              <a:rPr lang="en-US" sz="1400" b="0" i="0" dirty="0" smtClean="0">
                <a:solidFill>
                  <a:srgbClr val="4F595B"/>
                </a:solidFill>
                <a:effectLst/>
                <a:latin typeface="Open Sans"/>
              </a:rPr>
              <a:t> If it is smart and connected, it is best with Intel.</a:t>
            </a:r>
          </a:p>
          <a:p>
            <a:r>
              <a:rPr lang="en-US" sz="1400" b="1" i="0" dirty="0" smtClean="0">
                <a:solidFill>
                  <a:srgbClr val="4F595B"/>
                </a:solidFill>
                <a:effectLst/>
                <a:latin typeface="Open Sans"/>
              </a:rPr>
              <a:t>Why it works: </a:t>
            </a:r>
            <a:r>
              <a:rPr lang="en-US" sz="1400" b="0" i="0" dirty="0" smtClean="0">
                <a:solidFill>
                  <a:srgbClr val="4F595B"/>
                </a:solidFill>
                <a:effectLst/>
                <a:latin typeface="Open Sans"/>
              </a:rPr>
              <a:t>Intel “brings smart, connected devices” to everyone in their mission. Their vision uses more boastful language, illustrating great confidence in the future of their solutions.</a:t>
            </a:r>
            <a:endParaRPr lang="ru-RU" dirty="0"/>
          </a:p>
        </p:txBody>
      </p:sp>
      <p:pic>
        <p:nvPicPr>
          <p:cNvPr id="10" name="Picture 4" descr="intel_mission_statemen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03773" y="67942"/>
            <a:ext cx="1517072" cy="1164873"/>
          </a:xfrm>
          <a:prstGeom prst="rect">
            <a:avLst/>
          </a:prstGeom>
          <a:noFill/>
          <a:extLst>
            <a:ext uri="{909E8E84-426E-40DD-AFC4-6F175D3DCCD1}">
              <a14:hiddenFill xmlns:a14="http://schemas.microsoft.com/office/drawing/2010/main">
                <a:solidFill>
                  <a:srgbClr val="FFFFFF"/>
                </a:solidFill>
              </a14:hiddenFill>
            </a:ext>
          </a:extLst>
        </p:spPr>
      </p:pic>
      <p:sp>
        <p:nvSpPr>
          <p:cNvPr id="9" name="Прямоугольник 8"/>
          <p:cNvSpPr/>
          <p:nvPr/>
        </p:nvSpPr>
        <p:spPr>
          <a:xfrm>
            <a:off x="5143499" y="4877759"/>
            <a:ext cx="6096000" cy="1600438"/>
          </a:xfrm>
          <a:prstGeom prst="rect">
            <a:avLst/>
          </a:prstGeom>
        </p:spPr>
        <p:txBody>
          <a:bodyPr>
            <a:spAutoFit/>
          </a:bodyPr>
          <a:lstStyle/>
          <a:p>
            <a:r>
              <a:rPr lang="en-US" sz="1400" b="1" i="0" dirty="0" smtClean="0">
                <a:solidFill>
                  <a:srgbClr val="4F595B"/>
                </a:solidFill>
                <a:effectLst/>
                <a:latin typeface="Open Sans"/>
              </a:rPr>
              <a:t>Mission:</a:t>
            </a:r>
            <a:r>
              <a:rPr lang="en-US" sz="1400" b="0" i="0" dirty="0" smtClean="0">
                <a:solidFill>
                  <a:srgbClr val="4F595B"/>
                </a:solidFill>
                <a:effectLst/>
                <a:latin typeface="Open Sans"/>
              </a:rPr>
              <a:t> Shape the future of the Internet by creating unprecedented value and opportunity for our customers, employees, investors, and ecosystem partners.</a:t>
            </a:r>
          </a:p>
          <a:p>
            <a:r>
              <a:rPr lang="en-US" sz="1400" b="1" i="0" dirty="0" smtClean="0">
                <a:solidFill>
                  <a:srgbClr val="4F595B"/>
                </a:solidFill>
                <a:effectLst/>
                <a:latin typeface="Open Sans"/>
              </a:rPr>
              <a:t>Vision:</a:t>
            </a:r>
            <a:r>
              <a:rPr lang="en-US" sz="1400" b="0" i="0" dirty="0" smtClean="0">
                <a:solidFill>
                  <a:srgbClr val="4F595B"/>
                </a:solidFill>
                <a:effectLst/>
                <a:latin typeface="Open Sans"/>
              </a:rPr>
              <a:t> Changing the way we work, live, play, and learn.</a:t>
            </a:r>
          </a:p>
          <a:p>
            <a:r>
              <a:rPr lang="en-US" sz="1400" b="1" i="0" dirty="0" smtClean="0">
                <a:solidFill>
                  <a:srgbClr val="4F595B"/>
                </a:solidFill>
                <a:effectLst/>
                <a:latin typeface="Open Sans"/>
              </a:rPr>
              <a:t>Why it works: </a:t>
            </a:r>
            <a:r>
              <a:rPr lang="en-US" sz="1400" b="0" i="0" dirty="0" smtClean="0">
                <a:solidFill>
                  <a:srgbClr val="4F595B"/>
                </a:solidFill>
                <a:effectLst/>
                <a:latin typeface="Open Sans"/>
              </a:rPr>
              <a:t>Cisco decided on a blended mission and vision statement. Language like “shape the future” is more vision-oriented, but the mission talks about the people they serve.</a:t>
            </a:r>
            <a:endParaRPr lang="ru-RU" dirty="0"/>
          </a:p>
        </p:txBody>
      </p:sp>
      <p:pic>
        <p:nvPicPr>
          <p:cNvPr id="2054" name="Picture 6" descr="Cisco's Difference Between Mission and Vision"/>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84006" y="5238096"/>
            <a:ext cx="1659932" cy="879764"/>
          </a:xfrm>
          <a:prstGeom prst="rect">
            <a:avLst/>
          </a:prstGeom>
          <a:noFill/>
          <a:extLst>
            <a:ext uri="{909E8E84-426E-40DD-AFC4-6F175D3DCCD1}">
              <a14:hiddenFill xmlns:a14="http://schemas.microsoft.com/office/drawing/2010/main">
                <a:solidFill>
                  <a:srgbClr val="FFFFFF"/>
                </a:solidFill>
              </a14:hiddenFill>
            </a:ext>
          </a:extLst>
        </p:spPr>
      </p:pic>
      <p:sp>
        <p:nvSpPr>
          <p:cNvPr id="11" name="Прямоугольник 10"/>
          <p:cNvSpPr/>
          <p:nvPr/>
        </p:nvSpPr>
        <p:spPr>
          <a:xfrm>
            <a:off x="682023" y="6150114"/>
            <a:ext cx="2033156" cy="707886"/>
          </a:xfrm>
          <a:prstGeom prst="rect">
            <a:avLst/>
          </a:prstGeom>
        </p:spPr>
        <p:txBody>
          <a:bodyPr wrap="square">
            <a:spAutoFit/>
          </a:bodyPr>
          <a:lstStyle/>
          <a:p>
            <a:r>
              <a:rPr lang="ru-RU" sz="1000" dirty="0" smtClean="0"/>
              <a:t>https://www.clearvoice.com/blog/difference-between-mission-vision-statement-examples/</a:t>
            </a:r>
            <a:endParaRPr lang="ru-RU" sz="1000" dirty="0"/>
          </a:p>
        </p:txBody>
      </p:sp>
    </p:spTree>
    <p:extLst>
      <p:ext uri="{BB962C8B-B14F-4D97-AF65-F5344CB8AC3E}">
        <p14:creationId xmlns:p14="http://schemas.microsoft.com/office/powerpoint/2010/main" val="2472511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core </a:t>
            </a:r>
            <a:r>
              <a:rPr lang="en-US" dirty="0" smtClean="0"/>
              <a:t>value</a:t>
            </a:r>
            <a:endParaRPr lang="ru-RU" dirty="0"/>
          </a:p>
        </p:txBody>
      </p:sp>
      <p:sp>
        <p:nvSpPr>
          <p:cNvPr id="3" name="Объект 2"/>
          <p:cNvSpPr>
            <a:spLocks noGrp="1"/>
          </p:cNvSpPr>
          <p:nvPr>
            <p:ph idx="1"/>
          </p:nvPr>
        </p:nvSpPr>
        <p:spPr/>
        <p:txBody>
          <a:bodyPr/>
          <a:lstStyle/>
          <a:p>
            <a:pPr marL="0" indent="0">
              <a:buNone/>
            </a:pPr>
            <a:r>
              <a:rPr lang="en-US" dirty="0"/>
              <a:t>Your core company values shape your company culture and impact your business strategy. They help you create a purpose, improve team cohesion, and create a sense of commitment in the workplace.</a:t>
            </a:r>
            <a:endParaRPr lang="ru-RU" dirty="0"/>
          </a:p>
        </p:txBody>
      </p:sp>
    </p:spTree>
    <p:extLst>
      <p:ext uri="{BB962C8B-B14F-4D97-AF65-F5344CB8AC3E}">
        <p14:creationId xmlns:p14="http://schemas.microsoft.com/office/powerpoint/2010/main" val="35617128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Company Values: Definition and Principles </a:t>
            </a:r>
            <a:br>
              <a:rPr lang="en-US" dirty="0"/>
            </a:br>
            <a:endParaRPr lang="ru-RU" dirty="0"/>
          </a:p>
        </p:txBody>
      </p:sp>
      <p:sp>
        <p:nvSpPr>
          <p:cNvPr id="3" name="Объект 2"/>
          <p:cNvSpPr>
            <a:spLocks noGrp="1"/>
          </p:cNvSpPr>
          <p:nvPr>
            <p:ph idx="1"/>
          </p:nvPr>
        </p:nvSpPr>
        <p:spPr>
          <a:xfrm>
            <a:off x="935182" y="2286000"/>
            <a:ext cx="10744200" cy="3581400"/>
          </a:xfrm>
        </p:spPr>
        <p:txBody>
          <a:bodyPr>
            <a:normAutofit fontScale="92500" lnSpcReduction="10000"/>
          </a:bodyPr>
          <a:lstStyle/>
          <a:p>
            <a:pPr marL="0" indent="0">
              <a:buNone/>
            </a:pPr>
            <a:r>
              <a:rPr lang="en-US" dirty="0" smtClean="0"/>
              <a:t>In </a:t>
            </a:r>
            <a:r>
              <a:rPr lang="en-US" dirty="0"/>
              <a:t>essence, your company values are the beliefs, philosophies, and principles that drive your business. They impact the employee experience you deliver as well as the relationship you develop with your customers, partners, and shareholders. </a:t>
            </a:r>
          </a:p>
          <a:p>
            <a:pPr marL="0" indent="0">
              <a:buNone/>
            </a:pPr>
            <a:r>
              <a:rPr lang="en-US" dirty="0" smtClean="0"/>
              <a:t>Your </a:t>
            </a:r>
            <a:r>
              <a:rPr lang="en-US" dirty="0"/>
              <a:t>company values are your company's DNA and they help you differentiate your business from the competition. That's why you can't make any important business decisions without having them in mind. </a:t>
            </a:r>
          </a:p>
          <a:p>
            <a:pPr marL="0" indent="0">
              <a:buNone/>
            </a:pPr>
            <a:r>
              <a:rPr lang="en-US" dirty="0" smtClean="0"/>
              <a:t>However</a:t>
            </a:r>
            <a:r>
              <a:rPr lang="en-US" dirty="0"/>
              <a:t>, having company values doesn't mean having a polished communication plan around nice values and principles.</a:t>
            </a:r>
          </a:p>
          <a:p>
            <a:pPr marL="0" indent="0">
              <a:buNone/>
            </a:pPr>
            <a:r>
              <a:rPr lang="en-US" dirty="0" smtClean="0"/>
              <a:t>You </a:t>
            </a:r>
            <a:r>
              <a:rPr lang="en-US" dirty="0"/>
              <a:t>have to truly honor your company values in everything you do and set the right example for your employees. It's the only way you can build trust in the workplace. Don't ask your employees to follow the company values you've set for your business if you don't follow and integrate them into your daily work in the first place.</a:t>
            </a:r>
            <a:endParaRPr lang="ru-RU" dirty="0"/>
          </a:p>
        </p:txBody>
      </p:sp>
    </p:spTree>
    <p:extLst>
      <p:ext uri="{BB962C8B-B14F-4D97-AF65-F5344CB8AC3E}">
        <p14:creationId xmlns:p14="http://schemas.microsoft.com/office/powerpoint/2010/main" val="38370237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Company Values: Definition and Principles</a:t>
            </a:r>
            <a:endParaRPr lang="ru-RU" dirty="0"/>
          </a:p>
        </p:txBody>
      </p:sp>
      <p:sp>
        <p:nvSpPr>
          <p:cNvPr id="3" name="Объект 2"/>
          <p:cNvSpPr>
            <a:spLocks noGrp="1"/>
          </p:cNvSpPr>
          <p:nvPr>
            <p:ph idx="1"/>
          </p:nvPr>
        </p:nvSpPr>
        <p:spPr/>
        <p:txBody>
          <a:bodyPr>
            <a:normAutofit fontScale="62500" lnSpcReduction="20000"/>
          </a:bodyPr>
          <a:lstStyle/>
          <a:p>
            <a:pPr marL="0" indent="0">
              <a:buNone/>
            </a:pPr>
            <a:r>
              <a:rPr lang="en-US" dirty="0"/>
              <a:t>1. Your company values help your employees make the right decisions</a:t>
            </a:r>
          </a:p>
          <a:p>
            <a:pPr marL="0" indent="0">
              <a:buNone/>
            </a:pPr>
            <a:r>
              <a:rPr lang="en-US" dirty="0"/>
              <a:t>Having a clear set of values helps your employees understand what you stand for. Your company values also give them guidance for their work and a sense of security. </a:t>
            </a:r>
          </a:p>
          <a:p>
            <a:pPr marL="0" indent="0">
              <a:buNone/>
            </a:pPr>
            <a:r>
              <a:rPr lang="en-US" dirty="0" smtClean="0"/>
              <a:t>As </a:t>
            </a:r>
            <a:r>
              <a:rPr lang="en-US" dirty="0"/>
              <a:t>a result, your employees are more likely to make the right decisions  — the decisions that help them achieve the company's vision and goals. And that's because they understand the company's mission statement, share the values that you stand for, and believe in your brand.</a:t>
            </a:r>
          </a:p>
          <a:p>
            <a:pPr marL="0" indent="0">
              <a:buNone/>
            </a:pPr>
            <a:r>
              <a:rPr lang="en-US" dirty="0" smtClean="0"/>
              <a:t>What's </a:t>
            </a:r>
            <a:r>
              <a:rPr lang="en-US" dirty="0"/>
              <a:t>more, having a set of well-defined company values provides a moral direction to guide employees in difficult times. In a volatile environment of rapid technological, environmental, and societal changes, it’s a much-needed constant.</a:t>
            </a:r>
          </a:p>
          <a:p>
            <a:pPr marL="0" indent="0">
              <a:buNone/>
            </a:pPr>
            <a:r>
              <a:rPr lang="en-US" dirty="0" smtClean="0"/>
              <a:t>But </a:t>
            </a:r>
            <a:r>
              <a:rPr lang="en-US" dirty="0"/>
              <a:t>to help your employees make the right decisions, you need to set the right company values, the ones that reflect what you stand for. That's why Simon </a:t>
            </a:r>
            <a:r>
              <a:rPr lang="en-US" dirty="0" err="1"/>
              <a:t>Sinek</a:t>
            </a:r>
            <a:r>
              <a:rPr lang="en-US" dirty="0"/>
              <a:t> explains in his book "Start With Why" that you need to communicate with your employees why your company exists, what your mission statement is, and what beliefs you stand for.</a:t>
            </a:r>
          </a:p>
          <a:p>
            <a:pPr marL="0" indent="0">
              <a:buNone/>
            </a:pPr>
            <a:r>
              <a:rPr lang="en-US" dirty="0" smtClean="0"/>
              <a:t>2</a:t>
            </a:r>
            <a:r>
              <a:rPr lang="en-US" dirty="0"/>
              <a:t>. They help you improve your employee communications</a:t>
            </a:r>
          </a:p>
          <a:p>
            <a:pPr marL="0" indent="0">
              <a:buNone/>
            </a:pPr>
            <a:r>
              <a:rPr lang="en-US" dirty="0"/>
              <a:t>Employee communication plays an extremely important role in building a better company culture, improving employee satisfaction, and increasing employee engagement. </a:t>
            </a:r>
          </a:p>
          <a:p>
            <a:pPr marL="0" indent="0">
              <a:buNone/>
            </a:pPr>
            <a:r>
              <a:rPr lang="en-US" dirty="0" smtClean="0"/>
              <a:t>The </a:t>
            </a:r>
            <a:r>
              <a:rPr lang="en-US" dirty="0"/>
              <a:t>thing is, when employers don't have clear company values, their communications with their employees are usually inconsistent and unclear. This often leads to confusion in the workplace. </a:t>
            </a:r>
            <a:endParaRPr lang="ru-RU" dirty="0"/>
          </a:p>
        </p:txBody>
      </p:sp>
    </p:spTree>
    <p:extLst>
      <p:ext uri="{BB962C8B-B14F-4D97-AF65-F5344CB8AC3E}">
        <p14:creationId xmlns:p14="http://schemas.microsoft.com/office/powerpoint/2010/main" val="24807085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Company Values: Definition and Principles</a:t>
            </a: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en-US" dirty="0"/>
              <a:t>3. They have a direct impact on employee motivation and engagement</a:t>
            </a:r>
          </a:p>
          <a:p>
            <a:pPr marL="0" indent="0">
              <a:buNone/>
            </a:pPr>
            <a:r>
              <a:rPr lang="en-US" dirty="0"/>
              <a:t>When your employee communication is built around your core company values, it helps boost employee motivation and engagement.</a:t>
            </a:r>
          </a:p>
          <a:p>
            <a:pPr marL="0" indent="0">
              <a:buNone/>
            </a:pPr>
            <a:r>
              <a:rPr lang="en-US" dirty="0" smtClean="0"/>
              <a:t>Indeed</a:t>
            </a:r>
            <a:r>
              <a:rPr lang="en-US" dirty="0"/>
              <a:t>, if you explain your core values to your employees and the reasons why you stand for these specific values, they will have a better understanding of the company goals and will work harder to achieve them. </a:t>
            </a:r>
          </a:p>
          <a:p>
            <a:pPr marL="0" indent="0">
              <a:buNone/>
            </a:pPr>
            <a:r>
              <a:rPr lang="en-US" dirty="0" smtClean="0"/>
              <a:t>Engaged </a:t>
            </a:r>
            <a:r>
              <a:rPr lang="en-US" dirty="0"/>
              <a:t>employees are the ones that have clear guidance for achieving their personal goals as well as the company's goals. They have a good understanding of what is expected from them and how to achieve the business goals.</a:t>
            </a:r>
          </a:p>
          <a:p>
            <a:pPr marL="0" indent="0">
              <a:buNone/>
            </a:pPr>
            <a:r>
              <a:rPr lang="en-US" dirty="0" smtClean="0"/>
              <a:t>But </a:t>
            </a:r>
            <a:r>
              <a:rPr lang="en-US" dirty="0"/>
              <a:t>most importantly, engaged employees are the ones that share your company values and strongly believe in them. If you want your employees to feel more engaged, you need to define your company values and communicate them properly. </a:t>
            </a:r>
            <a:endParaRPr lang="ru-RU" dirty="0"/>
          </a:p>
        </p:txBody>
      </p:sp>
    </p:spTree>
    <p:extLst>
      <p:ext uri="{BB962C8B-B14F-4D97-AF65-F5344CB8AC3E}">
        <p14:creationId xmlns:p14="http://schemas.microsoft.com/office/powerpoint/2010/main" val="171068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Company Values: Definition and Principles</a:t>
            </a:r>
            <a:endParaRPr lang="ru-RU" dirty="0"/>
          </a:p>
        </p:txBody>
      </p:sp>
      <p:sp>
        <p:nvSpPr>
          <p:cNvPr id="3" name="Объект 2"/>
          <p:cNvSpPr>
            <a:spLocks noGrp="1"/>
          </p:cNvSpPr>
          <p:nvPr>
            <p:ph idx="1"/>
          </p:nvPr>
        </p:nvSpPr>
        <p:spPr/>
        <p:txBody>
          <a:bodyPr>
            <a:normAutofit fontScale="47500" lnSpcReduction="20000"/>
          </a:bodyPr>
          <a:lstStyle/>
          <a:p>
            <a:pPr marL="0" indent="0">
              <a:buNone/>
            </a:pPr>
            <a:r>
              <a:rPr lang="en-US" dirty="0"/>
              <a:t>4. They help your clients understand what your company stands for</a:t>
            </a:r>
          </a:p>
          <a:p>
            <a:pPr marL="0" indent="0">
              <a:buNone/>
            </a:pPr>
            <a:r>
              <a:rPr lang="en-US" dirty="0"/>
              <a:t>Besides helping your employees to live by your company values, it is extremely important to make sure that your clients understand what your core values are.</a:t>
            </a:r>
          </a:p>
          <a:p>
            <a:pPr marL="0" indent="0">
              <a:buNone/>
            </a:pPr>
            <a:r>
              <a:rPr lang="en-US" dirty="0" smtClean="0"/>
              <a:t>Indeed</a:t>
            </a:r>
            <a:r>
              <a:rPr lang="en-US" dirty="0"/>
              <a:t>, your company values help you clarify the identity of the brand and educate your clients about what the company stands for.</a:t>
            </a:r>
          </a:p>
          <a:p>
            <a:pPr marL="0" indent="0">
              <a:buNone/>
            </a:pPr>
            <a:r>
              <a:rPr lang="en-US" dirty="0" smtClean="0"/>
              <a:t>Having </a:t>
            </a:r>
            <a:r>
              <a:rPr lang="en-US" dirty="0"/>
              <a:t>a set of specific and unique core values can be a highly competitive advantage.</a:t>
            </a:r>
          </a:p>
          <a:p>
            <a:pPr marL="0" indent="0">
              <a:buNone/>
            </a:pPr>
            <a:r>
              <a:rPr lang="en-US" dirty="0" smtClean="0"/>
              <a:t>Think </a:t>
            </a:r>
            <a:r>
              <a:rPr lang="en-US" dirty="0"/>
              <a:t>about it: if you manage to build a relationship with your clients based on the values you share, you're most likely going to strengthen this relationship because it is built on common </a:t>
            </a:r>
            <a:r>
              <a:rPr lang="en-US" dirty="0" smtClean="0"/>
              <a:t>beliefs </a:t>
            </a:r>
            <a:r>
              <a:rPr lang="en-US" dirty="0"/>
              <a:t>and principles. </a:t>
            </a:r>
          </a:p>
          <a:p>
            <a:pPr marL="0" indent="0">
              <a:buNone/>
            </a:pPr>
            <a:r>
              <a:rPr lang="en-US" dirty="0" smtClean="0"/>
              <a:t>5</a:t>
            </a:r>
            <a:r>
              <a:rPr lang="en-US" dirty="0"/>
              <a:t>. They help you attract and retain top talent </a:t>
            </a:r>
          </a:p>
          <a:p>
            <a:pPr marL="0" indent="0">
              <a:buNone/>
            </a:pPr>
            <a:r>
              <a:rPr lang="en-US" dirty="0"/>
              <a:t>Company values are extremely important when it comes to talent attraction and retention. </a:t>
            </a:r>
            <a:endParaRPr lang="en-US" dirty="0" smtClean="0"/>
          </a:p>
          <a:p>
            <a:pPr marL="0" indent="0">
              <a:buNone/>
            </a:pPr>
            <a:r>
              <a:rPr lang="en-US" dirty="0"/>
              <a:t>ions going on </a:t>
            </a:r>
            <a:r>
              <a:rPr lang="en-US" dirty="0" err="1"/>
              <a:t>on</a:t>
            </a:r>
            <a:r>
              <a:rPr lang="en-US" dirty="0"/>
              <a:t> social media about the companies they are interested in, and they pay particular attention to company reviews.</a:t>
            </a:r>
          </a:p>
          <a:p>
            <a:pPr marL="0" indent="0">
              <a:buNone/>
            </a:pPr>
            <a:r>
              <a:rPr lang="en-US" dirty="0" smtClean="0"/>
              <a:t>That's because </a:t>
            </a:r>
            <a:r>
              <a:rPr lang="en-US" dirty="0"/>
              <a:t>they don't want to choose the "wrong" company and the same goes for you as an employer — you want to hire the "right" talent.</a:t>
            </a:r>
          </a:p>
          <a:p>
            <a:pPr marL="0" indent="0">
              <a:buNone/>
            </a:pPr>
            <a:r>
              <a:rPr lang="en-US" dirty="0" smtClean="0"/>
              <a:t>Check out </a:t>
            </a:r>
            <a:r>
              <a:rPr lang="en-US" dirty="0"/>
              <a:t>this short video where Simon </a:t>
            </a:r>
            <a:r>
              <a:rPr lang="en-US" dirty="0" err="1"/>
              <a:t>Sinek</a:t>
            </a:r>
            <a:r>
              <a:rPr lang="en-US" dirty="0"/>
              <a:t> explains why setting strong company values is essential when it comes to attracting top </a:t>
            </a:r>
            <a:r>
              <a:rPr lang="en-US" dirty="0" err="1"/>
              <a:t>talentBesides</a:t>
            </a:r>
            <a:r>
              <a:rPr lang="en-US" dirty="0"/>
              <a:t> interviewing candidates about their skills and experience, you're going to ask them questions about their values to make sure that they fit your company culture.</a:t>
            </a:r>
          </a:p>
          <a:p>
            <a:pPr marL="0" indent="0">
              <a:buNone/>
            </a:pPr>
            <a:r>
              <a:rPr lang="en-US" dirty="0" smtClean="0"/>
              <a:t>If </a:t>
            </a:r>
            <a:r>
              <a:rPr lang="en-US" dirty="0"/>
              <a:t>you don't check whether the candidates are a cultural fit during the interview process, you may end up seeing your employee turnover rates drastically increase in the next few months! </a:t>
            </a:r>
            <a:endParaRPr lang="ru-RU" dirty="0"/>
          </a:p>
        </p:txBody>
      </p:sp>
    </p:spTree>
    <p:extLst>
      <p:ext uri="{BB962C8B-B14F-4D97-AF65-F5344CB8AC3E}">
        <p14:creationId xmlns:p14="http://schemas.microsoft.com/office/powerpoint/2010/main" val="3237663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Company Values: Definition and Principles</a:t>
            </a:r>
            <a:endParaRPr lang="ru-RU" dirty="0"/>
          </a:p>
        </p:txBody>
      </p:sp>
      <p:sp>
        <p:nvSpPr>
          <p:cNvPr id="3" name="Объект 2"/>
          <p:cNvSpPr>
            <a:spLocks noGrp="1"/>
          </p:cNvSpPr>
          <p:nvPr>
            <p:ph idx="1"/>
          </p:nvPr>
        </p:nvSpPr>
        <p:spPr>
          <a:xfrm>
            <a:off x="1371600" y="2286000"/>
            <a:ext cx="9601200" cy="3958936"/>
          </a:xfrm>
        </p:spPr>
        <p:txBody>
          <a:bodyPr>
            <a:normAutofit fontScale="77500" lnSpcReduction="20000"/>
          </a:bodyPr>
          <a:lstStyle/>
          <a:p>
            <a:pPr marL="0" indent="0">
              <a:buNone/>
            </a:pPr>
            <a:r>
              <a:rPr lang="en-US" dirty="0"/>
              <a:t>6. They help you attract customers that share the same values</a:t>
            </a:r>
          </a:p>
          <a:p>
            <a:pPr marL="0" indent="0">
              <a:buNone/>
            </a:pPr>
            <a:r>
              <a:rPr lang="en-US" dirty="0"/>
              <a:t>In addition to your customers, potential new clients also care about what your company stands for</a:t>
            </a:r>
            <a:r>
              <a:rPr lang="en-US" dirty="0" smtClean="0"/>
              <a:t>. When </a:t>
            </a:r>
            <a:r>
              <a:rPr lang="en-US" dirty="0"/>
              <a:t>a company finds out that your values are similar to theirs, you could have a much bigger chance of being chosen over someone else</a:t>
            </a:r>
            <a:r>
              <a:rPr lang="en-US" dirty="0" smtClean="0"/>
              <a:t>. For </a:t>
            </a:r>
            <a:r>
              <a:rPr lang="en-US" dirty="0"/>
              <a:t>example, if one of your main company values is accountability, you can attract new customers who appreciate accountability and transparency from their vendors. For that reason, it is important to understand who your leads are and what their values are. </a:t>
            </a:r>
          </a:p>
          <a:p>
            <a:pPr marL="0" indent="0">
              <a:buNone/>
            </a:pPr>
            <a:r>
              <a:rPr lang="en-US" dirty="0" smtClean="0"/>
              <a:t>7</a:t>
            </a:r>
            <a:r>
              <a:rPr lang="en-US" dirty="0"/>
              <a:t>. They make your marketing and internal </a:t>
            </a:r>
            <a:r>
              <a:rPr lang="en-US" dirty="0" err="1"/>
              <a:t>comms</a:t>
            </a:r>
            <a:r>
              <a:rPr lang="en-US" dirty="0"/>
              <a:t> teams' lives easier</a:t>
            </a:r>
          </a:p>
          <a:p>
            <a:pPr marL="0" indent="0">
              <a:buNone/>
            </a:pPr>
            <a:r>
              <a:rPr lang="en-US" dirty="0"/>
              <a:t>To align their messages, your marketing and internal communications teams need to have a great understanding of your company values. </a:t>
            </a:r>
            <a:r>
              <a:rPr lang="en-US" dirty="0" smtClean="0"/>
              <a:t>To </a:t>
            </a:r>
            <a:r>
              <a:rPr lang="en-US" dirty="0"/>
              <a:t>be credible, your internal and external communications have to be consistent. Companies that haven't set clear company values usually struggle with their communications strategies. </a:t>
            </a:r>
            <a:r>
              <a:rPr lang="en-US" dirty="0" smtClean="0"/>
              <a:t>Furthermore</a:t>
            </a:r>
            <a:r>
              <a:rPr lang="en-US" dirty="0"/>
              <a:t>, marketing teams that know what the company stands for are much more successful in attracting new qualified leads that convert.</a:t>
            </a:r>
          </a:p>
          <a:p>
            <a:pPr marL="0" indent="0">
              <a:buNone/>
            </a:pPr>
            <a:r>
              <a:rPr lang="en-US" dirty="0" smtClean="0"/>
              <a:t>Indeed</a:t>
            </a:r>
            <a:r>
              <a:rPr lang="en-US" dirty="0"/>
              <a:t>, you need to make sure that you share the right message with the right audience. If your messages include values that resonate with your target audience's values, you're much more likely to catch their attention. It's all about delivering authentic messages and building trust with your leads. </a:t>
            </a:r>
            <a:endParaRPr lang="ru-RU" dirty="0"/>
          </a:p>
        </p:txBody>
      </p:sp>
    </p:spTree>
    <p:extLst>
      <p:ext uri="{BB962C8B-B14F-4D97-AF65-F5344CB8AC3E}">
        <p14:creationId xmlns:p14="http://schemas.microsoft.com/office/powerpoint/2010/main" val="25861777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A mission statement </a:t>
            </a:r>
            <a:endParaRPr lang="ru-RU" dirty="0"/>
          </a:p>
        </p:txBody>
      </p:sp>
      <p:sp>
        <p:nvSpPr>
          <p:cNvPr id="3" name="Объект 2"/>
          <p:cNvSpPr>
            <a:spLocks noGrp="1"/>
          </p:cNvSpPr>
          <p:nvPr>
            <p:ph idx="1"/>
          </p:nvPr>
        </p:nvSpPr>
        <p:spPr/>
        <p:txBody>
          <a:bodyPr>
            <a:normAutofit fontScale="70000" lnSpcReduction="20000"/>
          </a:bodyPr>
          <a:lstStyle/>
          <a:p>
            <a:pPr marL="0" indent="0">
              <a:buNone/>
            </a:pPr>
            <a:r>
              <a:rPr lang="en-US" dirty="0"/>
              <a:t>A mission statement is a short statement of why an organization exists, what its overall goal is, identifying the goal of its operations: what kind of product or service it provides, its primary customers or market, and its geographical region of operation</a:t>
            </a:r>
            <a:r>
              <a:rPr lang="en-US" dirty="0" smtClean="0"/>
              <a:t>. </a:t>
            </a:r>
            <a:r>
              <a:rPr lang="en-US" dirty="0"/>
              <a:t>It may include a short statement of such fundamental matters as the organization's values or philosophies, a business's main competitive advantages, or a desired future state—the "vision</a:t>
            </a:r>
            <a:r>
              <a:rPr lang="en-US" dirty="0" smtClean="0"/>
              <a:t>".</a:t>
            </a:r>
            <a:endParaRPr lang="en-US" dirty="0"/>
          </a:p>
          <a:p>
            <a:pPr marL="0" indent="0">
              <a:buNone/>
            </a:pPr>
            <a:r>
              <a:rPr lang="en-US" dirty="0" smtClean="0"/>
              <a:t>A </a:t>
            </a:r>
            <a:r>
              <a:rPr lang="en-US" dirty="0"/>
              <a:t>mission is not simply a description of an organization by an external party, but an expression, made by its leaders, of their desires and intent for the organization. The purpose of a mission statement is to communicate the </a:t>
            </a:r>
            <a:r>
              <a:rPr lang="en-US" dirty="0" err="1"/>
              <a:t>organisation's</a:t>
            </a:r>
            <a:r>
              <a:rPr lang="en-US" dirty="0"/>
              <a:t> purpose and direction to its employees, customers, vendors, and other stakeholders. A mission statement also creates a sense of identity for its employees. Organizations normally do not change their mission statements over time, since they define their continuous, ongoing purpose and focus</a:t>
            </a:r>
            <a:r>
              <a:rPr lang="en-US" dirty="0" smtClean="0"/>
              <a:t>.</a:t>
            </a:r>
            <a:endParaRPr lang="en-US" dirty="0"/>
          </a:p>
          <a:p>
            <a:pPr marL="0" indent="0">
              <a:buNone/>
            </a:pPr>
            <a:r>
              <a:rPr lang="en-US" dirty="0" smtClean="0"/>
              <a:t>According </a:t>
            </a:r>
            <a:r>
              <a:rPr lang="en-US" dirty="0"/>
              <a:t>to Chris Bart, professor of strategy and governance at McMaster University</a:t>
            </a:r>
            <a:r>
              <a:rPr lang="en-US" dirty="0" smtClean="0"/>
              <a:t>, </a:t>
            </a:r>
            <a:r>
              <a:rPr lang="en-US" dirty="0"/>
              <a:t>a commercial mission statement consists of three essential components</a:t>
            </a:r>
            <a:r>
              <a:rPr lang="en-US" dirty="0" smtClean="0"/>
              <a:t>:</a:t>
            </a:r>
            <a:endParaRPr lang="en-US" dirty="0"/>
          </a:p>
          <a:p>
            <a:pPr marL="0" indent="0">
              <a:buNone/>
            </a:pPr>
            <a:r>
              <a:rPr lang="en-US" dirty="0" smtClean="0"/>
              <a:t>Key </a:t>
            </a:r>
            <a:r>
              <a:rPr lang="en-US" dirty="0"/>
              <a:t>market: the target audience</a:t>
            </a:r>
          </a:p>
          <a:p>
            <a:pPr marL="0" indent="0">
              <a:buNone/>
            </a:pPr>
            <a:r>
              <a:rPr lang="en-US" dirty="0"/>
              <a:t>Contribution: the product or service</a:t>
            </a:r>
          </a:p>
          <a:p>
            <a:pPr marL="0" indent="0">
              <a:buNone/>
            </a:pPr>
            <a:r>
              <a:rPr lang="en-US" dirty="0"/>
              <a:t>Distinction: what makes the product unique or why the audience should buy it over another</a:t>
            </a:r>
          </a:p>
          <a:p>
            <a:pPr marL="0" indent="0">
              <a:buNone/>
            </a:pPr>
            <a:r>
              <a:rPr lang="en-US" dirty="0"/>
              <a:t>Bart estimates that in practice, only about ten percent of mission statements say something </a:t>
            </a:r>
            <a:r>
              <a:rPr lang="en-US" dirty="0" err="1" smtClean="0"/>
              <a:t>meaningfull</a:t>
            </a:r>
            <a:r>
              <a:rPr lang="en-US" dirty="0" smtClean="0"/>
              <a:t>. For </a:t>
            </a:r>
            <a:r>
              <a:rPr lang="en-US" dirty="0"/>
              <a:t>this reason, they are widely regarded with contempt</a:t>
            </a:r>
            <a:r>
              <a:rPr lang="en-US" dirty="0" smtClean="0"/>
              <a:t>.</a:t>
            </a:r>
            <a:endParaRPr lang="ru-RU" dirty="0"/>
          </a:p>
        </p:txBody>
      </p:sp>
    </p:spTree>
    <p:extLst>
      <p:ext uri="{BB962C8B-B14F-4D97-AF65-F5344CB8AC3E}">
        <p14:creationId xmlns:p14="http://schemas.microsoft.com/office/powerpoint/2010/main" val="30139844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Words to shape company core value</a:t>
            </a:r>
            <a:endParaRPr lang="ru-RU" dirty="0"/>
          </a:p>
        </p:txBody>
      </p:sp>
      <p:sp>
        <p:nvSpPr>
          <p:cNvPr id="3" name="Объект 2"/>
          <p:cNvSpPr>
            <a:spLocks noGrp="1"/>
          </p:cNvSpPr>
          <p:nvPr>
            <p:ph idx="1"/>
          </p:nvPr>
        </p:nvSpPr>
        <p:spPr/>
        <p:txBody>
          <a:bodyPr numCol="3">
            <a:normAutofit fontScale="85000" lnSpcReduction="20000"/>
          </a:bodyPr>
          <a:lstStyle/>
          <a:p>
            <a:pPr marL="0" indent="0">
              <a:buNone/>
            </a:pPr>
            <a:r>
              <a:rPr lang="en-US" dirty="0"/>
              <a:t>Integrity</a:t>
            </a:r>
          </a:p>
          <a:p>
            <a:pPr marL="0" indent="0">
              <a:buNone/>
            </a:pPr>
            <a:r>
              <a:rPr lang="en-US" dirty="0"/>
              <a:t>Boldness</a:t>
            </a:r>
          </a:p>
          <a:p>
            <a:pPr marL="0" indent="0">
              <a:buNone/>
            </a:pPr>
            <a:r>
              <a:rPr lang="en-US" dirty="0"/>
              <a:t>Honesty</a:t>
            </a:r>
          </a:p>
          <a:p>
            <a:pPr marL="0" indent="0">
              <a:buNone/>
            </a:pPr>
            <a:r>
              <a:rPr lang="en-US" dirty="0"/>
              <a:t>Fairness</a:t>
            </a:r>
          </a:p>
          <a:p>
            <a:pPr marL="0" indent="0">
              <a:buNone/>
            </a:pPr>
            <a:r>
              <a:rPr lang="en-US" dirty="0"/>
              <a:t>Trustworthiness</a:t>
            </a:r>
          </a:p>
          <a:p>
            <a:pPr marL="0" indent="0">
              <a:buNone/>
            </a:pPr>
            <a:r>
              <a:rPr lang="en-US" dirty="0"/>
              <a:t>Accountability</a:t>
            </a:r>
          </a:p>
          <a:p>
            <a:pPr marL="0" indent="0">
              <a:buNone/>
            </a:pPr>
            <a:r>
              <a:rPr lang="en-US" dirty="0"/>
              <a:t>Learning</a:t>
            </a:r>
          </a:p>
          <a:p>
            <a:pPr marL="0" indent="0">
              <a:buNone/>
            </a:pPr>
            <a:r>
              <a:rPr lang="en-US" dirty="0"/>
              <a:t>Customer Experience</a:t>
            </a:r>
          </a:p>
          <a:p>
            <a:pPr marL="0" indent="0">
              <a:buNone/>
            </a:pPr>
            <a:r>
              <a:rPr lang="en-US" dirty="0"/>
              <a:t>Passion</a:t>
            </a:r>
          </a:p>
          <a:p>
            <a:pPr marL="0" indent="0">
              <a:buNone/>
            </a:pPr>
            <a:r>
              <a:rPr lang="en-US" dirty="0"/>
              <a:t>Balance</a:t>
            </a:r>
          </a:p>
          <a:p>
            <a:pPr marL="0" indent="0">
              <a:buNone/>
            </a:pPr>
            <a:r>
              <a:rPr lang="en-US" dirty="0"/>
              <a:t>Fun</a:t>
            </a:r>
          </a:p>
          <a:p>
            <a:pPr marL="0" indent="0">
              <a:buNone/>
            </a:pPr>
            <a:r>
              <a:rPr lang="en-US" dirty="0"/>
              <a:t>Discipline</a:t>
            </a:r>
          </a:p>
          <a:p>
            <a:pPr marL="0" indent="0">
              <a:buNone/>
            </a:pPr>
            <a:r>
              <a:rPr lang="en-US" dirty="0"/>
              <a:t>Humility</a:t>
            </a:r>
          </a:p>
          <a:p>
            <a:pPr marL="0" indent="0">
              <a:buNone/>
            </a:pPr>
            <a:r>
              <a:rPr lang="en-US" dirty="0"/>
              <a:t>Ownership</a:t>
            </a:r>
          </a:p>
          <a:p>
            <a:pPr marL="0" indent="0">
              <a:buNone/>
            </a:pPr>
            <a:r>
              <a:rPr lang="en-US" dirty="0"/>
              <a:t>Result oriented</a:t>
            </a:r>
          </a:p>
          <a:p>
            <a:pPr marL="0" indent="0">
              <a:buNone/>
            </a:pPr>
            <a:r>
              <a:rPr lang="en-US" dirty="0"/>
              <a:t>Constant Improvement</a:t>
            </a:r>
          </a:p>
          <a:p>
            <a:pPr marL="0" indent="0">
              <a:buNone/>
            </a:pPr>
            <a:r>
              <a:rPr lang="en-US" dirty="0"/>
              <a:t>Leadership</a:t>
            </a:r>
          </a:p>
          <a:p>
            <a:pPr marL="0" indent="0">
              <a:buNone/>
            </a:pPr>
            <a:r>
              <a:rPr lang="en-US" dirty="0"/>
              <a:t>Hard work</a:t>
            </a:r>
          </a:p>
          <a:p>
            <a:pPr marL="0" indent="0">
              <a:buNone/>
            </a:pPr>
            <a:r>
              <a:rPr lang="en-US" dirty="0"/>
              <a:t>Diversity</a:t>
            </a:r>
          </a:p>
          <a:p>
            <a:pPr marL="0" indent="0">
              <a:buNone/>
            </a:pPr>
            <a:r>
              <a:rPr lang="en-US" dirty="0"/>
              <a:t>Employee Development</a:t>
            </a:r>
          </a:p>
          <a:p>
            <a:pPr marL="0" indent="0">
              <a:buNone/>
            </a:pPr>
            <a:r>
              <a:rPr lang="en-US" dirty="0"/>
              <a:t>Innovation</a:t>
            </a:r>
          </a:p>
          <a:p>
            <a:pPr marL="0" indent="0">
              <a:buNone/>
            </a:pPr>
            <a:r>
              <a:rPr lang="en-US" dirty="0"/>
              <a:t>Quality</a:t>
            </a:r>
          </a:p>
          <a:p>
            <a:pPr marL="0" indent="0">
              <a:buNone/>
            </a:pPr>
            <a:r>
              <a:rPr lang="en-US" dirty="0"/>
              <a:t>Teamwork</a:t>
            </a:r>
          </a:p>
          <a:p>
            <a:pPr marL="0" indent="0">
              <a:buNone/>
            </a:pPr>
            <a:r>
              <a:rPr lang="en-US" dirty="0"/>
              <a:t>Simplicity</a:t>
            </a:r>
          </a:p>
          <a:p>
            <a:pPr marL="0" indent="0">
              <a:buNone/>
            </a:pPr>
            <a:r>
              <a:rPr lang="en-US" dirty="0"/>
              <a:t>Collaboration and Partnership</a:t>
            </a:r>
          </a:p>
          <a:p>
            <a:pPr marL="0" indent="0">
              <a:buNone/>
            </a:pPr>
            <a:r>
              <a:rPr lang="en-US" dirty="0"/>
              <a:t>Idealism</a:t>
            </a:r>
          </a:p>
          <a:p>
            <a:pPr marL="0" indent="0">
              <a:buNone/>
            </a:pPr>
            <a:r>
              <a:rPr lang="en-US" dirty="0"/>
              <a:t>Courage</a:t>
            </a:r>
          </a:p>
          <a:p>
            <a:pPr marL="0" indent="0">
              <a:buNone/>
            </a:pPr>
            <a:r>
              <a:rPr lang="en-US" dirty="0"/>
              <a:t>Unselfishness</a:t>
            </a:r>
          </a:p>
          <a:p>
            <a:pPr marL="0" indent="0">
              <a:buNone/>
            </a:pPr>
            <a:r>
              <a:rPr lang="en-US" dirty="0"/>
              <a:t>Self-Discipline</a:t>
            </a:r>
          </a:p>
          <a:p>
            <a:pPr marL="0" indent="0">
              <a:buNone/>
            </a:pPr>
            <a:r>
              <a:rPr lang="en-US" dirty="0"/>
              <a:t>Self-Respect</a:t>
            </a:r>
            <a:endParaRPr lang="ru-RU" dirty="0"/>
          </a:p>
        </p:txBody>
      </p:sp>
    </p:spTree>
    <p:extLst>
      <p:ext uri="{BB962C8B-B14F-4D97-AF65-F5344CB8AC3E}">
        <p14:creationId xmlns:p14="http://schemas.microsoft.com/office/powerpoint/2010/main" val="20724899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Company Values: </a:t>
            </a:r>
            <a:r>
              <a:rPr lang="en-US" dirty="0" smtClean="0"/>
              <a:t>examples</a:t>
            </a:r>
            <a:endParaRPr lang="ru-RU" dirty="0"/>
          </a:p>
        </p:txBody>
      </p:sp>
      <p:sp>
        <p:nvSpPr>
          <p:cNvPr id="3" name="Объект 2"/>
          <p:cNvSpPr>
            <a:spLocks noGrp="1"/>
          </p:cNvSpPr>
          <p:nvPr>
            <p:ph idx="1"/>
          </p:nvPr>
        </p:nvSpPr>
        <p:spPr/>
        <p:txBody>
          <a:bodyPr/>
          <a:lstStyle/>
          <a:p>
            <a:pPr marL="0" indent="0">
              <a:buNone/>
            </a:pPr>
            <a:r>
              <a:rPr lang="en-US" dirty="0"/>
              <a:t>Microsoft’s core values are “innovation, trustworthy computing, diversity and inclusion, corporate social responsibility, </a:t>
            </a:r>
            <a:r>
              <a:rPr lang="en-US" dirty="0" smtClean="0"/>
              <a:t>AI” </a:t>
            </a:r>
          </a:p>
          <a:p>
            <a:pPr marL="0" indent="0">
              <a:buNone/>
            </a:pPr>
            <a:r>
              <a:rPr lang="en-US" dirty="0"/>
              <a:t>Apple core values include “inclusion and diversity, education, accessibility, environment, supplier responsibility and privacy</a:t>
            </a:r>
            <a:r>
              <a:rPr lang="en-US" dirty="0" smtClean="0"/>
              <a:t>.”</a:t>
            </a:r>
          </a:p>
          <a:p>
            <a:pPr marL="0" indent="0">
              <a:buNone/>
            </a:pPr>
            <a:r>
              <a:rPr lang="en-US" dirty="0"/>
              <a:t>Tesla’s core values comprise “</a:t>
            </a:r>
            <a:r>
              <a:rPr lang="en-US" b="1" dirty="0"/>
              <a:t>doing the best, taking risks, respect, constant learning, and environmental consciousness</a:t>
            </a:r>
            <a:r>
              <a:rPr lang="en-US" dirty="0"/>
              <a:t>.” </a:t>
            </a:r>
            <a:endParaRPr lang="en-US" dirty="0" smtClean="0"/>
          </a:p>
          <a:p>
            <a:pPr marL="0" indent="0">
              <a:buNone/>
            </a:pPr>
            <a:r>
              <a:rPr lang="en-US" dirty="0"/>
              <a:t>Amazon core values include “customer obsession, ownership, invent and simplify, are right, a lot, hire and develop the best, insist on the highest standards, think big, bias for action, frugality, vocally self-critical, earn trust of others, dive deep, have backbone, disagree and commit, and deliver results.”  </a:t>
            </a:r>
            <a:endParaRPr lang="ru-RU" dirty="0"/>
          </a:p>
        </p:txBody>
      </p:sp>
    </p:spTree>
    <p:extLst>
      <p:ext uri="{BB962C8B-B14F-4D97-AF65-F5344CB8AC3E}">
        <p14:creationId xmlns:p14="http://schemas.microsoft.com/office/powerpoint/2010/main" val="192322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Объект 3"/>
          <p:cNvPicPr>
            <a:picLocks noGrp="1" noChangeAspect="1"/>
          </p:cNvPicPr>
          <p:nvPr>
            <p:ph idx="1"/>
          </p:nvPr>
        </p:nvPicPr>
        <p:blipFill>
          <a:blip r:embed="rId2"/>
          <a:stretch>
            <a:fillRect/>
          </a:stretch>
        </p:blipFill>
        <p:spPr>
          <a:xfrm>
            <a:off x="3099921" y="2286000"/>
            <a:ext cx="6144558" cy="3581400"/>
          </a:xfrm>
          <a:prstGeom prst="rect">
            <a:avLst/>
          </a:prstGeom>
        </p:spPr>
      </p:pic>
    </p:spTree>
    <p:extLst>
      <p:ext uri="{BB962C8B-B14F-4D97-AF65-F5344CB8AC3E}">
        <p14:creationId xmlns:p14="http://schemas.microsoft.com/office/powerpoint/2010/main" val="8701766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Объект 3"/>
          <p:cNvPicPr>
            <a:picLocks noGrp="1" noChangeAspect="1"/>
          </p:cNvPicPr>
          <p:nvPr>
            <p:ph idx="1"/>
          </p:nvPr>
        </p:nvPicPr>
        <p:blipFill>
          <a:blip r:embed="rId2"/>
          <a:stretch>
            <a:fillRect/>
          </a:stretch>
        </p:blipFill>
        <p:spPr>
          <a:xfrm>
            <a:off x="3142820" y="2286000"/>
            <a:ext cx="6058759" cy="3581400"/>
          </a:xfrm>
          <a:prstGeom prst="rect">
            <a:avLst/>
          </a:prstGeom>
        </p:spPr>
      </p:pic>
    </p:spTree>
    <p:extLst>
      <p:ext uri="{BB962C8B-B14F-4D97-AF65-F5344CB8AC3E}">
        <p14:creationId xmlns:p14="http://schemas.microsoft.com/office/powerpoint/2010/main" val="39570399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Объект 3"/>
          <p:cNvPicPr>
            <a:picLocks noGrp="1" noChangeAspect="1"/>
          </p:cNvPicPr>
          <p:nvPr>
            <p:ph idx="1"/>
          </p:nvPr>
        </p:nvPicPr>
        <p:blipFill>
          <a:blip r:embed="rId2"/>
          <a:stretch>
            <a:fillRect/>
          </a:stretch>
        </p:blipFill>
        <p:spPr>
          <a:xfrm>
            <a:off x="3030236" y="2286000"/>
            <a:ext cx="6283928" cy="3581400"/>
          </a:xfrm>
          <a:prstGeom prst="rect">
            <a:avLst/>
          </a:prstGeom>
        </p:spPr>
      </p:pic>
    </p:spTree>
    <p:extLst>
      <p:ext uri="{BB962C8B-B14F-4D97-AF65-F5344CB8AC3E}">
        <p14:creationId xmlns:p14="http://schemas.microsoft.com/office/powerpoint/2010/main" val="33008976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What is a strategic goal?</a:t>
            </a:r>
            <a:br>
              <a:rPr lang="en-US" dirty="0"/>
            </a:b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en-US" dirty="0" smtClean="0"/>
              <a:t>Strategic </a:t>
            </a:r>
            <a:r>
              <a:rPr lang="en-US" dirty="0"/>
              <a:t>goals are visions for your business that have quantifiable or qualitative results. This means that achieving the goal must be something you can measure and track, using data like increased numbers, financial figures or improved productivity rates. There are many different types of examples for strategic planning goals and objectives that can be useful. Which goals you choose to work toward depends on what will be a greater benefit to you and your company.</a:t>
            </a:r>
          </a:p>
          <a:p>
            <a:pPr marL="0" indent="0">
              <a:buNone/>
            </a:pPr>
            <a:r>
              <a:rPr lang="en-US" dirty="0" smtClean="0"/>
              <a:t>Some </a:t>
            </a:r>
            <a:r>
              <a:rPr lang="en-US" dirty="0"/>
              <a:t>businesses prefer to write detailed strategic plans for short or long-term goals, while others do not have specific approaches besides using a basic structure. Some strategic plans have simple goals, strategies, objectives and tactics, while others are more complicated and involved multiple layers. How the strategic goals are created depends on what level of accountability you are aiming for, what timeframe you want to complete them in and what the organization’s culture is. No matter which way you choose, creating the plan and committing to it is the most important part of setting strategic goals.</a:t>
            </a:r>
            <a:endParaRPr lang="ru-RU" dirty="0"/>
          </a:p>
        </p:txBody>
      </p:sp>
    </p:spTree>
    <p:extLst>
      <p:ext uri="{BB962C8B-B14F-4D97-AF65-F5344CB8AC3E}">
        <p14:creationId xmlns:p14="http://schemas.microsoft.com/office/powerpoint/2010/main" val="31984955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Why strategic goals are important</a:t>
            </a:r>
            <a:br>
              <a:rPr lang="en-US" dirty="0"/>
            </a:br>
            <a:endParaRPr lang="ru-RU" dirty="0"/>
          </a:p>
        </p:txBody>
      </p:sp>
      <p:sp>
        <p:nvSpPr>
          <p:cNvPr id="3" name="Объект 2"/>
          <p:cNvSpPr>
            <a:spLocks noGrp="1"/>
          </p:cNvSpPr>
          <p:nvPr>
            <p:ph idx="1"/>
          </p:nvPr>
        </p:nvSpPr>
        <p:spPr/>
        <p:txBody>
          <a:bodyPr>
            <a:normAutofit fontScale="77500" lnSpcReduction="20000"/>
          </a:bodyPr>
          <a:lstStyle/>
          <a:p>
            <a:pPr marL="0" indent="0">
              <a:buNone/>
            </a:pPr>
            <a:r>
              <a:rPr lang="en-US" dirty="0" smtClean="0"/>
              <a:t>Setting </a:t>
            </a:r>
            <a:r>
              <a:rPr lang="en-US" dirty="0"/>
              <a:t>strategic goals can have a significant impact on the success and productivity of your team. Strategic goals influence how and where a team’s energy and resources are used. They also provide the team with concrete objectives which will keep them focused and motivated.</a:t>
            </a:r>
          </a:p>
          <a:p>
            <a:pPr marL="0" indent="0">
              <a:buNone/>
            </a:pPr>
            <a:r>
              <a:rPr lang="en-US" dirty="0" smtClean="0"/>
              <a:t>Here </a:t>
            </a:r>
            <a:r>
              <a:rPr lang="en-US" dirty="0"/>
              <a:t>are some examples of the benefits of strategic goals:</a:t>
            </a:r>
          </a:p>
          <a:p>
            <a:r>
              <a:rPr lang="en-US" dirty="0" smtClean="0"/>
              <a:t>Defining </a:t>
            </a:r>
            <a:r>
              <a:rPr lang="en-US" dirty="0"/>
              <a:t>priorities</a:t>
            </a:r>
          </a:p>
          <a:p>
            <a:r>
              <a:rPr lang="en-US" dirty="0"/>
              <a:t>Guiding resource allocation</a:t>
            </a:r>
          </a:p>
          <a:p>
            <a:r>
              <a:rPr lang="en-US" dirty="0"/>
              <a:t>Directing the creation and maintenance of budgets</a:t>
            </a:r>
          </a:p>
          <a:p>
            <a:r>
              <a:rPr lang="en-US" dirty="0"/>
              <a:t>Influencing the formation of teams</a:t>
            </a:r>
          </a:p>
          <a:p>
            <a:r>
              <a:rPr lang="en-US" dirty="0"/>
              <a:t>Providing focus and motivation for employees</a:t>
            </a:r>
          </a:p>
          <a:p>
            <a:r>
              <a:rPr lang="en-US" dirty="0"/>
              <a:t>Informing the objectives of the marketing, public relations and human resources departments</a:t>
            </a:r>
          </a:p>
          <a:p>
            <a:r>
              <a:rPr lang="en-US" dirty="0"/>
              <a:t>Providing comprehensive data used to measure a team’s results</a:t>
            </a:r>
            <a:endParaRPr lang="ru-RU" dirty="0"/>
          </a:p>
        </p:txBody>
      </p:sp>
    </p:spTree>
    <p:extLst>
      <p:ext uri="{BB962C8B-B14F-4D97-AF65-F5344CB8AC3E}">
        <p14:creationId xmlns:p14="http://schemas.microsoft.com/office/powerpoint/2010/main" val="29207476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Strategic goals examples</a:t>
            </a:r>
            <a:br>
              <a:rPr lang="en-US" dirty="0"/>
            </a:br>
            <a:endParaRPr lang="ru-RU" dirty="0"/>
          </a:p>
        </p:txBody>
      </p:sp>
      <p:sp>
        <p:nvSpPr>
          <p:cNvPr id="3" name="Объект 2"/>
          <p:cNvSpPr>
            <a:spLocks noGrp="1"/>
          </p:cNvSpPr>
          <p:nvPr>
            <p:ph idx="1"/>
          </p:nvPr>
        </p:nvSpPr>
        <p:spPr>
          <a:xfrm>
            <a:off x="1371600" y="1693718"/>
            <a:ext cx="9601200" cy="4173682"/>
          </a:xfrm>
        </p:spPr>
        <p:txBody>
          <a:bodyPr>
            <a:normAutofit fontScale="62500" lnSpcReduction="20000"/>
          </a:bodyPr>
          <a:lstStyle/>
          <a:p>
            <a:pPr marL="0" indent="0">
              <a:buNone/>
            </a:pPr>
            <a:r>
              <a:rPr lang="en-US" dirty="0" smtClean="0"/>
              <a:t>There </a:t>
            </a:r>
            <a:r>
              <a:rPr lang="en-US" dirty="0"/>
              <a:t>are several specific types of strategic goals. Which approach you use depends entirely on the individual needs and objectives of your team. The progress your team makes toward the goals you choose to implement should be simple to track, easy to record and have recognizable results. Here are some examples of strategic goal plans to consider before setting goals for your team:</a:t>
            </a:r>
          </a:p>
          <a:p>
            <a:pPr marL="0" indent="0">
              <a:buNone/>
            </a:pPr>
            <a:r>
              <a:rPr lang="en-US" dirty="0" smtClean="0"/>
              <a:t>Objectives </a:t>
            </a:r>
            <a:r>
              <a:rPr lang="en-US" dirty="0"/>
              <a:t>goals</a:t>
            </a:r>
          </a:p>
          <a:p>
            <a:pPr marL="0" indent="0">
              <a:buNone/>
            </a:pPr>
            <a:r>
              <a:rPr lang="en-US" dirty="0"/>
              <a:t>Objectives are measurable and quantifiable targets, which inform when goals will be met and by how much. Progress toward objectives must be regularly recorded. If the objectives are not measurable, they are simply task lists. Factors that objectives measure include targeted performance, baseline performance and date that the objective will be achieved by.</a:t>
            </a:r>
          </a:p>
          <a:p>
            <a:pPr marL="0" indent="0">
              <a:buNone/>
            </a:pPr>
            <a:r>
              <a:rPr lang="en-US" dirty="0" smtClean="0"/>
              <a:t>Objectives </a:t>
            </a:r>
            <a:r>
              <a:rPr lang="en-US" dirty="0"/>
              <a:t>are an important example of strategic goals that are created to promote success, as they are the foundation for planning. An example is to improve client satisfaction from 80% to 90% by the end of the year. That result would be easily measured and reported.</a:t>
            </a:r>
          </a:p>
          <a:p>
            <a:pPr marL="0" indent="0">
              <a:buNone/>
            </a:pPr>
            <a:r>
              <a:rPr lang="en-US" dirty="0" smtClean="0"/>
              <a:t>More </a:t>
            </a:r>
            <a:r>
              <a:rPr lang="en-US" dirty="0"/>
              <a:t>examples of objectives goals include:</a:t>
            </a:r>
          </a:p>
          <a:p>
            <a:pPr marL="0" indent="0">
              <a:buNone/>
            </a:pPr>
            <a:r>
              <a:rPr lang="en-US" dirty="0" smtClean="0"/>
              <a:t>Increasing </a:t>
            </a:r>
            <a:r>
              <a:rPr lang="en-US" dirty="0"/>
              <a:t>shareholder value by the next quarter</a:t>
            </a:r>
          </a:p>
          <a:p>
            <a:pPr marL="0" indent="0">
              <a:buNone/>
            </a:pPr>
            <a:r>
              <a:rPr lang="en-US" dirty="0"/>
              <a:t>Lowering production costs by the next year</a:t>
            </a:r>
          </a:p>
          <a:p>
            <a:pPr marL="0" indent="0">
              <a:buNone/>
            </a:pPr>
            <a:r>
              <a:rPr lang="en-US" dirty="0"/>
              <a:t>Balancing the company budget before January 1</a:t>
            </a:r>
          </a:p>
          <a:p>
            <a:pPr marL="0" indent="0">
              <a:buNone/>
            </a:pPr>
            <a:r>
              <a:rPr lang="en-US" dirty="0"/>
              <a:t>Maintaining the current profit margins for six months</a:t>
            </a:r>
          </a:p>
          <a:p>
            <a:pPr marL="0" indent="0">
              <a:buNone/>
            </a:pPr>
            <a:r>
              <a:rPr lang="en-US" dirty="0"/>
              <a:t>Securing five new client deals by the end of the year</a:t>
            </a:r>
          </a:p>
          <a:p>
            <a:pPr marL="0" indent="0">
              <a:buNone/>
            </a:pPr>
            <a:endParaRPr lang="en-US" dirty="0"/>
          </a:p>
        </p:txBody>
      </p:sp>
    </p:spTree>
    <p:extLst>
      <p:ext uri="{BB962C8B-B14F-4D97-AF65-F5344CB8AC3E}">
        <p14:creationId xmlns:p14="http://schemas.microsoft.com/office/powerpoint/2010/main" val="20026197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Theme goals</a:t>
            </a:r>
            <a:br>
              <a:rPr lang="en-US" dirty="0"/>
            </a:br>
            <a:endParaRPr lang="ru-RU" dirty="0"/>
          </a:p>
        </p:txBody>
      </p:sp>
      <p:sp>
        <p:nvSpPr>
          <p:cNvPr id="3" name="Объект 2"/>
          <p:cNvSpPr>
            <a:spLocks noGrp="1"/>
          </p:cNvSpPr>
          <p:nvPr>
            <p:ph idx="1"/>
          </p:nvPr>
        </p:nvSpPr>
        <p:spPr>
          <a:xfrm>
            <a:off x="1371600" y="1808017"/>
            <a:ext cx="9601200" cy="4717473"/>
          </a:xfrm>
        </p:spPr>
        <p:txBody>
          <a:bodyPr>
            <a:normAutofit fontScale="55000" lnSpcReduction="20000"/>
          </a:bodyPr>
          <a:lstStyle/>
          <a:p>
            <a:pPr marL="0" indent="0">
              <a:buNone/>
            </a:pPr>
            <a:r>
              <a:rPr lang="en-US" dirty="0" smtClean="0"/>
              <a:t>A </a:t>
            </a:r>
            <a:r>
              <a:rPr lang="en-US" dirty="0"/>
              <a:t>strategic theme goal is usually comprised of one to three words that are used to organize operational and strategic plans. Companies that have strategic themes may have an average of four to six different ones. Theme goals focus on uniting a team by choosing a simple idea that everyone on the team can understand and support. Because this type of goal is usually quite general, the individual tasks needed to reach the goal will need to be effectively communicated in order for the goal to be achieved</a:t>
            </a:r>
            <a:r>
              <a:rPr lang="en-US" dirty="0" smtClean="0"/>
              <a:t>. Here </a:t>
            </a:r>
            <a:r>
              <a:rPr lang="en-US" dirty="0"/>
              <a:t>are some examples of theme goals</a:t>
            </a:r>
            <a:r>
              <a:rPr lang="en-US" dirty="0" smtClean="0"/>
              <a:t>: </a:t>
            </a:r>
          </a:p>
          <a:p>
            <a:pPr>
              <a:lnSpc>
                <a:spcPct val="120000"/>
              </a:lnSpc>
            </a:pPr>
            <a:r>
              <a:rPr lang="en-US" dirty="0" smtClean="0"/>
              <a:t>Customer </a:t>
            </a:r>
            <a:r>
              <a:rPr lang="en-US" dirty="0"/>
              <a:t>service </a:t>
            </a:r>
            <a:r>
              <a:rPr lang="en-US" dirty="0" smtClean="0"/>
              <a:t>first </a:t>
            </a:r>
          </a:p>
          <a:p>
            <a:pPr>
              <a:lnSpc>
                <a:spcPct val="120000"/>
              </a:lnSpc>
            </a:pPr>
            <a:r>
              <a:rPr lang="en-US" dirty="0" smtClean="0"/>
              <a:t>Excel</a:t>
            </a:r>
            <a:endParaRPr lang="en-US" dirty="0"/>
          </a:p>
          <a:p>
            <a:pPr>
              <a:lnSpc>
                <a:spcPct val="120000"/>
              </a:lnSpc>
            </a:pPr>
            <a:r>
              <a:rPr lang="en-US" dirty="0"/>
              <a:t>Optimize opportunities</a:t>
            </a:r>
          </a:p>
          <a:p>
            <a:pPr>
              <a:lnSpc>
                <a:spcPct val="120000"/>
              </a:lnSpc>
            </a:pPr>
            <a:r>
              <a:rPr lang="en-US" dirty="0"/>
              <a:t>Improve and increase</a:t>
            </a:r>
          </a:p>
          <a:p>
            <a:pPr>
              <a:lnSpc>
                <a:spcPct val="120000"/>
              </a:lnSpc>
            </a:pPr>
            <a:r>
              <a:rPr lang="en-US" dirty="0"/>
              <a:t>Grow</a:t>
            </a:r>
          </a:p>
          <a:p>
            <a:pPr>
              <a:lnSpc>
                <a:spcPct val="120000"/>
              </a:lnSpc>
            </a:pPr>
            <a:r>
              <a:rPr lang="en-US" dirty="0"/>
              <a:t>Goal statements</a:t>
            </a:r>
          </a:p>
          <a:p>
            <a:pPr marL="0" indent="0">
              <a:buNone/>
            </a:pPr>
            <a:r>
              <a:rPr lang="en-US" dirty="0"/>
              <a:t>Goals statements are broader concepts that interpret the vision statement of the organization into something that is more time-sensitive and meaningful. When used in conjunction with strategic themes, goal statements translate a vision into a strategic plan. Goal statements typically take the focus of an entire company and make it actionable for an individual team.</a:t>
            </a:r>
          </a:p>
          <a:p>
            <a:r>
              <a:rPr lang="en-US" dirty="0" smtClean="0"/>
              <a:t>Some </a:t>
            </a:r>
            <a:r>
              <a:rPr lang="en-US" dirty="0"/>
              <a:t>examples of goal statements are:</a:t>
            </a:r>
          </a:p>
          <a:p>
            <a:r>
              <a:rPr lang="en-US" dirty="0" smtClean="0"/>
              <a:t>Increase </a:t>
            </a:r>
            <a:r>
              <a:rPr lang="en-US" dirty="0"/>
              <a:t>team productivity</a:t>
            </a:r>
          </a:p>
          <a:p>
            <a:r>
              <a:rPr lang="en-US" dirty="0"/>
              <a:t>Increase web traffic</a:t>
            </a:r>
          </a:p>
          <a:p>
            <a:r>
              <a:rPr lang="en-US" dirty="0"/>
              <a:t>Improve customer relations</a:t>
            </a:r>
          </a:p>
          <a:p>
            <a:r>
              <a:rPr lang="en-US" dirty="0"/>
              <a:t>Increase community outreach</a:t>
            </a:r>
          </a:p>
          <a:p>
            <a:r>
              <a:rPr lang="en-US" dirty="0"/>
              <a:t>Innovate new </a:t>
            </a:r>
            <a:r>
              <a:rPr lang="en-US" dirty="0" smtClean="0"/>
              <a:t>solutions </a:t>
            </a:r>
            <a:endParaRPr lang="ru-RU" dirty="0"/>
          </a:p>
        </p:txBody>
      </p:sp>
    </p:spTree>
    <p:extLst>
      <p:ext uri="{BB962C8B-B14F-4D97-AF65-F5344CB8AC3E}">
        <p14:creationId xmlns:p14="http://schemas.microsoft.com/office/powerpoint/2010/main" val="33366122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Goal statements</a:t>
            </a:r>
            <a:br>
              <a:rPr lang="en-US" dirty="0"/>
            </a:b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en-US" dirty="0" smtClean="0"/>
              <a:t>Goals </a:t>
            </a:r>
            <a:r>
              <a:rPr lang="en-US" dirty="0"/>
              <a:t>statements are broader concepts that interpret the vision statement of the organization into something that is more time-sensitive and meaningful. When used in conjunction with strategic themes, goal statements translate a vision into a strategic plan. Goal statements typically take the focus of an entire company and make it actionable for an individual team.</a:t>
            </a:r>
          </a:p>
          <a:p>
            <a:pPr marL="0" indent="0">
              <a:buNone/>
            </a:pPr>
            <a:r>
              <a:rPr lang="en-US" dirty="0" smtClean="0"/>
              <a:t>Some </a:t>
            </a:r>
            <a:r>
              <a:rPr lang="en-US" dirty="0"/>
              <a:t>examples of goal statements are:</a:t>
            </a:r>
          </a:p>
          <a:p>
            <a:r>
              <a:rPr lang="en-US" dirty="0" smtClean="0"/>
              <a:t>Increase </a:t>
            </a:r>
            <a:r>
              <a:rPr lang="en-US" dirty="0"/>
              <a:t>team productivity</a:t>
            </a:r>
          </a:p>
          <a:p>
            <a:r>
              <a:rPr lang="en-US" dirty="0"/>
              <a:t>Increase web traffic</a:t>
            </a:r>
          </a:p>
          <a:p>
            <a:r>
              <a:rPr lang="en-US" dirty="0"/>
              <a:t>Improve customer relations</a:t>
            </a:r>
          </a:p>
          <a:p>
            <a:r>
              <a:rPr lang="en-US" dirty="0"/>
              <a:t>Increase community outreach</a:t>
            </a:r>
          </a:p>
          <a:p>
            <a:r>
              <a:rPr lang="en-US" dirty="0"/>
              <a:t>Innovate new solutions</a:t>
            </a:r>
            <a:endParaRPr lang="ru-RU" dirty="0"/>
          </a:p>
        </p:txBody>
      </p:sp>
    </p:spTree>
    <p:extLst>
      <p:ext uri="{BB962C8B-B14F-4D97-AF65-F5344CB8AC3E}">
        <p14:creationId xmlns:p14="http://schemas.microsoft.com/office/powerpoint/2010/main" val="1940799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3618" y="1059873"/>
            <a:ext cx="10993582" cy="5579917"/>
          </a:xfrm>
        </p:spPr>
        <p:txBody>
          <a:bodyPr numCol="2">
            <a:noAutofit/>
          </a:bodyPr>
          <a:lstStyle/>
          <a:p>
            <a:pPr marL="0" indent="0">
              <a:buNone/>
            </a:pPr>
            <a:r>
              <a:rPr lang="en-US" sz="1400" dirty="0"/>
              <a:t>1. Microsoft: Our mission is to empower every person and every organization on the planet to achieve more.</a:t>
            </a:r>
          </a:p>
          <a:p>
            <a:pPr marL="0" indent="0">
              <a:buNone/>
            </a:pPr>
            <a:r>
              <a:rPr lang="en-US" sz="1400" dirty="0"/>
              <a:t>2. Nordstrom: To give customers the most compelling shopping experience possible.</a:t>
            </a:r>
          </a:p>
          <a:p>
            <a:pPr marL="0" indent="0">
              <a:buNone/>
            </a:pPr>
            <a:r>
              <a:rPr lang="en-US" sz="1400" dirty="0"/>
              <a:t>3. Southwest Airlines: The mission of Southwest Airlines is dedication to the highest quality of customer service delivered with a sense of warmth, friendliness, individual pride, and company spirit.</a:t>
            </a:r>
          </a:p>
          <a:p>
            <a:pPr marL="0" indent="0">
              <a:buNone/>
            </a:pPr>
            <a:r>
              <a:rPr lang="en-US" sz="1400" dirty="0"/>
              <a:t>4. </a:t>
            </a:r>
            <a:r>
              <a:rPr lang="en-US" sz="1400" dirty="0" err="1"/>
              <a:t>Squarespace</a:t>
            </a:r>
            <a:r>
              <a:rPr lang="en-US" sz="1400" dirty="0"/>
              <a:t>: </a:t>
            </a:r>
            <a:r>
              <a:rPr lang="en-US" sz="1400" dirty="0" err="1"/>
              <a:t>Squarespace</a:t>
            </a:r>
            <a:r>
              <a:rPr lang="en-US" sz="1400" dirty="0"/>
              <a:t> empowers people with creative ideas to succeed.</a:t>
            </a:r>
          </a:p>
          <a:p>
            <a:pPr marL="0" indent="0">
              <a:buNone/>
            </a:pPr>
            <a:r>
              <a:rPr lang="en-US" sz="1400" dirty="0"/>
              <a:t>5. </a:t>
            </a:r>
            <a:r>
              <a:rPr lang="en-US" sz="1400" dirty="0" err="1"/>
              <a:t>Uber</a:t>
            </a:r>
            <a:r>
              <a:rPr lang="en-US" sz="1400" dirty="0"/>
              <a:t>: We ignite opportunity by setting the world in motion.</a:t>
            </a:r>
          </a:p>
          <a:p>
            <a:pPr marL="0" indent="0">
              <a:buNone/>
            </a:pPr>
            <a:r>
              <a:rPr lang="en-US" sz="1400" dirty="0"/>
              <a:t>6. Google: To organize the world's information and make it universally accessible and useful.</a:t>
            </a:r>
          </a:p>
          <a:p>
            <a:pPr marL="0" indent="0">
              <a:buNone/>
            </a:pPr>
            <a:r>
              <a:rPr lang="en-US" sz="1400" dirty="0"/>
              <a:t>7. </a:t>
            </a:r>
            <a:r>
              <a:rPr lang="en-US" sz="1400" dirty="0" err="1"/>
              <a:t>Kickstarter</a:t>
            </a:r>
            <a:r>
              <a:rPr lang="en-US" sz="1400" dirty="0"/>
              <a:t>: To help bring creative projects to life.</a:t>
            </a:r>
          </a:p>
          <a:p>
            <a:pPr marL="0" indent="0">
              <a:buNone/>
            </a:pPr>
            <a:r>
              <a:rPr lang="en-US" sz="1400" dirty="0"/>
              <a:t>8. Tesla: To accelerate the world’s transition to sustainable energy.</a:t>
            </a:r>
          </a:p>
          <a:p>
            <a:pPr marL="0" indent="0">
              <a:buNone/>
            </a:pPr>
            <a:r>
              <a:rPr lang="en-US" sz="1400" dirty="0"/>
              <a:t>9. The Coca-Cola Company: To refresh the world in mind, body and spirit. To inspire moments of optimism and happiness through our brands and actions.</a:t>
            </a:r>
          </a:p>
          <a:p>
            <a:pPr marL="0" indent="0">
              <a:buNone/>
            </a:pPr>
            <a:r>
              <a:rPr lang="en-US" sz="1400" dirty="0"/>
              <a:t>10. Caterpillar: To enable economic growth through infrastructure and energy development, and to provide solutions that support communities and protect the planet.</a:t>
            </a:r>
          </a:p>
          <a:p>
            <a:pPr marL="0" indent="0">
              <a:buNone/>
            </a:pPr>
            <a:r>
              <a:rPr lang="en-US" sz="1400" dirty="0"/>
              <a:t>11. Whole Foods Market: To nourish people and the planet. We're a purpose-driven company that aims to set the standards of excellence for food retailers. Quality is a state of mind at Whole Foods Market.</a:t>
            </a:r>
          </a:p>
          <a:p>
            <a:pPr marL="0" indent="0">
              <a:buNone/>
            </a:pPr>
            <a:r>
              <a:rPr lang="en-US" sz="1400" dirty="0"/>
              <a:t>12. American Red Cross: The American Red Cross prevents and alleviates human suffering in the face of emergencies by mobilizing the power of volunteers and the generosity of donors.</a:t>
            </a:r>
          </a:p>
          <a:p>
            <a:pPr marL="0" indent="0">
              <a:buNone/>
            </a:pPr>
            <a:r>
              <a:rPr lang="en-US" sz="1400" dirty="0"/>
              <a:t>13. Life is Good: To spread the power of optimism.</a:t>
            </a:r>
          </a:p>
          <a:p>
            <a:pPr marL="0" indent="0">
              <a:buNone/>
            </a:pPr>
            <a:r>
              <a:rPr lang="en-US" sz="1400" dirty="0"/>
              <a:t>14. TED: Spread ideas.</a:t>
            </a:r>
          </a:p>
          <a:p>
            <a:pPr marL="0" indent="0">
              <a:buNone/>
            </a:pPr>
            <a:r>
              <a:rPr lang="en-US" sz="1400" dirty="0"/>
              <a:t>15. Starbucks: To inspire and nurture the human spirit – one person, one cup and one neighborhood at a time.</a:t>
            </a:r>
          </a:p>
          <a:p>
            <a:pPr marL="0" indent="0">
              <a:buNone/>
            </a:pPr>
            <a:r>
              <a:rPr lang="en-US" sz="1400" dirty="0"/>
              <a:t>16. LinkedIn: The mission of LinkedIn is simple: connect the world’s professionals to make them more productive and successful.</a:t>
            </a:r>
          </a:p>
          <a:p>
            <a:pPr marL="0" indent="0">
              <a:buNone/>
            </a:pPr>
            <a:r>
              <a:rPr lang="en-US" sz="1400" dirty="0"/>
              <a:t>17. Wawa: Fulfilling Lives, Every Day.</a:t>
            </a:r>
          </a:p>
          <a:p>
            <a:pPr marL="0" indent="0">
              <a:buNone/>
            </a:pPr>
            <a:r>
              <a:rPr lang="en-US" sz="1400" dirty="0"/>
              <a:t>18. </a:t>
            </a:r>
            <a:r>
              <a:rPr lang="en-US" sz="1400" dirty="0" err="1"/>
              <a:t>Spotify</a:t>
            </a:r>
            <a:r>
              <a:rPr lang="en-US" sz="1400" dirty="0"/>
              <a:t>: Our mission is to unlock the potential of human creativity — by giving a million creative artists the opportunity to live off their art and billions of fans the opportunity to enjoy and be inspired by it.</a:t>
            </a:r>
            <a:endParaRPr lang="ru-RU" sz="1400" dirty="0"/>
          </a:p>
        </p:txBody>
      </p:sp>
      <p:sp>
        <p:nvSpPr>
          <p:cNvPr id="4" name="Заголовок 1"/>
          <p:cNvSpPr>
            <a:spLocks noGrp="1"/>
          </p:cNvSpPr>
          <p:nvPr>
            <p:ph type="title"/>
          </p:nvPr>
        </p:nvSpPr>
        <p:spPr>
          <a:xfrm>
            <a:off x="1319645" y="270164"/>
            <a:ext cx="9601200" cy="1485900"/>
          </a:xfrm>
        </p:spPr>
        <p:txBody>
          <a:bodyPr/>
          <a:lstStyle/>
          <a:p>
            <a:r>
              <a:rPr lang="en-US" dirty="0"/>
              <a:t>A mission </a:t>
            </a:r>
            <a:r>
              <a:rPr lang="en-US" dirty="0" smtClean="0"/>
              <a:t>statement</a:t>
            </a:r>
            <a:r>
              <a:rPr lang="be-BY" dirty="0" smtClean="0"/>
              <a:t>: </a:t>
            </a:r>
            <a:r>
              <a:rPr lang="en-US" dirty="0" smtClean="0"/>
              <a:t> examples</a:t>
            </a:r>
            <a:endParaRPr lang="ru-RU" dirty="0"/>
          </a:p>
        </p:txBody>
      </p:sp>
    </p:spTree>
    <p:extLst>
      <p:ext uri="{BB962C8B-B14F-4D97-AF65-F5344CB8AC3E}">
        <p14:creationId xmlns:p14="http://schemas.microsoft.com/office/powerpoint/2010/main" val="7185709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Business process goals</a:t>
            </a:r>
            <a:br>
              <a:rPr lang="en-US" dirty="0"/>
            </a:br>
            <a:endParaRPr lang="ru-RU" dirty="0"/>
          </a:p>
        </p:txBody>
      </p:sp>
      <p:sp>
        <p:nvSpPr>
          <p:cNvPr id="3" name="Объект 2"/>
          <p:cNvSpPr>
            <a:spLocks noGrp="1"/>
          </p:cNvSpPr>
          <p:nvPr>
            <p:ph idx="1"/>
          </p:nvPr>
        </p:nvSpPr>
        <p:spPr>
          <a:xfrm>
            <a:off x="1371600" y="1620981"/>
            <a:ext cx="9601200" cy="4862945"/>
          </a:xfrm>
        </p:spPr>
        <p:txBody>
          <a:bodyPr>
            <a:normAutofit fontScale="77500" lnSpcReduction="20000"/>
          </a:bodyPr>
          <a:lstStyle/>
          <a:p>
            <a:pPr marL="0" indent="0">
              <a:buNone/>
            </a:pPr>
            <a:r>
              <a:rPr lang="en-US" dirty="0" smtClean="0"/>
              <a:t>There </a:t>
            </a:r>
            <a:r>
              <a:rPr lang="en-US" dirty="0"/>
              <a:t>are many strategic goals you can use for business processes. A company may want to improve its web traffic and create monthly and quarterly goals it wants to hit each month. The company may want to increase the number of publications it has or is in by the end of the year.</a:t>
            </a:r>
          </a:p>
          <a:p>
            <a:pPr marL="0" indent="0">
              <a:buNone/>
            </a:pPr>
            <a:r>
              <a:rPr lang="en-US" dirty="0" smtClean="0"/>
              <a:t>A </a:t>
            </a:r>
            <a:r>
              <a:rPr lang="en-US" dirty="0"/>
              <a:t>business can also measure vendor performance or restructure its organization. These are all strategic goal examples that are easy to set and monitor over the year. A company can set a goal to increase the value of its projects and manage its growth. Maybe the company wants to decrease overall costs and figure out a way to lower production costs. There are different ways to do this so the company can track whether its goals and plans are working or not.</a:t>
            </a:r>
          </a:p>
          <a:p>
            <a:pPr marL="0" indent="0">
              <a:buNone/>
            </a:pPr>
            <a:r>
              <a:rPr lang="en-US" dirty="0" smtClean="0"/>
              <a:t>Some </a:t>
            </a:r>
            <a:r>
              <a:rPr lang="en-US" dirty="0"/>
              <a:t>examples of business process goals are:</a:t>
            </a:r>
          </a:p>
          <a:p>
            <a:r>
              <a:rPr lang="en-US" dirty="0" smtClean="0"/>
              <a:t>Increase </a:t>
            </a:r>
            <a:r>
              <a:rPr lang="en-US" dirty="0"/>
              <a:t>number of quality control employees by 10%</a:t>
            </a:r>
          </a:p>
          <a:p>
            <a:r>
              <a:rPr lang="en-US" dirty="0"/>
              <a:t>Record 5,000 volunteer hours by next quarter</a:t>
            </a:r>
          </a:p>
          <a:p>
            <a:r>
              <a:rPr lang="en-US" dirty="0"/>
              <a:t>Decrease unit costs before production begins for the holiday season</a:t>
            </a:r>
          </a:p>
          <a:p>
            <a:r>
              <a:rPr lang="en-US" dirty="0"/>
              <a:t>Complete and introduce new product development software</a:t>
            </a:r>
          </a:p>
          <a:p>
            <a:r>
              <a:rPr lang="en-US" dirty="0"/>
              <a:t>Settle all vendor accounts by the end of the calendar year</a:t>
            </a:r>
          </a:p>
          <a:p>
            <a:pPr marL="0" indent="0">
              <a:buNone/>
            </a:pPr>
            <a:r>
              <a:rPr lang="en-US" dirty="0"/>
              <a:t>Setting strategic goals for your team is a smart way to change aspects of the company in a positive way. When a company has set goals, everyone can work as a team toward a common objective. Having goals that are weekly, monthly, quarterly and yearly are also important so you can see if the team is on track to meet each goal and adjust accordingly if not. Do some research, assess your team members and decide which strategic goals will the most beneficial for you and your team.</a:t>
            </a:r>
            <a:endParaRPr lang="ru-RU" dirty="0"/>
          </a:p>
        </p:txBody>
      </p:sp>
    </p:spTree>
    <p:extLst>
      <p:ext uri="{BB962C8B-B14F-4D97-AF65-F5344CB8AC3E}">
        <p14:creationId xmlns:p14="http://schemas.microsoft.com/office/powerpoint/2010/main" val="33048844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Customer interaction goals</a:t>
            </a:r>
            <a:br>
              <a:rPr lang="en-US" dirty="0"/>
            </a:br>
            <a:endParaRPr lang="ru-RU" dirty="0"/>
          </a:p>
        </p:txBody>
      </p:sp>
      <p:sp>
        <p:nvSpPr>
          <p:cNvPr id="3" name="Объект 2"/>
          <p:cNvSpPr>
            <a:spLocks noGrp="1"/>
          </p:cNvSpPr>
          <p:nvPr>
            <p:ph idx="1"/>
          </p:nvPr>
        </p:nvSpPr>
        <p:spPr>
          <a:xfrm>
            <a:off x="1371600" y="1808018"/>
            <a:ext cx="9601200" cy="4665518"/>
          </a:xfrm>
        </p:spPr>
        <p:txBody>
          <a:bodyPr>
            <a:normAutofit fontScale="77500" lnSpcReduction="20000"/>
          </a:bodyPr>
          <a:lstStyle/>
          <a:p>
            <a:pPr marL="0" indent="0">
              <a:buNone/>
            </a:pPr>
            <a:r>
              <a:rPr lang="en-US" dirty="0" smtClean="0"/>
              <a:t>When </a:t>
            </a:r>
            <a:r>
              <a:rPr lang="en-US" dirty="0"/>
              <a:t>thinking about strategic goals and plans, it’s important to have goals for customers when you work in an industry that interacts with them often. A common goal is to improve the rate of customer satisfaction, which is important for customer retention.</a:t>
            </a:r>
          </a:p>
          <a:p>
            <a:pPr marL="0" indent="0">
              <a:buNone/>
            </a:pPr>
            <a:r>
              <a:rPr lang="en-US" dirty="0" smtClean="0"/>
              <a:t>Social </a:t>
            </a:r>
            <a:r>
              <a:rPr lang="en-US" dirty="0"/>
              <a:t>media is a huge market and vital to most businesses, so setting goals to improve your social media statistics is common. You may have a goal of getting X amount of followers on Y platform by a certain date. You could also work on improving your likes per post by the end of the month. Content calendars can also be created so the company has a goal of producing better content.</a:t>
            </a:r>
          </a:p>
          <a:p>
            <a:pPr marL="0" indent="0">
              <a:buNone/>
            </a:pPr>
            <a:r>
              <a:rPr lang="en-US" dirty="0" smtClean="0"/>
              <a:t>Focusing </a:t>
            </a:r>
            <a:r>
              <a:rPr lang="en-US" dirty="0"/>
              <a:t>on the happiness of existing customers is also important for a business—many businesses have a goal of improving the number of return customers that they have. They know these are just as important as new customers because they have a higher chance of sticking around and buying more products each time.</a:t>
            </a:r>
          </a:p>
          <a:p>
            <a:pPr marL="0" indent="0">
              <a:buNone/>
            </a:pPr>
            <a:r>
              <a:rPr lang="en-US" dirty="0" smtClean="0"/>
              <a:t>More </a:t>
            </a:r>
            <a:r>
              <a:rPr lang="en-US" dirty="0"/>
              <a:t>customer interaction goals are:</a:t>
            </a:r>
          </a:p>
          <a:p>
            <a:r>
              <a:rPr lang="en-US" dirty="0" smtClean="0"/>
              <a:t>Improve </a:t>
            </a:r>
            <a:r>
              <a:rPr lang="en-US" dirty="0"/>
              <a:t>customer complaint response time</a:t>
            </a:r>
          </a:p>
          <a:p>
            <a:r>
              <a:rPr lang="en-US" dirty="0"/>
              <a:t>Decrease number of faulty/malfunctioning products</a:t>
            </a:r>
          </a:p>
          <a:p>
            <a:r>
              <a:rPr lang="en-US" dirty="0"/>
              <a:t>Improve net promoter score</a:t>
            </a:r>
          </a:p>
          <a:p>
            <a:r>
              <a:rPr lang="en-US" dirty="0"/>
              <a:t>Launch two new social media campaigns</a:t>
            </a:r>
          </a:p>
          <a:p>
            <a:r>
              <a:rPr lang="en-US" dirty="0"/>
              <a:t>Implement customer loyalty program</a:t>
            </a:r>
            <a:endParaRPr lang="ru-RU" dirty="0"/>
          </a:p>
        </p:txBody>
      </p:sp>
    </p:spTree>
    <p:extLst>
      <p:ext uri="{BB962C8B-B14F-4D97-AF65-F5344CB8AC3E}">
        <p14:creationId xmlns:p14="http://schemas.microsoft.com/office/powerpoint/2010/main" val="7971547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Growth goals</a:t>
            </a:r>
            <a:br>
              <a:rPr lang="en-US" dirty="0"/>
            </a:b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en-US" dirty="0" smtClean="0"/>
              <a:t>If </a:t>
            </a:r>
            <a:r>
              <a:rPr lang="en-US" dirty="0"/>
              <a:t>the business is doing well at the current location, it might aim to open several new locations across the state or the country. This is a big goal, so having set tactics and strategies with objectives is essential to make sure all deadlines are met and all tasks are checked off the list. One goal may be to figure out which locations are the best choice for opening up new stores.</a:t>
            </a:r>
          </a:p>
          <a:p>
            <a:pPr marL="0" indent="0">
              <a:buNone/>
            </a:pPr>
            <a:r>
              <a:rPr lang="en-US" dirty="0" smtClean="0"/>
              <a:t>The </a:t>
            </a:r>
            <a:r>
              <a:rPr lang="en-US" dirty="0"/>
              <a:t>company may even want to go international, which will have its own set of tasks to follow to make sure all international regulations are complied with. Other goals related to this may be having a certain percentage of sales in local stores and a certain goal for sales in international stores. A business can also track how many exported products are made and shipped out.</a:t>
            </a:r>
          </a:p>
          <a:p>
            <a:pPr marL="0" indent="0">
              <a:buNone/>
            </a:pPr>
            <a:r>
              <a:rPr lang="en-US" dirty="0" smtClean="0"/>
              <a:t>Here </a:t>
            </a:r>
            <a:r>
              <a:rPr lang="en-US" dirty="0"/>
              <a:t>are some more examples of growth goals:</a:t>
            </a:r>
          </a:p>
          <a:p>
            <a:r>
              <a:rPr lang="en-US" dirty="0" smtClean="0"/>
              <a:t>Acquire </a:t>
            </a:r>
            <a:r>
              <a:rPr lang="en-US" dirty="0"/>
              <a:t>two new companies with more $500,000 in revenue</a:t>
            </a:r>
          </a:p>
          <a:p>
            <a:r>
              <a:rPr lang="en-US" dirty="0"/>
              <a:t>Open three new international locations</a:t>
            </a:r>
          </a:p>
          <a:p>
            <a:r>
              <a:rPr lang="en-US" dirty="0"/>
              <a:t>Hire 18 more employees to the production department</a:t>
            </a:r>
          </a:p>
          <a:p>
            <a:r>
              <a:rPr lang="en-US" dirty="0"/>
              <a:t>Increase brand value</a:t>
            </a:r>
            <a:endParaRPr lang="ru-RU" dirty="0"/>
          </a:p>
        </p:txBody>
      </p:sp>
    </p:spTree>
    <p:extLst>
      <p:ext uri="{BB962C8B-B14F-4D97-AF65-F5344CB8AC3E}">
        <p14:creationId xmlns:p14="http://schemas.microsoft.com/office/powerpoint/2010/main" val="20750856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Communication goals</a:t>
            </a:r>
            <a:br>
              <a:rPr lang="en-US" dirty="0"/>
            </a:br>
            <a:endParaRPr lang="ru-RU" dirty="0"/>
          </a:p>
        </p:txBody>
      </p:sp>
      <p:sp>
        <p:nvSpPr>
          <p:cNvPr id="3" name="Объект 2"/>
          <p:cNvSpPr>
            <a:spLocks noGrp="1"/>
          </p:cNvSpPr>
          <p:nvPr>
            <p:ph idx="1"/>
          </p:nvPr>
        </p:nvSpPr>
        <p:spPr>
          <a:xfrm>
            <a:off x="1371600" y="1745673"/>
            <a:ext cx="9601200" cy="4592782"/>
          </a:xfrm>
        </p:spPr>
        <p:txBody>
          <a:bodyPr>
            <a:normAutofit fontScale="85000" lnSpcReduction="20000"/>
          </a:bodyPr>
          <a:lstStyle/>
          <a:p>
            <a:pPr marL="0" indent="0">
              <a:buNone/>
            </a:pPr>
            <a:r>
              <a:rPr lang="en-US" dirty="0" smtClean="0"/>
              <a:t>There </a:t>
            </a:r>
            <a:r>
              <a:rPr lang="en-US" dirty="0"/>
              <a:t>are a variety of strategic goal examples that will improve communication in your business. This includes increasing internal communications so everyone shares information better as a team and accomplishes more. There might be more in-person and online team updates that you want to happen so the team is more informed of what is happening on a daily basis. A company might want more reporting tools used or created so it is easier to see the progress the team is making. A weekly newsletter can go out each week internally to update all teams on what the others are up to.</a:t>
            </a:r>
          </a:p>
          <a:p>
            <a:pPr marL="0" indent="0">
              <a:buNone/>
            </a:pPr>
            <a:r>
              <a:rPr lang="en-US" dirty="0" smtClean="0"/>
              <a:t>If </a:t>
            </a:r>
            <a:r>
              <a:rPr lang="en-US" dirty="0"/>
              <a:t>your team needs to work on communication skills, there are a number of tasks that can aid in that goal. Surveys can be sent out each month to make sure you are meeting the needs of everyone on the team. The company may want to start a reward and performance review system.</a:t>
            </a:r>
          </a:p>
          <a:p>
            <a:pPr marL="0" indent="0">
              <a:buNone/>
            </a:pPr>
            <a:r>
              <a:rPr lang="en-US" dirty="0" smtClean="0"/>
              <a:t>Other </a:t>
            </a:r>
            <a:r>
              <a:rPr lang="en-US" dirty="0"/>
              <a:t>examples of communication goals include:</a:t>
            </a:r>
          </a:p>
          <a:p>
            <a:r>
              <a:rPr lang="en-US" dirty="0" smtClean="0"/>
              <a:t>Increase </a:t>
            </a:r>
            <a:r>
              <a:rPr lang="en-US" dirty="0"/>
              <a:t>employee satisfaction ratings</a:t>
            </a:r>
          </a:p>
          <a:p>
            <a:r>
              <a:rPr lang="en-US" dirty="0"/>
              <a:t>Simplify instruction materials</a:t>
            </a:r>
          </a:p>
          <a:p>
            <a:r>
              <a:rPr lang="en-US" dirty="0"/>
              <a:t>Streamline the new employee training process</a:t>
            </a:r>
          </a:p>
          <a:p>
            <a:r>
              <a:rPr lang="en-US" dirty="0"/>
              <a:t>Maintain a positive company culture</a:t>
            </a:r>
          </a:p>
          <a:p>
            <a:r>
              <a:rPr lang="en-US" dirty="0"/>
              <a:t>Prioritize team projects over individual tasks</a:t>
            </a:r>
            <a:endParaRPr lang="ru-RU" dirty="0"/>
          </a:p>
        </p:txBody>
      </p:sp>
    </p:spTree>
    <p:extLst>
      <p:ext uri="{BB962C8B-B14F-4D97-AF65-F5344CB8AC3E}">
        <p14:creationId xmlns:p14="http://schemas.microsoft.com/office/powerpoint/2010/main" val="1111681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WHAT IS A MISSION STATEMENT?</a:t>
            </a:r>
            <a:br>
              <a:rPr lang="en-US" dirty="0"/>
            </a:br>
            <a:endParaRPr lang="ru-RU" dirty="0"/>
          </a:p>
        </p:txBody>
      </p:sp>
      <p:sp>
        <p:nvSpPr>
          <p:cNvPr id="3" name="Объект 2"/>
          <p:cNvSpPr>
            <a:spLocks noGrp="1"/>
          </p:cNvSpPr>
          <p:nvPr>
            <p:ph idx="1"/>
          </p:nvPr>
        </p:nvSpPr>
        <p:spPr>
          <a:xfrm>
            <a:off x="893617" y="1714499"/>
            <a:ext cx="11003973" cy="4925291"/>
          </a:xfrm>
        </p:spPr>
        <p:txBody>
          <a:bodyPr>
            <a:normAutofit fontScale="92500" lnSpcReduction="20000"/>
          </a:bodyPr>
          <a:lstStyle/>
          <a:p>
            <a:pPr marL="0" indent="0">
              <a:buNone/>
            </a:pPr>
            <a:r>
              <a:rPr lang="en-US" dirty="0" smtClean="0"/>
              <a:t>A </a:t>
            </a:r>
            <a:r>
              <a:rPr lang="en-US" dirty="0"/>
              <a:t>company mission statement sets the immediate course for that business. It focuses on the company’s current goals. It lets customers, employees, and the general public know what a company is about, how it will reach its objectives, and what motivates the company to do what it is doing</a:t>
            </a:r>
            <a:r>
              <a:rPr lang="en-US" dirty="0" smtClean="0"/>
              <a:t>. It </a:t>
            </a:r>
            <a:r>
              <a:rPr lang="en-US" dirty="0"/>
              <a:t>lets people know what the company offers, and why they are different from the other companies out there who do exactly the same thing. It gives a business a chance to show how it is unique, even if at first glance, it doesn’t appear to be. </a:t>
            </a:r>
            <a:r>
              <a:rPr lang="en-US" dirty="0" smtClean="0"/>
              <a:t> With </a:t>
            </a:r>
            <a:r>
              <a:rPr lang="en-US" dirty="0"/>
              <a:t>30.2 million small businesses in the U.S., which makes up 99.9 percent of the companies in this country, there is a lot of industry competition. Standing out from the crowd and finding a way to run a successful business is imperative when there is this kind of competition. That’s how a mission statement can help</a:t>
            </a:r>
            <a:r>
              <a:rPr lang="en-US" dirty="0" smtClean="0"/>
              <a:t>. Since </a:t>
            </a:r>
            <a:r>
              <a:rPr lang="en-US" dirty="0"/>
              <a:t>they are such an important tool for a company, a business mission statement requires a lot of thought and effort. They aren’t hastily jotted down in a few minutes — they may take weeks of meetings and dozens of drafts before one is accepted. It’s an important process that is worth the time</a:t>
            </a:r>
            <a:r>
              <a:rPr lang="en-US" dirty="0" smtClean="0"/>
              <a:t>. And </a:t>
            </a:r>
            <a:r>
              <a:rPr lang="en-US" dirty="0"/>
              <a:t>as time goes on and goals are met or changed, it’s critical to revisit that mission statement and see if it still applies or if it can be tweaked to make it a more effective tool for the company. If it is changed, it should always tie in to the values that the company holds dear. </a:t>
            </a:r>
            <a:r>
              <a:rPr lang="en-US" dirty="0" smtClean="0"/>
              <a:t> Having </a:t>
            </a:r>
            <a:r>
              <a:rPr lang="en-US" dirty="0"/>
              <a:t>a concise, updated mission statement is crucial for businesses who want to continue to thrive. It can also clearly spell out what the company’s values are. That can be valuable because businesses can attract or lose business based on their values and how well they adhere to them. </a:t>
            </a:r>
            <a:r>
              <a:rPr lang="en-US" dirty="0" smtClean="0"/>
              <a:t>Consumers </a:t>
            </a:r>
            <a:r>
              <a:rPr lang="en-US" dirty="0"/>
              <a:t>are more sophisticated and place a higher emphasis on transparency than prior generations did. A carefully drafted mission statement can reach these conscious consumers.</a:t>
            </a:r>
            <a:endParaRPr lang="ru-RU" dirty="0"/>
          </a:p>
        </p:txBody>
      </p:sp>
    </p:spTree>
    <p:extLst>
      <p:ext uri="{BB962C8B-B14F-4D97-AF65-F5344CB8AC3E}">
        <p14:creationId xmlns:p14="http://schemas.microsoft.com/office/powerpoint/2010/main" val="2487469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microsoft_mission_stateme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3445" y="201342"/>
            <a:ext cx="1714500" cy="37147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Google_mission_stateme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73542" y="128678"/>
            <a:ext cx="1666875" cy="5905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ntel_mission_statemen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73338" y="161023"/>
            <a:ext cx="762000" cy="76200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adobe_mission_statement"/>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052232" y="2168558"/>
            <a:ext cx="695325" cy="69532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isco_mission_statement"/>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373542" y="2178083"/>
            <a:ext cx="1228725" cy="685800"/>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red_hat_mission_statement"/>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735212" y="2261391"/>
            <a:ext cx="1238250" cy="84772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intuit_mission_statement"/>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82267" y="4986349"/>
            <a:ext cx="1552575" cy="67627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philips_mission_statement"/>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392162" y="5062594"/>
            <a:ext cx="1504950" cy="438150"/>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637951" y="704185"/>
            <a:ext cx="3375247" cy="1200329"/>
          </a:xfrm>
          <a:prstGeom prst="rect">
            <a:avLst/>
          </a:prstGeom>
        </p:spPr>
        <p:txBody>
          <a:bodyPr wrap="square">
            <a:spAutoFit/>
          </a:bodyPr>
          <a:lstStyle/>
          <a:p>
            <a:pPr lvl="0" algn="ctr" eaLnBrk="0" fontAlgn="base" hangingPunct="0">
              <a:spcBef>
                <a:spcPct val="0"/>
              </a:spcBef>
              <a:spcAft>
                <a:spcPct val="0"/>
              </a:spcAft>
            </a:pPr>
            <a:r>
              <a:rPr kumimoji="0" lang="ru-RU" b="0" i="0" u="none" strike="noStrike" cap="none" normalizeH="0" baseline="0" dirty="0" smtClean="0">
                <a:ln>
                  <a:noFill/>
                </a:ln>
                <a:solidFill>
                  <a:srgbClr val="767474"/>
                </a:solidFill>
                <a:effectLst/>
                <a:latin typeface="Lato"/>
              </a:rPr>
              <a:t>“</a:t>
            </a:r>
            <a:r>
              <a:rPr kumimoji="0" lang="ru-RU" b="0" i="0" u="none" strike="noStrike" cap="none" normalizeH="0" baseline="0" dirty="0" err="1" smtClean="0">
                <a:ln>
                  <a:noFill/>
                </a:ln>
                <a:solidFill>
                  <a:srgbClr val="767474"/>
                </a:solidFill>
                <a:effectLst/>
                <a:latin typeface="Lato"/>
              </a:rPr>
              <a:t>To</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enable</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people</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and</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businesses</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throughout</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the</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world</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to</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realize</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their</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full</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potential</a:t>
            </a:r>
            <a:r>
              <a:rPr kumimoji="0" lang="ru-RU" b="0" i="0" u="none" strike="noStrike" cap="none" normalizeH="0" baseline="0" dirty="0" smtClean="0">
                <a:ln>
                  <a:noFill/>
                </a:ln>
                <a:solidFill>
                  <a:srgbClr val="767474"/>
                </a:solidFill>
                <a:effectLst/>
                <a:latin typeface="Lato"/>
              </a:rPr>
              <a:t>.”</a:t>
            </a:r>
            <a:endParaRPr kumimoji="0" lang="ru-RU" b="0" i="0" u="none" strike="noStrike" cap="none" normalizeH="0" baseline="0" dirty="0" smtClean="0">
              <a:ln>
                <a:noFill/>
              </a:ln>
              <a:solidFill>
                <a:srgbClr val="777777"/>
              </a:solidFill>
              <a:effectLst/>
              <a:latin typeface="Lato"/>
            </a:endParaRPr>
          </a:p>
        </p:txBody>
      </p:sp>
      <p:sp>
        <p:nvSpPr>
          <p:cNvPr id="6" name="Прямоугольник 5"/>
          <p:cNvSpPr/>
          <p:nvPr/>
        </p:nvSpPr>
        <p:spPr>
          <a:xfrm>
            <a:off x="3902075" y="923023"/>
            <a:ext cx="4171661" cy="923330"/>
          </a:xfrm>
          <a:prstGeom prst="rect">
            <a:avLst/>
          </a:prstGeom>
        </p:spPr>
        <p:txBody>
          <a:bodyPr wrap="square">
            <a:spAutoFit/>
          </a:bodyPr>
          <a:lstStyle/>
          <a:p>
            <a:pPr lvl="0" algn="ctr" eaLnBrk="0" fontAlgn="base" hangingPunct="0">
              <a:spcBef>
                <a:spcPct val="0"/>
              </a:spcBef>
              <a:spcAft>
                <a:spcPct val="0"/>
              </a:spcAft>
            </a:pPr>
            <a:r>
              <a:rPr kumimoji="0" lang="ru-RU" b="0" i="0" u="none" strike="noStrike" cap="none" normalizeH="0" baseline="0" dirty="0" smtClean="0">
                <a:ln>
                  <a:noFill/>
                </a:ln>
                <a:solidFill>
                  <a:srgbClr val="767474"/>
                </a:solidFill>
                <a:effectLst/>
                <a:latin typeface="Lato"/>
              </a:rPr>
              <a:t>“</a:t>
            </a:r>
            <a:r>
              <a:rPr kumimoji="0" lang="ru-RU" b="0" i="0" u="none" strike="noStrike" cap="none" normalizeH="0" baseline="0" dirty="0" err="1" smtClean="0">
                <a:ln>
                  <a:noFill/>
                </a:ln>
                <a:solidFill>
                  <a:srgbClr val="767474"/>
                </a:solidFill>
                <a:effectLst/>
                <a:latin typeface="Lato"/>
              </a:rPr>
              <a:t>To</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organize</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the</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world’s</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information</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and</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make</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it</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universally</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accessible</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and</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useful</a:t>
            </a:r>
            <a:r>
              <a:rPr kumimoji="0" lang="ru-RU" b="0" i="0" u="none" strike="noStrike" cap="none" normalizeH="0" baseline="0" dirty="0" smtClean="0">
                <a:ln>
                  <a:noFill/>
                </a:ln>
                <a:solidFill>
                  <a:srgbClr val="767474"/>
                </a:solidFill>
                <a:effectLst/>
                <a:latin typeface="Lato"/>
              </a:rPr>
              <a:t>.”</a:t>
            </a:r>
            <a:endParaRPr kumimoji="0" lang="ru-RU" b="0" i="0" u="none" strike="noStrike" cap="none" normalizeH="0" baseline="0" dirty="0" smtClean="0">
              <a:ln>
                <a:noFill/>
              </a:ln>
              <a:solidFill>
                <a:srgbClr val="777777"/>
              </a:solidFill>
              <a:effectLst/>
              <a:latin typeface="Lato"/>
            </a:endParaRPr>
          </a:p>
        </p:txBody>
      </p:sp>
      <p:sp>
        <p:nvSpPr>
          <p:cNvPr id="7" name="Прямоугольник 6"/>
          <p:cNvSpPr/>
          <p:nvPr/>
        </p:nvSpPr>
        <p:spPr>
          <a:xfrm>
            <a:off x="8569843" y="968229"/>
            <a:ext cx="3473300" cy="1200329"/>
          </a:xfrm>
          <a:prstGeom prst="rect">
            <a:avLst/>
          </a:prstGeom>
        </p:spPr>
        <p:txBody>
          <a:bodyPr wrap="square">
            <a:spAutoFit/>
          </a:bodyPr>
          <a:lstStyle/>
          <a:p>
            <a:pPr lvl="0" algn="ctr" eaLnBrk="0" fontAlgn="base" hangingPunct="0">
              <a:spcBef>
                <a:spcPct val="0"/>
              </a:spcBef>
              <a:spcAft>
                <a:spcPct val="0"/>
              </a:spcAft>
            </a:pPr>
            <a:r>
              <a:rPr kumimoji="0" lang="ru-RU" b="0" i="0" u="none" strike="noStrike" cap="none" normalizeH="0" baseline="0" dirty="0" smtClean="0">
                <a:ln>
                  <a:noFill/>
                </a:ln>
                <a:solidFill>
                  <a:srgbClr val="767474"/>
                </a:solidFill>
                <a:effectLst/>
                <a:latin typeface="Lato"/>
              </a:rPr>
              <a:t>“</a:t>
            </a:r>
            <a:r>
              <a:rPr kumimoji="0" lang="ru-RU" b="0" i="0" u="none" strike="noStrike" cap="none" normalizeH="0" baseline="0" dirty="0" err="1" smtClean="0">
                <a:ln>
                  <a:noFill/>
                </a:ln>
                <a:solidFill>
                  <a:srgbClr val="767474"/>
                </a:solidFill>
                <a:effectLst/>
                <a:latin typeface="Lato"/>
              </a:rPr>
              <a:t>Utilize</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the</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power</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of</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Moore’s</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Law</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to</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bring</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smart</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connected</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devices</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to</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every</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person</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on</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earth</a:t>
            </a:r>
            <a:r>
              <a:rPr kumimoji="0" lang="ru-RU" b="0" i="0" u="none" strike="noStrike" cap="none" normalizeH="0" baseline="0" dirty="0" smtClean="0">
                <a:ln>
                  <a:noFill/>
                </a:ln>
                <a:solidFill>
                  <a:srgbClr val="767474"/>
                </a:solidFill>
                <a:effectLst/>
                <a:latin typeface="Lato"/>
              </a:rPr>
              <a:t>.”</a:t>
            </a:r>
            <a:endParaRPr kumimoji="0" lang="ru-RU" b="0" i="0" u="none" strike="noStrike" cap="none" normalizeH="0" baseline="0" dirty="0" smtClean="0">
              <a:ln>
                <a:noFill/>
              </a:ln>
              <a:solidFill>
                <a:srgbClr val="777777"/>
              </a:solidFill>
              <a:effectLst/>
              <a:latin typeface="Lato"/>
            </a:endParaRPr>
          </a:p>
        </p:txBody>
      </p:sp>
      <p:sp>
        <p:nvSpPr>
          <p:cNvPr id="8" name="Прямоугольник 7"/>
          <p:cNvSpPr/>
          <p:nvPr/>
        </p:nvSpPr>
        <p:spPr>
          <a:xfrm>
            <a:off x="1127051" y="3127927"/>
            <a:ext cx="2775024" cy="1754326"/>
          </a:xfrm>
          <a:prstGeom prst="rect">
            <a:avLst/>
          </a:prstGeom>
        </p:spPr>
        <p:txBody>
          <a:bodyPr wrap="square">
            <a:spAutoFit/>
          </a:bodyPr>
          <a:lstStyle/>
          <a:p>
            <a:r>
              <a:rPr kumimoji="0" lang="ru-RU" b="0" i="0" u="none" strike="noStrike" cap="none" normalizeH="0" baseline="0" dirty="0" smtClean="0">
                <a:ln>
                  <a:noFill/>
                </a:ln>
                <a:solidFill>
                  <a:srgbClr val="767474"/>
                </a:solidFill>
                <a:effectLst/>
                <a:latin typeface="Lato"/>
              </a:rPr>
              <a:t>“</a:t>
            </a:r>
            <a:r>
              <a:rPr kumimoji="0" lang="ru-RU" b="0" i="0" u="none" strike="noStrike" cap="none" normalizeH="0" baseline="0" dirty="0" err="1" smtClean="0">
                <a:ln>
                  <a:noFill/>
                </a:ln>
                <a:solidFill>
                  <a:srgbClr val="767474"/>
                </a:solidFill>
                <a:effectLst/>
                <a:latin typeface="Lato"/>
              </a:rPr>
              <a:t>To</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move</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the</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web</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forward</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and</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give</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web</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designers</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and</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developers</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the</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best</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tools</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and</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services</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in</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the</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world</a:t>
            </a:r>
            <a:r>
              <a:rPr kumimoji="0" lang="ru-RU" b="0" i="0" u="none" strike="noStrike" cap="none" normalizeH="0" baseline="0" dirty="0" smtClean="0">
                <a:ln>
                  <a:noFill/>
                </a:ln>
                <a:solidFill>
                  <a:srgbClr val="767474"/>
                </a:solidFill>
                <a:effectLst/>
                <a:latin typeface="Lato"/>
              </a:rPr>
              <a:t>.”</a:t>
            </a:r>
            <a:endParaRPr lang="ru-RU" dirty="0"/>
          </a:p>
        </p:txBody>
      </p:sp>
      <p:sp>
        <p:nvSpPr>
          <p:cNvPr id="9" name="Прямоугольник 8"/>
          <p:cNvSpPr/>
          <p:nvPr/>
        </p:nvSpPr>
        <p:spPr>
          <a:xfrm>
            <a:off x="4773186" y="3104329"/>
            <a:ext cx="3395553" cy="1754326"/>
          </a:xfrm>
          <a:prstGeom prst="rect">
            <a:avLst/>
          </a:prstGeom>
        </p:spPr>
        <p:txBody>
          <a:bodyPr wrap="square">
            <a:spAutoFit/>
          </a:bodyPr>
          <a:lstStyle/>
          <a:p>
            <a:r>
              <a:rPr kumimoji="0" lang="ru-RU" b="0" i="0" u="none" strike="noStrike" cap="none" normalizeH="0" baseline="0" dirty="0" smtClean="0">
                <a:ln>
                  <a:noFill/>
                </a:ln>
                <a:solidFill>
                  <a:srgbClr val="767474"/>
                </a:solidFill>
                <a:effectLst/>
                <a:latin typeface="Lato"/>
              </a:rPr>
              <a:t>“</a:t>
            </a:r>
            <a:r>
              <a:rPr kumimoji="0" lang="ru-RU" b="0" i="0" u="none" strike="noStrike" cap="none" normalizeH="0" baseline="0" dirty="0" err="1" smtClean="0">
                <a:ln>
                  <a:noFill/>
                </a:ln>
                <a:solidFill>
                  <a:srgbClr val="767474"/>
                </a:solidFill>
                <a:effectLst/>
                <a:latin typeface="Lato"/>
              </a:rPr>
              <a:t>Shape</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the</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future</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of</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the</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Internet</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by</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creating</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unprecedented</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value</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and</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opportunity</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for</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our</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customers</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employees</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investors</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and</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ecosystem</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partners</a:t>
            </a:r>
            <a:r>
              <a:rPr kumimoji="0" lang="ru-RU" b="0" i="0" u="none" strike="noStrike" cap="none" normalizeH="0" baseline="0" dirty="0" smtClean="0">
                <a:ln>
                  <a:noFill/>
                </a:ln>
                <a:solidFill>
                  <a:srgbClr val="767474"/>
                </a:solidFill>
                <a:effectLst/>
                <a:latin typeface="Lato"/>
              </a:rPr>
              <a:t>.”</a:t>
            </a:r>
            <a:endParaRPr lang="ru-RU" dirty="0"/>
          </a:p>
        </p:txBody>
      </p:sp>
      <p:sp>
        <p:nvSpPr>
          <p:cNvPr id="10" name="Прямоугольник 9"/>
          <p:cNvSpPr/>
          <p:nvPr/>
        </p:nvSpPr>
        <p:spPr>
          <a:xfrm>
            <a:off x="8897112" y="3294249"/>
            <a:ext cx="2914450" cy="1477328"/>
          </a:xfrm>
          <a:prstGeom prst="rect">
            <a:avLst/>
          </a:prstGeom>
        </p:spPr>
        <p:txBody>
          <a:bodyPr wrap="square">
            <a:spAutoFit/>
          </a:bodyPr>
          <a:lstStyle/>
          <a:p>
            <a:pPr lvl="0" algn="ctr" eaLnBrk="0" fontAlgn="base" hangingPunct="0">
              <a:spcBef>
                <a:spcPct val="0"/>
              </a:spcBef>
              <a:spcAft>
                <a:spcPct val="0"/>
              </a:spcAft>
            </a:pPr>
            <a:r>
              <a:rPr kumimoji="0" lang="ru-RU" b="0" i="0" u="none" strike="noStrike" cap="none" normalizeH="0" baseline="0" dirty="0" smtClean="0">
                <a:ln>
                  <a:noFill/>
                </a:ln>
                <a:solidFill>
                  <a:srgbClr val="767474"/>
                </a:solidFill>
                <a:effectLst/>
                <a:latin typeface="Lato"/>
              </a:rPr>
              <a:t>“</a:t>
            </a:r>
            <a:r>
              <a:rPr kumimoji="0" lang="ru-RU" b="0" i="0" u="none" strike="noStrike" cap="none" normalizeH="0" baseline="0" dirty="0" err="1" smtClean="0">
                <a:ln>
                  <a:noFill/>
                </a:ln>
                <a:solidFill>
                  <a:srgbClr val="767474"/>
                </a:solidFill>
                <a:effectLst/>
                <a:latin typeface="Lato"/>
              </a:rPr>
              <a:t>To</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be</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the</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catalyst</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in</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communities</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of</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customers</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contributors</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and</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partners</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creating</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better</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technology</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the</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open</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source</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way</a:t>
            </a:r>
            <a:r>
              <a:rPr kumimoji="0" lang="ru-RU" b="0" i="0" u="none" strike="noStrike" cap="none" normalizeH="0" baseline="0" dirty="0" smtClean="0">
                <a:ln>
                  <a:noFill/>
                </a:ln>
                <a:solidFill>
                  <a:srgbClr val="767474"/>
                </a:solidFill>
                <a:effectLst/>
                <a:latin typeface="Lato"/>
              </a:rPr>
              <a:t>.”</a:t>
            </a:r>
            <a:endParaRPr kumimoji="0" lang="ru-RU" b="0" i="0" u="none" strike="noStrike" cap="none" normalizeH="0" baseline="0" dirty="0" smtClean="0">
              <a:ln>
                <a:noFill/>
              </a:ln>
              <a:solidFill>
                <a:srgbClr val="777777"/>
              </a:solidFill>
              <a:effectLst/>
              <a:latin typeface="Lato"/>
            </a:endParaRPr>
          </a:p>
        </p:txBody>
      </p:sp>
      <p:sp>
        <p:nvSpPr>
          <p:cNvPr id="11" name="Прямоугольник 10"/>
          <p:cNvSpPr/>
          <p:nvPr/>
        </p:nvSpPr>
        <p:spPr>
          <a:xfrm>
            <a:off x="6107955" y="5752464"/>
            <a:ext cx="4324802" cy="646331"/>
          </a:xfrm>
          <a:prstGeom prst="rect">
            <a:avLst/>
          </a:prstGeom>
        </p:spPr>
        <p:txBody>
          <a:bodyPr wrap="square">
            <a:spAutoFit/>
          </a:bodyPr>
          <a:lstStyle/>
          <a:p>
            <a:pPr lvl="0" algn="ctr" eaLnBrk="0" fontAlgn="base" hangingPunct="0">
              <a:spcBef>
                <a:spcPct val="0"/>
              </a:spcBef>
              <a:spcAft>
                <a:spcPct val="0"/>
              </a:spcAft>
            </a:pP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Improving</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people’s</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lives</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through</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meaningful</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innovation</a:t>
            </a:r>
            <a:r>
              <a:rPr kumimoji="0" lang="ru-RU" b="0" i="0" u="none" strike="noStrike" cap="none" normalizeH="0" baseline="0" dirty="0" smtClean="0">
                <a:ln>
                  <a:noFill/>
                </a:ln>
                <a:solidFill>
                  <a:srgbClr val="767474"/>
                </a:solidFill>
                <a:effectLst/>
                <a:latin typeface="Lato"/>
              </a:rPr>
              <a:t>.”</a:t>
            </a:r>
            <a:endParaRPr kumimoji="0" lang="ru-RU" sz="4000" b="0" i="0" u="none" strike="noStrike" cap="none" normalizeH="0" baseline="0" dirty="0" smtClean="0">
              <a:ln>
                <a:noFill/>
              </a:ln>
              <a:solidFill>
                <a:srgbClr val="767474"/>
              </a:solidFill>
              <a:effectLst/>
              <a:latin typeface="Lato"/>
            </a:endParaRPr>
          </a:p>
        </p:txBody>
      </p:sp>
      <p:sp>
        <p:nvSpPr>
          <p:cNvPr id="12" name="Прямоугольник 11"/>
          <p:cNvSpPr/>
          <p:nvPr/>
        </p:nvSpPr>
        <p:spPr>
          <a:xfrm>
            <a:off x="2100694" y="5699034"/>
            <a:ext cx="3515722" cy="1200329"/>
          </a:xfrm>
          <a:prstGeom prst="rect">
            <a:avLst/>
          </a:prstGeom>
        </p:spPr>
        <p:txBody>
          <a:bodyPr wrap="square">
            <a:spAutoFit/>
          </a:bodyPr>
          <a:lstStyle/>
          <a:p>
            <a:pPr lvl="0" algn="ctr" eaLnBrk="0" fontAlgn="base" hangingPunct="0">
              <a:spcBef>
                <a:spcPct val="0"/>
              </a:spcBef>
              <a:spcAft>
                <a:spcPct val="0"/>
              </a:spcAft>
            </a:pPr>
            <a:r>
              <a:rPr kumimoji="0" lang="ru-RU" b="0" i="0" u="none" strike="noStrike" cap="none" normalizeH="0" baseline="0" dirty="0" smtClean="0">
                <a:ln>
                  <a:noFill/>
                </a:ln>
                <a:solidFill>
                  <a:srgbClr val="767474"/>
                </a:solidFill>
                <a:effectLst/>
                <a:latin typeface="Lato"/>
              </a:rPr>
              <a:t>“</a:t>
            </a:r>
            <a:r>
              <a:rPr kumimoji="0" lang="ru-RU" b="0" i="0" u="none" strike="noStrike" cap="none" normalizeH="0" baseline="0" dirty="0" err="1" smtClean="0">
                <a:ln>
                  <a:noFill/>
                </a:ln>
                <a:solidFill>
                  <a:srgbClr val="767474"/>
                </a:solidFill>
                <a:effectLst/>
                <a:latin typeface="Lato"/>
              </a:rPr>
              <a:t>To</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improve</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its</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customers</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financial</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lives</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so</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profoundly</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they</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couldn’t</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imagine</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going</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back</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to</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the</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old</a:t>
            </a:r>
            <a:r>
              <a:rPr kumimoji="0" lang="ru-RU" b="0" i="0" u="none" strike="noStrike" cap="none" normalizeH="0" baseline="0" dirty="0" smtClean="0">
                <a:ln>
                  <a:noFill/>
                </a:ln>
                <a:solidFill>
                  <a:srgbClr val="767474"/>
                </a:solidFill>
                <a:effectLst/>
                <a:latin typeface="Lato"/>
              </a:rPr>
              <a:t> </a:t>
            </a:r>
            <a:r>
              <a:rPr kumimoji="0" lang="ru-RU" b="0" i="0" u="none" strike="noStrike" cap="none" normalizeH="0" baseline="0" dirty="0" err="1" smtClean="0">
                <a:ln>
                  <a:noFill/>
                </a:ln>
                <a:solidFill>
                  <a:srgbClr val="767474"/>
                </a:solidFill>
                <a:effectLst/>
                <a:latin typeface="Lato"/>
              </a:rPr>
              <a:t>way</a:t>
            </a:r>
            <a:r>
              <a:rPr kumimoji="0" lang="ru-RU" b="0" i="0" u="none" strike="noStrike" cap="none" normalizeH="0" baseline="0" dirty="0" smtClean="0">
                <a:ln>
                  <a:noFill/>
                </a:ln>
                <a:solidFill>
                  <a:srgbClr val="767474"/>
                </a:solidFill>
                <a:effectLst/>
                <a:latin typeface="Lato"/>
              </a:rPr>
              <a:t>.”</a:t>
            </a:r>
            <a:endParaRPr kumimoji="0" lang="ru-RU" b="0" i="0" u="none" strike="noStrike" cap="none" normalizeH="0" baseline="0" dirty="0" smtClean="0">
              <a:ln>
                <a:noFill/>
              </a:ln>
              <a:solidFill>
                <a:srgbClr val="777777"/>
              </a:solidFill>
              <a:effectLst/>
              <a:latin typeface="Lato"/>
            </a:endParaRPr>
          </a:p>
        </p:txBody>
      </p:sp>
      <p:sp>
        <p:nvSpPr>
          <p:cNvPr id="13" name="Прямоугольник 12"/>
          <p:cNvSpPr/>
          <p:nvPr/>
        </p:nvSpPr>
        <p:spPr>
          <a:xfrm>
            <a:off x="9074887" y="6481238"/>
            <a:ext cx="3117113" cy="338554"/>
          </a:xfrm>
          <a:prstGeom prst="rect">
            <a:avLst/>
          </a:prstGeom>
        </p:spPr>
        <p:txBody>
          <a:bodyPr wrap="square">
            <a:spAutoFit/>
          </a:bodyPr>
          <a:lstStyle/>
          <a:p>
            <a:r>
              <a:rPr lang="ru-RU" sz="800" dirty="0" smtClean="0"/>
              <a:t>https://alessiobresciani.com/foresight-strategy/51-mission-statement-examples-from-the-worlds-best-companies/</a:t>
            </a:r>
            <a:endParaRPr lang="ru-RU" sz="800" dirty="0"/>
          </a:p>
        </p:txBody>
      </p:sp>
    </p:spTree>
    <p:extLst>
      <p:ext uri="{BB962C8B-B14F-4D97-AF65-F5344CB8AC3E}">
        <p14:creationId xmlns:p14="http://schemas.microsoft.com/office/powerpoint/2010/main" val="826333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What is a mission statement?</a:t>
            </a:r>
            <a:br>
              <a:rPr lang="en-US" dirty="0"/>
            </a:br>
            <a:endParaRPr lang="ru-RU" dirty="0"/>
          </a:p>
        </p:txBody>
      </p:sp>
      <p:sp>
        <p:nvSpPr>
          <p:cNvPr id="3" name="Объект 2"/>
          <p:cNvSpPr>
            <a:spLocks noGrp="1"/>
          </p:cNvSpPr>
          <p:nvPr>
            <p:ph idx="1"/>
          </p:nvPr>
        </p:nvSpPr>
        <p:spPr>
          <a:xfrm>
            <a:off x="1371600" y="1903228"/>
            <a:ext cx="9601200" cy="3964172"/>
          </a:xfrm>
        </p:spPr>
        <p:txBody>
          <a:bodyPr>
            <a:normAutofit fontScale="85000" lnSpcReduction="20000"/>
          </a:bodyPr>
          <a:lstStyle/>
          <a:p>
            <a:pPr marL="0" indent="0">
              <a:buNone/>
            </a:pPr>
            <a:r>
              <a:rPr lang="en-US" dirty="0" smtClean="0"/>
              <a:t>Your </a:t>
            </a:r>
            <a:r>
              <a:rPr lang="en-US" dirty="0"/>
              <a:t>mission statement drives the company. It is what you do/the core of the business, and from it come the objectives and finally, what it takes to reach those objectives. It also shapes your company’s culture.</a:t>
            </a:r>
          </a:p>
          <a:p>
            <a:pPr marL="0" indent="0">
              <a:buNone/>
            </a:pPr>
            <a:r>
              <a:rPr lang="en-US" dirty="0" smtClean="0"/>
              <a:t>Mission </a:t>
            </a:r>
            <a:r>
              <a:rPr lang="en-US" dirty="0"/>
              <a:t>statement questions look like:</a:t>
            </a:r>
          </a:p>
          <a:p>
            <a:r>
              <a:rPr lang="en-US" dirty="0" smtClean="0"/>
              <a:t>What </a:t>
            </a:r>
            <a:r>
              <a:rPr lang="en-US" dirty="0"/>
              <a:t>do we do?</a:t>
            </a:r>
          </a:p>
          <a:p>
            <a:r>
              <a:rPr lang="en-US" dirty="0"/>
              <a:t>Whom do we serve?</a:t>
            </a:r>
          </a:p>
          <a:p>
            <a:r>
              <a:rPr lang="en-US" dirty="0"/>
              <a:t>How do we serve them?</a:t>
            </a:r>
          </a:p>
          <a:p>
            <a:pPr marL="0" indent="0">
              <a:buNone/>
            </a:pPr>
            <a:r>
              <a:rPr lang="en-US" dirty="0"/>
              <a:t>This trickle-down effect of a mission statement confirms its value at any company. Just by its definition, you can quickly see how a solid mission motivates a team to advance toward a common goal, because they started at the same place and they are working together to reach the same end-goal.</a:t>
            </a:r>
          </a:p>
          <a:p>
            <a:pPr marL="0" indent="0">
              <a:buNone/>
            </a:pPr>
            <a:r>
              <a:rPr lang="en-US" dirty="0" smtClean="0"/>
              <a:t>On </a:t>
            </a:r>
            <a:r>
              <a:rPr lang="en-US" dirty="0"/>
              <a:t>the other hand, a weak mission — or no mission at all — can have the opposite effect. Picture this: silos, miscommunications, flailing, feeling unmotivated. And, imagine what that does to a company. Scary, right?</a:t>
            </a:r>
            <a:endParaRPr lang="ru-RU" dirty="0"/>
          </a:p>
        </p:txBody>
      </p:sp>
    </p:spTree>
    <p:extLst>
      <p:ext uri="{BB962C8B-B14F-4D97-AF65-F5344CB8AC3E}">
        <p14:creationId xmlns:p14="http://schemas.microsoft.com/office/powerpoint/2010/main" val="4266681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32609" y="322118"/>
            <a:ext cx="9601200" cy="1485900"/>
          </a:xfrm>
        </p:spPr>
        <p:txBody>
          <a:bodyPr>
            <a:normAutofit/>
          </a:bodyPr>
          <a:lstStyle/>
          <a:p>
            <a:r>
              <a:rPr lang="en-US" dirty="0"/>
              <a:t>A mission statement: </a:t>
            </a:r>
            <a:r>
              <a:rPr lang="en-US" dirty="0" smtClean="0"/>
              <a:t>algorithm</a:t>
            </a:r>
            <a:br>
              <a:rPr lang="en-US" dirty="0" smtClean="0"/>
            </a:br>
            <a:r>
              <a:rPr lang="en-US" sz="3600" dirty="0" smtClean="0"/>
              <a:t>Step </a:t>
            </a:r>
            <a:r>
              <a:rPr lang="en-US" sz="3600" dirty="0"/>
              <a:t>1: Interview </a:t>
            </a:r>
            <a:r>
              <a:rPr lang="en-US" sz="3600" dirty="0" smtClean="0"/>
              <a:t>Leadership</a:t>
            </a:r>
            <a:endParaRPr lang="ru-RU" dirty="0"/>
          </a:p>
        </p:txBody>
      </p:sp>
      <p:sp>
        <p:nvSpPr>
          <p:cNvPr id="3" name="Объект 2"/>
          <p:cNvSpPr>
            <a:spLocks noGrp="1"/>
          </p:cNvSpPr>
          <p:nvPr>
            <p:ph idx="1"/>
          </p:nvPr>
        </p:nvSpPr>
        <p:spPr>
          <a:xfrm>
            <a:off x="852055" y="2285999"/>
            <a:ext cx="10983190" cy="4312227"/>
          </a:xfrm>
        </p:spPr>
        <p:txBody>
          <a:bodyPr>
            <a:normAutofit fontScale="92500"/>
          </a:bodyPr>
          <a:lstStyle/>
          <a:p>
            <a:pPr marL="0" indent="0">
              <a:buNone/>
            </a:pPr>
            <a:r>
              <a:rPr lang="en-US" dirty="0" smtClean="0"/>
              <a:t>First</a:t>
            </a:r>
            <a:r>
              <a:rPr lang="en-US" dirty="0"/>
              <a:t>, interview leadership about what they believe your company’s purpose is. Ask questions like:</a:t>
            </a:r>
          </a:p>
          <a:p>
            <a:r>
              <a:rPr lang="en-US" dirty="0" smtClean="0"/>
              <a:t>What </a:t>
            </a:r>
            <a:r>
              <a:rPr lang="en-US" dirty="0"/>
              <a:t>prominent challenges does our company solve? Why are we in business?</a:t>
            </a:r>
          </a:p>
          <a:p>
            <a:r>
              <a:rPr lang="en-US" dirty="0"/>
              <a:t>When you first applied, why did you want to work for us?</a:t>
            </a:r>
          </a:p>
          <a:p>
            <a:r>
              <a:rPr lang="en-US" dirty="0"/>
              <a:t>Who are our customers, and what do they value most?</a:t>
            </a:r>
          </a:p>
          <a:p>
            <a:r>
              <a:rPr lang="en-US" dirty="0"/>
              <a:t>What kind of image do we want to convey to the outside world as a company?</a:t>
            </a:r>
          </a:p>
          <a:p>
            <a:r>
              <a:rPr lang="en-US" dirty="0"/>
              <a:t>How do we use our products and services to reach our goals?</a:t>
            </a:r>
          </a:p>
          <a:p>
            <a:r>
              <a:rPr lang="en-US" dirty="0"/>
              <a:t>What do you think our organization’s purpose is?</a:t>
            </a:r>
          </a:p>
          <a:p>
            <a:r>
              <a:rPr lang="en-US" dirty="0"/>
              <a:t>What do you like about working for our company?</a:t>
            </a:r>
          </a:p>
          <a:p>
            <a:r>
              <a:rPr lang="en-US" dirty="0"/>
              <a:t>What differentiates us from our competitors?</a:t>
            </a:r>
          </a:p>
          <a:p>
            <a:r>
              <a:rPr lang="en-US" dirty="0"/>
              <a:t>What underlying philosophies and principles shaped your responses to the previous questions?</a:t>
            </a:r>
            <a:endParaRPr lang="ru-RU" dirty="0"/>
          </a:p>
        </p:txBody>
      </p:sp>
    </p:spTree>
    <p:extLst>
      <p:ext uri="{BB962C8B-B14F-4D97-AF65-F5344CB8AC3E}">
        <p14:creationId xmlns:p14="http://schemas.microsoft.com/office/powerpoint/2010/main" val="2650931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238991"/>
            <a:ext cx="9601200" cy="1485900"/>
          </a:xfrm>
        </p:spPr>
        <p:txBody>
          <a:bodyPr>
            <a:normAutofit fontScale="90000"/>
          </a:bodyPr>
          <a:lstStyle/>
          <a:p>
            <a:r>
              <a:rPr lang="en-US" dirty="0"/>
              <a:t>A mission statement: algorithm</a:t>
            </a:r>
            <a:br>
              <a:rPr lang="en-US" dirty="0"/>
            </a:br>
            <a:r>
              <a:rPr lang="en-US" sz="3600" dirty="0"/>
              <a:t>Step 2: Identify Common Themes from Your </a:t>
            </a:r>
            <a:r>
              <a:rPr lang="en-US" sz="3600" dirty="0" smtClean="0"/>
              <a:t>Interviews</a:t>
            </a:r>
            <a:endParaRPr lang="ru-RU" dirty="0"/>
          </a:p>
        </p:txBody>
      </p:sp>
      <p:sp>
        <p:nvSpPr>
          <p:cNvPr id="3" name="Объект 2"/>
          <p:cNvSpPr>
            <a:spLocks noGrp="1"/>
          </p:cNvSpPr>
          <p:nvPr>
            <p:ph idx="1"/>
          </p:nvPr>
        </p:nvSpPr>
        <p:spPr>
          <a:xfrm>
            <a:off x="810491" y="1818409"/>
            <a:ext cx="11149445" cy="4852555"/>
          </a:xfrm>
        </p:spPr>
        <p:txBody>
          <a:bodyPr>
            <a:normAutofit fontScale="92500" lnSpcReduction="20000"/>
          </a:bodyPr>
          <a:lstStyle/>
          <a:p>
            <a:pPr marL="0" indent="0">
              <a:buNone/>
            </a:pPr>
            <a:r>
              <a:rPr lang="en-US" dirty="0" smtClean="0"/>
              <a:t>Next</a:t>
            </a:r>
            <a:r>
              <a:rPr lang="en-US" dirty="0"/>
              <a:t>, review the common themes that emerged during your conversations, distilling them into paragraphs. You’ll want to set aside several hours to do this, or even an entire day. It’s important that you carve out the necessary time to spend on this process since crafting a mission statement is critical to identifying the motivations behind your business. When developing ideas, keep the following in mind:</a:t>
            </a:r>
          </a:p>
          <a:p>
            <a:r>
              <a:rPr lang="en-US" dirty="0" smtClean="0"/>
              <a:t>Your </a:t>
            </a:r>
            <a:r>
              <a:rPr lang="en-US" dirty="0"/>
              <a:t>mission statement should be attainable. Your company should be working toward it already and it should be possible to achieve.</a:t>
            </a:r>
          </a:p>
          <a:p>
            <a:r>
              <a:rPr lang="en-US" dirty="0"/>
              <a:t>Ensure your mission statement is clear so everyone can understand it.</a:t>
            </a:r>
          </a:p>
          <a:p>
            <a:r>
              <a:rPr lang="en-US" dirty="0"/>
              <a:t>The best mission statements are inspiring for management and staff.</a:t>
            </a:r>
          </a:p>
          <a:p>
            <a:r>
              <a:rPr lang="en-US" dirty="0"/>
              <a:t>It should set your company apart from others and be unique to you.</a:t>
            </a:r>
          </a:p>
          <a:p>
            <a:r>
              <a:rPr lang="en-US" dirty="0"/>
              <a:t>Your mission statement needs to be credible and inspire buy-in from all your major stakeholders</a:t>
            </a:r>
            <a:r>
              <a:rPr lang="en-US" dirty="0" smtClean="0"/>
              <a:t>.</a:t>
            </a:r>
          </a:p>
          <a:p>
            <a:pPr marL="0" indent="0">
              <a:buNone/>
            </a:pPr>
            <a:r>
              <a:rPr lang="en-US" dirty="0"/>
              <a:t>Once you have these paragraphs written, rewrite each to be more succinct. Eliminate as many unnecessary sentences as you can. Once you have each paragraph distilled down to three sentences, challenge yourself to combine these sentences into a single thought that encapsulates your theme. Do this with every theme you’ve discovered during your interviews and you’ll end up with several options for a mission statement to present to leadership.</a:t>
            </a:r>
            <a:endParaRPr lang="ru-RU" dirty="0"/>
          </a:p>
        </p:txBody>
      </p:sp>
    </p:spTree>
    <p:extLst>
      <p:ext uri="{BB962C8B-B14F-4D97-AF65-F5344CB8AC3E}">
        <p14:creationId xmlns:p14="http://schemas.microsoft.com/office/powerpoint/2010/main" val="4146629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26127" y="93518"/>
            <a:ext cx="9601200" cy="1485900"/>
          </a:xfrm>
        </p:spPr>
        <p:txBody>
          <a:bodyPr>
            <a:normAutofit/>
          </a:bodyPr>
          <a:lstStyle/>
          <a:p>
            <a:r>
              <a:rPr lang="en-US" dirty="0"/>
              <a:t>A mission statement: algorithm</a:t>
            </a:r>
            <a:br>
              <a:rPr lang="en-US" dirty="0"/>
            </a:br>
            <a:r>
              <a:rPr lang="en-US" sz="3200" dirty="0"/>
              <a:t>Step 3: Present to Leadership</a:t>
            </a:r>
            <a:endParaRPr lang="en-US" dirty="0"/>
          </a:p>
        </p:txBody>
      </p:sp>
      <p:sp>
        <p:nvSpPr>
          <p:cNvPr id="3" name="Объект 2"/>
          <p:cNvSpPr>
            <a:spLocks noGrp="1"/>
          </p:cNvSpPr>
          <p:nvPr>
            <p:ph idx="1"/>
          </p:nvPr>
        </p:nvSpPr>
        <p:spPr>
          <a:xfrm>
            <a:off x="1226127" y="1579418"/>
            <a:ext cx="9601200" cy="4184073"/>
          </a:xfrm>
        </p:spPr>
        <p:txBody>
          <a:bodyPr/>
          <a:lstStyle/>
          <a:p>
            <a:pPr marL="0" indent="0">
              <a:buNone/>
            </a:pPr>
            <a:r>
              <a:rPr lang="en-US" dirty="0" smtClean="0"/>
              <a:t>Once </a:t>
            </a:r>
            <a:r>
              <a:rPr lang="en-US" dirty="0"/>
              <a:t>you have identified a few options for your mission statement, present them to leadership and get feedback. Be prepared to hear a lot of conflicting opinions — this is all part of the process! Mission statements don’t evolve in a vacuum, and it will take time to iterate on your ideas. </a:t>
            </a:r>
            <a:endParaRPr lang="ru-RU" dirty="0"/>
          </a:p>
        </p:txBody>
      </p:sp>
    </p:spTree>
    <p:extLst>
      <p:ext uri="{BB962C8B-B14F-4D97-AF65-F5344CB8AC3E}">
        <p14:creationId xmlns:p14="http://schemas.microsoft.com/office/powerpoint/2010/main" val="2394565917"/>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432A30"/>
      </a:dk2>
      <a:lt2>
        <a:srgbClr val="F2F2F0"/>
      </a:lt2>
      <a:accent1>
        <a:srgbClr val="836C9F"/>
      </a:accent1>
      <a:accent2>
        <a:srgbClr val="BDAB56"/>
      </a:accent2>
      <a:accent3>
        <a:srgbClr val="B0565D"/>
      </a:accent3>
      <a:accent4>
        <a:srgbClr val="55B1BC"/>
      </a:accent4>
      <a:accent5>
        <a:srgbClr val="4D925F"/>
      </a:accent5>
      <a:accent6>
        <a:srgbClr val="E08C4A"/>
      </a:accent6>
      <a:hlink>
        <a:srgbClr val="55B1BC"/>
      </a:hlink>
      <a:folHlink>
        <a:srgbClr val="836C9F"/>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9270AA94-2367-4B1E-B579-26147B222BD0}"/>
    </a:ext>
  </a:extLst>
</a:theme>
</file>

<file path=docProps/app.xml><?xml version="1.0" encoding="utf-8"?>
<Properties xmlns="http://schemas.openxmlformats.org/officeDocument/2006/extended-properties" xmlns:vt="http://schemas.openxmlformats.org/officeDocument/2006/docPropsVTypes">
  <TotalTime>661</TotalTime>
  <Words>5411</Words>
  <Application>Microsoft Office PowerPoint</Application>
  <PresentationFormat>Широкоэкранный</PresentationFormat>
  <Paragraphs>264</Paragraphs>
  <Slides>33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33</vt:i4>
      </vt:variant>
    </vt:vector>
  </HeadingPairs>
  <TitlesOfParts>
    <vt:vector size="37" baseType="lpstr">
      <vt:lpstr>Franklin Gothic Book</vt:lpstr>
      <vt:lpstr>Lato</vt:lpstr>
      <vt:lpstr>Open Sans</vt:lpstr>
      <vt:lpstr>Crop</vt:lpstr>
      <vt:lpstr>Mission, vision, strategy goals</vt:lpstr>
      <vt:lpstr>A mission statement </vt:lpstr>
      <vt:lpstr>A mission statement:  examples</vt:lpstr>
      <vt:lpstr>WHAT IS A MISSION STATEMENT? </vt:lpstr>
      <vt:lpstr>Презентация PowerPoint</vt:lpstr>
      <vt:lpstr>What is a mission statement? </vt:lpstr>
      <vt:lpstr>A mission statement: algorithm Step 1: Interview Leadership</vt:lpstr>
      <vt:lpstr>A mission statement: algorithm Step 2: Identify Common Themes from Your Interviews</vt:lpstr>
      <vt:lpstr>A mission statement: algorithm Step 3: Present to Leadership</vt:lpstr>
      <vt:lpstr>What is a vision statement? </vt:lpstr>
      <vt:lpstr>WHAT IS A VISION STATEMENT? </vt:lpstr>
      <vt:lpstr>DIFFERENCE BETWEEN MISSION AND VISION </vt:lpstr>
      <vt:lpstr>Презентация PowerPoint</vt:lpstr>
      <vt:lpstr>core value</vt:lpstr>
      <vt:lpstr>Company Values: Definition and Principles  </vt:lpstr>
      <vt:lpstr>Company Values: Definition and Principles</vt:lpstr>
      <vt:lpstr>Company Values: Definition and Principles</vt:lpstr>
      <vt:lpstr>Company Values: Definition and Principles</vt:lpstr>
      <vt:lpstr>Company Values: Definition and Principles</vt:lpstr>
      <vt:lpstr>Words to shape company core value</vt:lpstr>
      <vt:lpstr>Company Values: examples</vt:lpstr>
      <vt:lpstr>Презентация PowerPoint</vt:lpstr>
      <vt:lpstr>Презентация PowerPoint</vt:lpstr>
      <vt:lpstr>Презентация PowerPoint</vt:lpstr>
      <vt:lpstr>What is a strategic goal? </vt:lpstr>
      <vt:lpstr>Why strategic goals are important </vt:lpstr>
      <vt:lpstr>Strategic goals examples </vt:lpstr>
      <vt:lpstr>Theme goals </vt:lpstr>
      <vt:lpstr>Goal statements </vt:lpstr>
      <vt:lpstr>Business process goals </vt:lpstr>
      <vt:lpstr>Customer interaction goals </vt:lpstr>
      <vt:lpstr>Growth goals </vt:lpstr>
      <vt:lpstr>Communication goals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Mission, vision, strategy goals</dc:title>
  <dc:creator>Я</dc:creator>
  <cp:lastModifiedBy>Я</cp:lastModifiedBy>
  <cp:revision>17</cp:revision>
  <dcterms:created xsi:type="dcterms:W3CDTF">2020-11-10T07:29:49Z</dcterms:created>
  <dcterms:modified xsi:type="dcterms:W3CDTF">2020-11-18T13:21:56Z</dcterms:modified>
</cp:coreProperties>
</file>