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1" r:id="rId4"/>
    <p:sldId id="260" r:id="rId5"/>
    <p:sldId id="287" r:id="rId6"/>
    <p:sldId id="262" r:id="rId7"/>
    <p:sldId id="288" r:id="rId8"/>
    <p:sldId id="263" r:id="rId9"/>
    <p:sldId id="264" r:id="rId10"/>
    <p:sldId id="265" r:id="rId11"/>
    <p:sldId id="266" r:id="rId12"/>
    <p:sldId id="289" r:id="rId13"/>
    <p:sldId id="267" r:id="rId14"/>
    <p:sldId id="268" r:id="rId15"/>
    <p:sldId id="290" r:id="rId16"/>
    <p:sldId id="291" r:id="rId17"/>
    <p:sldId id="269" r:id="rId18"/>
    <p:sldId id="292" r:id="rId19"/>
    <p:sldId id="293" r:id="rId20"/>
    <p:sldId id="270" r:id="rId21"/>
    <p:sldId id="294" r:id="rId22"/>
    <p:sldId id="271" r:id="rId23"/>
    <p:sldId id="273" r:id="rId24"/>
    <p:sldId id="295" r:id="rId25"/>
    <p:sldId id="296" r:id="rId26"/>
    <p:sldId id="274" r:id="rId27"/>
    <p:sldId id="275" r:id="rId28"/>
    <p:sldId id="276" r:id="rId29"/>
    <p:sldId id="297" r:id="rId30"/>
    <p:sldId id="277" r:id="rId31"/>
    <p:sldId id="278" r:id="rId32"/>
    <p:sldId id="298" r:id="rId33"/>
    <p:sldId id="279" r:id="rId34"/>
    <p:sldId id="299" r:id="rId3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87DE6118-2437-4B30-8E3C-4D2BE6020583}" type="datetimeFigureOut">
              <a:rPr lang="en-US" dirty="0">
                <a:solidFill>
                  <a:srgbClr val="432A30"/>
                </a:solidFill>
              </a:rPr>
              <a:pPr/>
              <a:t>1/13/2021</a:t>
            </a:fld>
            <a:endParaRPr lang="en-US" dirty="0">
              <a:solidFill>
                <a:srgbClr val="432A30"/>
              </a:solidFill>
            </a:endParaRPr>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en-US" dirty="0">
              <a:solidFill>
                <a:srgbClr val="432A30"/>
              </a:solidFill>
            </a:endParaRP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grpSp>
        <p:nvGrpSpPr>
          <p:cNvPr id="9" name="Group 8"/>
          <p:cNvGrpSpPr/>
          <p:nvPr/>
        </p:nvGrpSpPr>
        <p:grpSpPr>
          <a:xfrm>
            <a:off x="564644" y="744470"/>
            <a:ext cx="8005588"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951598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1/13/2021</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474602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7421" y="624156"/>
            <a:ext cx="1174325"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28700" y="624156"/>
            <a:ext cx="613473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1/13/2021</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637546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8750"/>
            <a:ext cx="8229600" cy="1258888"/>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2"/>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2"/>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243638"/>
            <a:ext cx="2133600" cy="457200"/>
          </a:xfrm>
        </p:spPr>
        <p:txBody>
          <a:bodyPr/>
          <a:lstStyle>
            <a:lvl1pPr>
              <a:defRPr/>
            </a:lvl1pPr>
          </a:lstStyle>
          <a:p>
            <a:endParaRPr lang="en-US">
              <a:solidFill>
                <a:srgbClr val="432A30"/>
              </a:solidFill>
            </a:endParaRPr>
          </a:p>
        </p:txBody>
      </p:sp>
      <p:sp>
        <p:nvSpPr>
          <p:cNvPr id="6" name="Нижний колонтитул 5"/>
          <p:cNvSpPr>
            <a:spLocks noGrp="1"/>
          </p:cNvSpPr>
          <p:nvPr>
            <p:ph type="ftr" sz="quarter" idx="11"/>
          </p:nvPr>
        </p:nvSpPr>
        <p:spPr>
          <a:xfrm>
            <a:off x="3124200" y="6248400"/>
            <a:ext cx="2895600" cy="457200"/>
          </a:xfrm>
        </p:spPr>
        <p:txBody>
          <a:bodyPr/>
          <a:lstStyle>
            <a:lvl1pPr>
              <a:defRPr/>
            </a:lvl1pPr>
          </a:lstStyle>
          <a:p>
            <a:endParaRPr lang="en-US">
              <a:solidFill>
                <a:srgbClr val="432A30"/>
              </a:solidFill>
            </a:endParaRPr>
          </a:p>
        </p:txBody>
      </p:sp>
      <p:sp>
        <p:nvSpPr>
          <p:cNvPr id="7" name="Номер слайда 6"/>
          <p:cNvSpPr>
            <a:spLocks noGrp="1"/>
          </p:cNvSpPr>
          <p:nvPr>
            <p:ph type="sldNum" sz="quarter" idx="12"/>
          </p:nvPr>
        </p:nvSpPr>
        <p:spPr>
          <a:xfrm>
            <a:off x="6553200" y="6243638"/>
            <a:ext cx="2133600" cy="457200"/>
          </a:xfrm>
        </p:spPr>
        <p:txBody>
          <a:bodyPr/>
          <a:lstStyle>
            <a:lvl1pPr>
              <a:defRPr/>
            </a:lvl1pPr>
          </a:lstStyle>
          <a:p>
            <a:fld id="{00AAC68E-CD08-4619-AE52-2B3FA76C1032}" type="slidenum">
              <a:rPr lang="en-US">
                <a:solidFill>
                  <a:srgbClr val="432A30"/>
                </a:solidFill>
              </a:rPr>
              <a:pPr/>
              <a:t>‹#›</a:t>
            </a:fld>
            <a:endParaRPr lang="en-US">
              <a:solidFill>
                <a:srgbClr val="432A30"/>
              </a:solidFill>
            </a:endParaRPr>
          </a:p>
        </p:txBody>
      </p:sp>
    </p:spTree>
    <p:extLst>
      <p:ext uri="{BB962C8B-B14F-4D97-AF65-F5344CB8AC3E}">
        <p14:creationId xmlns:p14="http://schemas.microsoft.com/office/powerpoint/2010/main" val="8007841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Заголовок, текст и клип">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8750"/>
            <a:ext cx="8229600" cy="1258888"/>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2"/>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Место для изображения из Интернета 3"/>
          <p:cNvSpPr>
            <a:spLocks noGrp="1"/>
          </p:cNvSpPr>
          <p:nvPr>
            <p:ph type="clipArt" sz="half" idx="2"/>
          </p:nvPr>
        </p:nvSpPr>
        <p:spPr>
          <a:xfrm>
            <a:off x="4648200" y="1600202"/>
            <a:ext cx="4038600" cy="4530725"/>
          </a:xfrm>
        </p:spPr>
        <p:txBody>
          <a:bodyPr/>
          <a:lstStyle/>
          <a:p>
            <a:endParaRPr lang="ru-RU"/>
          </a:p>
        </p:txBody>
      </p:sp>
      <p:sp>
        <p:nvSpPr>
          <p:cNvPr id="5" name="Дата 4"/>
          <p:cNvSpPr>
            <a:spLocks noGrp="1"/>
          </p:cNvSpPr>
          <p:nvPr>
            <p:ph type="dt" sz="half" idx="10"/>
          </p:nvPr>
        </p:nvSpPr>
        <p:spPr>
          <a:xfrm>
            <a:off x="457200" y="6243638"/>
            <a:ext cx="2133600" cy="457200"/>
          </a:xfrm>
        </p:spPr>
        <p:txBody>
          <a:bodyPr/>
          <a:lstStyle>
            <a:lvl1pPr>
              <a:defRPr/>
            </a:lvl1pPr>
          </a:lstStyle>
          <a:p>
            <a:endParaRPr lang="en-US">
              <a:solidFill>
                <a:srgbClr val="432A30"/>
              </a:solidFill>
            </a:endParaRPr>
          </a:p>
        </p:txBody>
      </p:sp>
      <p:sp>
        <p:nvSpPr>
          <p:cNvPr id="6" name="Нижний колонтитул 5"/>
          <p:cNvSpPr>
            <a:spLocks noGrp="1"/>
          </p:cNvSpPr>
          <p:nvPr>
            <p:ph type="ftr" sz="quarter" idx="11"/>
          </p:nvPr>
        </p:nvSpPr>
        <p:spPr>
          <a:xfrm>
            <a:off x="3124200" y="6248400"/>
            <a:ext cx="2895600" cy="457200"/>
          </a:xfrm>
        </p:spPr>
        <p:txBody>
          <a:bodyPr/>
          <a:lstStyle>
            <a:lvl1pPr>
              <a:defRPr/>
            </a:lvl1pPr>
          </a:lstStyle>
          <a:p>
            <a:endParaRPr lang="en-US">
              <a:solidFill>
                <a:srgbClr val="432A30"/>
              </a:solidFill>
            </a:endParaRPr>
          </a:p>
        </p:txBody>
      </p:sp>
      <p:sp>
        <p:nvSpPr>
          <p:cNvPr id="7" name="Номер слайда 6"/>
          <p:cNvSpPr>
            <a:spLocks noGrp="1"/>
          </p:cNvSpPr>
          <p:nvPr>
            <p:ph type="sldNum" sz="quarter" idx="12"/>
          </p:nvPr>
        </p:nvSpPr>
        <p:spPr>
          <a:xfrm>
            <a:off x="6553200" y="6243638"/>
            <a:ext cx="2133600" cy="457200"/>
          </a:xfrm>
        </p:spPr>
        <p:txBody>
          <a:bodyPr/>
          <a:lstStyle>
            <a:lvl1pPr>
              <a:defRPr/>
            </a:lvl1pPr>
          </a:lstStyle>
          <a:p>
            <a:fld id="{06199528-A72D-499A-A1EC-7D1337B63D21}" type="slidenum">
              <a:rPr lang="en-US">
                <a:solidFill>
                  <a:srgbClr val="432A30"/>
                </a:solidFill>
              </a:rPr>
              <a:pPr/>
              <a:t>‹#›</a:t>
            </a:fld>
            <a:endParaRPr lang="en-US">
              <a:solidFill>
                <a:srgbClr val="432A30"/>
              </a:solidFill>
            </a:endParaRPr>
          </a:p>
        </p:txBody>
      </p:sp>
    </p:spTree>
    <p:extLst>
      <p:ext uri="{BB962C8B-B14F-4D97-AF65-F5344CB8AC3E}">
        <p14:creationId xmlns:p14="http://schemas.microsoft.com/office/powerpoint/2010/main" val="2193969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1/13/2021</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075093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7200" cap="all" baseline="0">
                <a:solidFill>
                  <a:schemeClr val="accent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87DE6118-2437-4B30-8E3C-4D2BE6020583}" type="datetimeFigureOut">
              <a:rPr lang="en-US" dirty="0">
                <a:solidFill>
                  <a:srgbClr val="F2F2F0"/>
                </a:solidFill>
              </a:rPr>
              <a:pPr/>
              <a:t>1/13/2021</a:t>
            </a:fld>
            <a:endParaRPr lang="en-US" dirty="0">
              <a:solidFill>
                <a:srgbClr val="F2F2F0"/>
              </a:solidFill>
            </a:endParaRPr>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n-US" dirty="0">
              <a:solidFill>
                <a:srgbClr val="F2F2F0"/>
              </a:solidFill>
            </a:endParaRP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69E57DC2-970A-4B3E-BB1C-7A09969E49DF}" type="slidenum">
              <a:rPr lang="en-US" dirty="0">
                <a:solidFill>
                  <a:srgbClr val="F2F2F0"/>
                </a:solidFill>
              </a:rPr>
              <a:pPr/>
              <a:t>‹#›</a:t>
            </a:fld>
            <a:endParaRPr lang="en-US" dirty="0">
              <a:solidFill>
                <a:srgbClr val="F2F2F0"/>
              </a:solidFill>
            </a:endParaRPr>
          </a:p>
        </p:txBody>
      </p:sp>
      <p:sp>
        <p:nvSpPr>
          <p:cNvPr id="7" name="Freeform 6"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71266941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solidFill>
                  <a:srgbClr val="432A30"/>
                </a:solidFill>
              </a:rPr>
              <a:pPr/>
              <a:t>1/13/2021</a:t>
            </a:fld>
            <a:endParaRPr lang="en-US" dirty="0">
              <a:solidFill>
                <a:srgbClr val="432A30"/>
              </a:solidFill>
            </a:endParaRPr>
          </a:p>
        </p:txBody>
      </p:sp>
      <p:sp>
        <p:nvSpPr>
          <p:cNvPr id="6" name="Footer Placeholder 5"/>
          <p:cNvSpPr>
            <a:spLocks noGrp="1"/>
          </p:cNvSpPr>
          <p:nvPr>
            <p:ph type="ftr" sz="quarter" idx="11"/>
          </p:nvPr>
        </p:nvSpPr>
        <p:spPr/>
        <p:txBody>
          <a:bodyPr/>
          <a:lstStyle/>
          <a:p>
            <a:endParaRPr lang="en-US" dirty="0">
              <a:solidFill>
                <a:srgbClr val="432A30"/>
              </a:solidFill>
            </a:endParaRPr>
          </a:p>
        </p:txBody>
      </p:sp>
      <p:sp>
        <p:nvSpPr>
          <p:cNvPr id="7" name="Slide Number Placeholder 6"/>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3687740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28700"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893761"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solidFill>
                  <a:srgbClr val="432A30"/>
                </a:solidFill>
              </a:rPr>
              <a:pPr/>
              <a:t>1/13/2021</a:t>
            </a:fld>
            <a:endParaRPr lang="en-US" dirty="0">
              <a:solidFill>
                <a:srgbClr val="432A30"/>
              </a:solidFill>
            </a:endParaRPr>
          </a:p>
        </p:txBody>
      </p:sp>
      <p:sp>
        <p:nvSpPr>
          <p:cNvPr id="8" name="Footer Placeholder 7"/>
          <p:cNvSpPr>
            <a:spLocks noGrp="1"/>
          </p:cNvSpPr>
          <p:nvPr>
            <p:ph type="ftr" sz="quarter" idx="11"/>
          </p:nvPr>
        </p:nvSpPr>
        <p:spPr/>
        <p:txBody>
          <a:bodyPr/>
          <a:lstStyle/>
          <a:p>
            <a:endParaRPr lang="en-US" dirty="0">
              <a:solidFill>
                <a:srgbClr val="432A30"/>
              </a:solidFill>
            </a:endParaRPr>
          </a:p>
        </p:txBody>
      </p:sp>
      <p:sp>
        <p:nvSpPr>
          <p:cNvPr id="9" name="Slide Number Placeholder 8"/>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450428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solidFill>
                  <a:srgbClr val="432A30"/>
                </a:solidFill>
              </a:rPr>
              <a:pPr/>
              <a:t>1/13/2021</a:t>
            </a:fld>
            <a:endParaRPr lang="en-US" dirty="0">
              <a:solidFill>
                <a:srgbClr val="432A30"/>
              </a:solidFill>
            </a:endParaRPr>
          </a:p>
        </p:txBody>
      </p:sp>
      <p:sp>
        <p:nvSpPr>
          <p:cNvPr id="4" name="Footer Placeholder 3"/>
          <p:cNvSpPr>
            <a:spLocks noGrp="1"/>
          </p:cNvSpPr>
          <p:nvPr>
            <p:ph type="ftr" sz="quarter" idx="11"/>
          </p:nvPr>
        </p:nvSpPr>
        <p:spPr/>
        <p:txBody>
          <a:bodyPr/>
          <a:lstStyle/>
          <a:p>
            <a:endParaRPr lang="en-US" dirty="0">
              <a:solidFill>
                <a:srgbClr val="432A30"/>
              </a:solidFill>
            </a:endParaRPr>
          </a:p>
        </p:txBody>
      </p:sp>
      <p:sp>
        <p:nvSpPr>
          <p:cNvPr id="5" name="Slide Number Placeholder 4"/>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726996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solidFill>
                  <a:srgbClr val="432A30"/>
                </a:solidFill>
              </a:rPr>
              <a:pPr/>
              <a:t>1/13/2021</a:t>
            </a:fld>
            <a:endParaRPr lang="en-US" dirty="0">
              <a:solidFill>
                <a:srgbClr val="432A30"/>
              </a:solidFill>
            </a:endParaRPr>
          </a:p>
        </p:txBody>
      </p:sp>
      <p:sp>
        <p:nvSpPr>
          <p:cNvPr id="3" name="Footer Placeholder 2"/>
          <p:cNvSpPr>
            <a:spLocks noGrp="1"/>
          </p:cNvSpPr>
          <p:nvPr>
            <p:ph type="ftr" sz="quarter" idx="11"/>
          </p:nvPr>
        </p:nvSpPr>
        <p:spPr/>
        <p:txBody>
          <a:bodyPr/>
          <a:lstStyle/>
          <a:p>
            <a:endParaRPr lang="en-US" dirty="0">
              <a:solidFill>
                <a:srgbClr val="432A30"/>
              </a:solidFill>
            </a:endParaRPr>
          </a:p>
        </p:txBody>
      </p:sp>
      <p:sp>
        <p:nvSpPr>
          <p:cNvPr id="4" name="Slide Number Placeholder 3"/>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099260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92015" y="685801"/>
            <a:ext cx="390906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42925" y="2856344"/>
            <a:ext cx="289179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87DE6118-2437-4B30-8E3C-4D2BE6020583}" type="datetimeFigureOut">
              <a:rPr lang="en-US" dirty="0">
                <a:solidFill>
                  <a:srgbClr val="432A30"/>
                </a:solidFill>
              </a:rPr>
              <a:pPr/>
              <a:t>1/13/2021</a:t>
            </a:fld>
            <a:endParaRPr lang="en-US" dirty="0">
              <a:solidFill>
                <a:srgbClr val="432A30"/>
              </a:solidFill>
            </a:endParaRPr>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64757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542925" y="2855968"/>
            <a:ext cx="289179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87DE6118-2437-4B30-8E3C-4D2BE6020583}" type="datetimeFigureOut">
              <a:rPr lang="en-US" dirty="0">
                <a:solidFill>
                  <a:srgbClr val="432A30"/>
                </a:solidFill>
              </a:rPr>
              <a:pPr/>
              <a:t>1/13/2021</a:t>
            </a:fld>
            <a:endParaRPr lang="en-US" dirty="0">
              <a:solidFill>
                <a:srgbClr val="432A30"/>
              </a:solidFill>
            </a:endParaRPr>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45989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fld id="{87DE6118-2437-4B30-8E3C-4D2BE6020583}" type="datetimeFigureOut">
              <a:rPr lang="en-US" dirty="0">
                <a:solidFill>
                  <a:srgbClr val="432A30"/>
                </a:solidFill>
              </a:rPr>
              <a:pPr defTabSz="457200"/>
              <a:t>1/13/2021</a:t>
            </a:fld>
            <a:endParaRPr lang="en-US" dirty="0">
              <a:solidFill>
                <a:srgbClr val="432A30"/>
              </a:solidFill>
            </a:endParaRPr>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endParaRPr lang="en-US" dirty="0">
              <a:solidFill>
                <a:srgbClr val="432A30"/>
              </a:solidFill>
            </a:endParaRPr>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200" baseline="0">
                <a:solidFill>
                  <a:schemeClr val="tx2"/>
                </a:solidFill>
              </a:defRPr>
            </a:lvl1pPr>
          </a:lstStyle>
          <a:p>
            <a:pPr defTabSz="457200"/>
            <a:fld id="{69E57DC2-970A-4B3E-BB1C-7A09969E49DF}" type="slidenum">
              <a:rPr lang="en-US" dirty="0">
                <a:solidFill>
                  <a:srgbClr val="432A30"/>
                </a:solidFill>
              </a:rPr>
              <a:pPr defTabSz="457200"/>
              <a:t>‹#›</a:t>
            </a:fld>
            <a:endParaRPr lang="en-US" dirty="0">
              <a:solidFill>
                <a:srgbClr val="432A30"/>
              </a:solidFill>
            </a:endParaRPr>
          </a:p>
        </p:txBody>
      </p:sp>
      <p:sp>
        <p:nvSpPr>
          <p:cNvPr id="9" name="Rectangle 8"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779124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6"/>
          <p:cNvSpPr>
            <a:spLocks noGrp="1"/>
          </p:cNvSpPr>
          <p:nvPr>
            <p:ph type="ctrTitle"/>
          </p:nvPr>
        </p:nvSpPr>
        <p:spPr>
          <a:xfrm>
            <a:off x="1403648" y="2420888"/>
            <a:ext cx="6270922" cy="2098226"/>
          </a:xfrm>
        </p:spPr>
        <p:txBody>
          <a:bodyPr/>
          <a:lstStyle/>
          <a:p>
            <a:r>
              <a:rPr lang="en-US" sz="6600" dirty="0" smtClean="0"/>
              <a:t>THEORETICAL BASICS OF LAW AND STATE</a:t>
            </a:r>
            <a:endParaRPr lang="ru-RU" sz="6600" dirty="0"/>
          </a:p>
        </p:txBody>
      </p:sp>
    </p:spTree>
    <p:extLst>
      <p:ext uri="{BB962C8B-B14F-4D97-AF65-F5344CB8AC3E}">
        <p14:creationId xmlns:p14="http://schemas.microsoft.com/office/powerpoint/2010/main" val="16360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260648"/>
            <a:ext cx="8352928" cy="5632311"/>
          </a:xfrm>
          <a:prstGeom prst="rect">
            <a:avLst/>
          </a:prstGeom>
        </p:spPr>
        <p:txBody>
          <a:bodyPr wrap="square">
            <a:spAutoFit/>
          </a:bodyPr>
          <a:lstStyle/>
          <a:p>
            <a:pPr>
              <a:lnSpc>
                <a:spcPct val="150000"/>
              </a:lnSpc>
            </a:pPr>
            <a:r>
              <a:rPr lang="en-US" sz="2400" b="1" i="1" dirty="0">
                <a:solidFill>
                  <a:srgbClr val="000000"/>
                </a:solidFill>
                <a:latin typeface="Roboto"/>
              </a:rPr>
              <a:t>The subjects of legal relations </a:t>
            </a:r>
            <a:r>
              <a:rPr lang="en-US" sz="2400" dirty="0">
                <a:solidFill>
                  <a:srgbClr val="000000"/>
                </a:solidFill>
                <a:latin typeface="Roboto"/>
              </a:rPr>
              <a:t>are physical (citizens) and legal (organization) persons. They must </a:t>
            </a:r>
            <a:r>
              <a:rPr lang="en-US" sz="2400" dirty="0" smtClean="0">
                <a:solidFill>
                  <a:srgbClr val="000000"/>
                </a:solidFill>
                <a:latin typeface="Roboto"/>
              </a:rPr>
              <a:t>have </a:t>
            </a:r>
            <a:r>
              <a:rPr lang="en-US" sz="2400" dirty="0">
                <a:solidFill>
                  <a:srgbClr val="000000"/>
                </a:solidFill>
                <a:latin typeface="Roboto"/>
              </a:rPr>
              <a:t>legal capacity and delinquency. </a:t>
            </a:r>
            <a:endParaRPr lang="en-US" sz="2400" dirty="0" smtClean="0">
              <a:solidFill>
                <a:srgbClr val="000000"/>
              </a:solidFill>
              <a:latin typeface="Roboto"/>
            </a:endParaRPr>
          </a:p>
          <a:p>
            <a:pPr>
              <a:lnSpc>
                <a:spcPct val="150000"/>
              </a:lnSpc>
            </a:pPr>
            <a:endParaRPr lang="en-US" sz="2400" dirty="0">
              <a:solidFill>
                <a:srgbClr val="000000"/>
              </a:solidFill>
              <a:latin typeface="Roboto"/>
            </a:endParaRPr>
          </a:p>
          <a:p>
            <a:pPr>
              <a:lnSpc>
                <a:spcPct val="150000"/>
              </a:lnSpc>
            </a:pPr>
            <a:r>
              <a:rPr lang="en-US" sz="2400" b="1" dirty="0" smtClean="0">
                <a:solidFill>
                  <a:srgbClr val="000000"/>
                </a:solidFill>
                <a:latin typeface="Roboto"/>
              </a:rPr>
              <a:t>Legal </a:t>
            </a:r>
            <a:r>
              <a:rPr lang="en-US" sz="2400" b="1" dirty="0">
                <a:solidFill>
                  <a:srgbClr val="000000"/>
                </a:solidFill>
                <a:latin typeface="Roboto"/>
              </a:rPr>
              <a:t>capacity </a:t>
            </a:r>
            <a:r>
              <a:rPr lang="en-US" sz="2400" dirty="0">
                <a:solidFill>
                  <a:srgbClr val="000000"/>
                </a:solidFill>
                <a:latin typeface="Roboto"/>
              </a:rPr>
              <a:t>is a method recognized by law the person's ability to have subjective legal rights and obligations (the has been eliminated since the birth of a person or since the creation of a legal face). For minors and the insane, these rights are exercised for them their representatives (parents or guardians).</a:t>
            </a:r>
            <a:endParaRPr lang="ru-RU" sz="2400" dirty="0"/>
          </a:p>
        </p:txBody>
      </p:sp>
    </p:spTree>
    <p:extLst>
      <p:ext uri="{BB962C8B-B14F-4D97-AF65-F5344CB8AC3E}">
        <p14:creationId xmlns:p14="http://schemas.microsoft.com/office/powerpoint/2010/main" val="375926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33327"/>
            <a:ext cx="8460432" cy="5632311"/>
          </a:xfrm>
          <a:prstGeom prst="rect">
            <a:avLst/>
          </a:prstGeom>
        </p:spPr>
        <p:txBody>
          <a:bodyPr wrap="square">
            <a:spAutoFit/>
          </a:bodyPr>
          <a:lstStyle/>
          <a:p>
            <a:pPr>
              <a:lnSpc>
                <a:spcPct val="150000"/>
              </a:lnSpc>
            </a:pPr>
            <a:r>
              <a:rPr lang="en-US" sz="2400" b="1" i="1" dirty="0">
                <a:solidFill>
                  <a:srgbClr val="000000"/>
                </a:solidFill>
                <a:latin typeface="Roboto"/>
              </a:rPr>
              <a:t>Legal capacity </a:t>
            </a:r>
            <a:r>
              <a:rPr lang="en-US" sz="2400" dirty="0">
                <a:solidFill>
                  <a:srgbClr val="000000"/>
                </a:solidFill>
                <a:latin typeface="Roboto"/>
              </a:rPr>
              <a:t>is a legally recognized capacity persons personally, by their actions, acquire subjective legal rights and obligations, to exercise them, to refuse them. </a:t>
            </a:r>
            <a:endParaRPr lang="en-US" sz="2400" dirty="0" smtClean="0">
              <a:solidFill>
                <a:srgbClr val="000000"/>
              </a:solidFill>
              <a:latin typeface="Roboto"/>
            </a:endParaRPr>
          </a:p>
          <a:p>
            <a:pPr>
              <a:lnSpc>
                <a:spcPct val="150000"/>
              </a:lnSpc>
            </a:pPr>
            <a:endParaRPr lang="en-US" sz="2400" dirty="0">
              <a:solidFill>
                <a:srgbClr val="000000"/>
              </a:solidFill>
              <a:latin typeface="Roboto"/>
            </a:endParaRPr>
          </a:p>
          <a:p>
            <a:pPr>
              <a:lnSpc>
                <a:spcPct val="150000"/>
              </a:lnSpc>
            </a:pPr>
            <a:r>
              <a:rPr lang="en-US" sz="2400" dirty="0" smtClean="0">
                <a:solidFill>
                  <a:srgbClr val="000000"/>
                </a:solidFill>
                <a:latin typeface="Roboto"/>
              </a:rPr>
              <a:t>Complete legal capacity for </a:t>
            </a:r>
            <a:r>
              <a:rPr lang="en-US" sz="2400" dirty="0">
                <a:solidFill>
                  <a:srgbClr val="000000"/>
                </a:solidFill>
                <a:latin typeface="Roboto"/>
              </a:rPr>
              <a:t>an individual begins from the age of 18, partial - several earlier (from 14 years old). A citizen can be declared legally incompetent by a court due to mental illness or dementia (not subject to legal responsibility), as well as those with limited legal capacity due to abusive children who drink alcohol or drugs. </a:t>
            </a:r>
            <a:endParaRPr lang="ru-RU" sz="2400" dirty="0"/>
          </a:p>
        </p:txBody>
      </p:sp>
    </p:spTree>
    <p:extLst>
      <p:ext uri="{BB962C8B-B14F-4D97-AF65-F5344CB8AC3E}">
        <p14:creationId xmlns:p14="http://schemas.microsoft.com/office/powerpoint/2010/main" val="1869775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1052736"/>
            <a:ext cx="8460432" cy="2862322"/>
          </a:xfrm>
          <a:prstGeom prst="rect">
            <a:avLst/>
          </a:prstGeom>
        </p:spPr>
        <p:txBody>
          <a:bodyPr wrap="square">
            <a:spAutoFit/>
          </a:bodyPr>
          <a:lstStyle/>
          <a:p>
            <a:pPr>
              <a:lnSpc>
                <a:spcPct val="150000"/>
              </a:lnSpc>
            </a:pPr>
            <a:r>
              <a:rPr lang="en-US" sz="2400" dirty="0" smtClean="0">
                <a:solidFill>
                  <a:srgbClr val="000000"/>
                </a:solidFill>
                <a:latin typeface="Roboto"/>
              </a:rPr>
              <a:t>The </a:t>
            </a:r>
            <a:r>
              <a:rPr lang="en-US" sz="2400" dirty="0">
                <a:solidFill>
                  <a:srgbClr val="000000"/>
                </a:solidFill>
                <a:latin typeface="Roboto"/>
              </a:rPr>
              <a:t>susceptibility is the ability of a person to carry independently, at their own expense, civil property rights responsibility for their obligations. For individuals, it will come dies from the age of 14, for a legal entity - from the moment of creation.</a:t>
            </a:r>
            <a:endParaRPr lang="ru-RU" sz="2400" dirty="0"/>
          </a:p>
        </p:txBody>
      </p:sp>
    </p:spTree>
    <p:extLst>
      <p:ext uri="{BB962C8B-B14F-4D97-AF65-F5344CB8AC3E}">
        <p14:creationId xmlns:p14="http://schemas.microsoft.com/office/powerpoint/2010/main" val="14495180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476672"/>
            <a:ext cx="8136904" cy="3970318"/>
          </a:xfrm>
          <a:prstGeom prst="rect">
            <a:avLst/>
          </a:prstGeom>
        </p:spPr>
        <p:txBody>
          <a:bodyPr wrap="square">
            <a:spAutoFit/>
          </a:bodyPr>
          <a:lstStyle/>
          <a:p>
            <a:pPr>
              <a:lnSpc>
                <a:spcPct val="150000"/>
              </a:lnSpc>
            </a:pPr>
            <a:r>
              <a:rPr lang="en-US" sz="2400" dirty="0">
                <a:solidFill>
                  <a:srgbClr val="000000"/>
                </a:solidFill>
                <a:latin typeface="Roboto"/>
              </a:rPr>
              <a:t>An </a:t>
            </a:r>
            <a:r>
              <a:rPr lang="en-US" sz="2400" b="1" i="1" dirty="0">
                <a:solidFill>
                  <a:srgbClr val="000000"/>
                </a:solidFill>
                <a:latin typeface="Roboto"/>
              </a:rPr>
              <a:t>offense</a:t>
            </a:r>
            <a:r>
              <a:rPr lang="en-US" sz="2400" dirty="0">
                <a:solidFill>
                  <a:srgbClr val="000000"/>
                </a:solidFill>
                <a:latin typeface="Roboto"/>
              </a:rPr>
              <a:t> is an unlawful offense of a tort capable person, causing harm to others, society as a whole and entailing legal liability measures provided by law. Legal responsibility - special (associated with offenders </a:t>
            </a:r>
            <a:r>
              <a:rPr lang="en-US" sz="2400" dirty="0" err="1">
                <a:solidFill>
                  <a:srgbClr val="000000"/>
                </a:solidFill>
                <a:latin typeface="Roboto"/>
              </a:rPr>
              <a:t>sheniya</a:t>
            </a:r>
            <a:r>
              <a:rPr lang="en-US" sz="2400" dirty="0">
                <a:solidFill>
                  <a:srgbClr val="000000"/>
                </a:solidFill>
                <a:latin typeface="Roboto"/>
              </a:rPr>
              <a:t>) subjective duty of the offender to undergo unfavorable, punished by the legislation the consequences of the unlawful guilty act committed by him.</a:t>
            </a:r>
            <a:endParaRPr lang="ru-RU" sz="2400" dirty="0"/>
          </a:p>
        </p:txBody>
      </p:sp>
    </p:spTree>
    <p:extLst>
      <p:ext uri="{BB962C8B-B14F-4D97-AF65-F5344CB8AC3E}">
        <p14:creationId xmlns:p14="http://schemas.microsoft.com/office/powerpoint/2010/main" val="2399329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0"/>
            <a:ext cx="8280920" cy="17198426"/>
          </a:xfrm>
          <a:prstGeom prst="rect">
            <a:avLst/>
          </a:prstGeom>
        </p:spPr>
        <p:txBody>
          <a:bodyPr wrap="square">
            <a:spAutoFit/>
          </a:bodyPr>
          <a:lstStyle/>
          <a:p>
            <a:pPr>
              <a:lnSpc>
                <a:spcPct val="150000"/>
              </a:lnSpc>
            </a:pPr>
            <a:r>
              <a:rPr lang="en-US" sz="2400" b="1" dirty="0">
                <a:solidFill>
                  <a:srgbClr val="000000"/>
                </a:solidFill>
                <a:effectLst>
                  <a:outerShdw blurRad="38100" dist="38100" dir="2700000" algn="tl">
                    <a:srgbClr val="000000">
                      <a:alpha val="43137"/>
                    </a:srgbClr>
                  </a:outerShdw>
                </a:effectLst>
                <a:latin typeface="Roboto"/>
              </a:rPr>
              <a:t>Validity of a regulatory legal act in time </a:t>
            </a:r>
            <a:endParaRPr lang="en-US" sz="2400" b="1" dirty="0" smtClean="0">
              <a:solidFill>
                <a:srgbClr val="000000"/>
              </a:solidFill>
              <a:effectLst>
                <a:outerShdw blurRad="38100" dist="38100" dir="2700000" algn="tl">
                  <a:srgbClr val="000000">
                    <a:alpha val="43137"/>
                  </a:srgbClr>
                </a:outerShdw>
              </a:effectLst>
              <a:latin typeface="Roboto"/>
            </a:endParaRPr>
          </a:p>
          <a:p>
            <a:pPr>
              <a:lnSpc>
                <a:spcPct val="150000"/>
              </a:lnSpc>
            </a:pPr>
            <a:r>
              <a:rPr lang="en-US" sz="2400" dirty="0" smtClean="0">
                <a:solidFill>
                  <a:srgbClr val="000000"/>
                </a:solidFill>
                <a:latin typeface="Roboto"/>
              </a:rPr>
              <a:t>A </a:t>
            </a:r>
            <a:r>
              <a:rPr lang="en-US" sz="2400" dirty="0">
                <a:solidFill>
                  <a:srgbClr val="000000"/>
                </a:solidFill>
                <a:latin typeface="Roboto"/>
              </a:rPr>
              <a:t>regulatory legal act is valid indefinitely, unless otherwise specified in its text. A temporary period of validity can be established for the entire normative legal act or its parts. In this case, the period of validity of the normative legal act or the event upon the occurrence of which the normative legal act becomes invalid must be indicated in the normative legal act (its part). Upon the expiration of the specified period or upon the occurrence of the event specified in the regulatory legal act, the regulatory legal act (part of it) automatically loses its force. Before the expiry of the established period, the body (official) that adopted (issued) a normative legal act may decide to extend the validity of a normative legal act (part of it) for a new period or to give it an unlimited term. Article 67. Retroactive force of a normative legal act A normative legal act is not retroactive, that is, it does not extend its effect to relations that arose before its entry into force, unless it mitigates or cancels the responsibility of citizens or otherwise improves the situation of persons, to which the effect of a normative legal act applies, or when it is directly provided in the normative legal act itself or in the act on its entry into force that it extends its effect to relations that arose before its entry into force. Decrees of the President of the Republic of Belarus and laws of the Republic of Belarus are not retroactive, except for cases when they mitigate or cancel the responsibility of citizens. Retrospective application is not allowed if the regulatory legal act provides for the introduction or strengthening of liability for actions that, at the time of their commission, did not entail the specified liability or entailed a softer liability.</a:t>
            </a:r>
            <a:endParaRPr lang="ru-RU" sz="2400" dirty="0"/>
          </a:p>
        </p:txBody>
      </p:sp>
    </p:spTree>
    <p:extLst>
      <p:ext uri="{BB962C8B-B14F-4D97-AF65-F5344CB8AC3E}">
        <p14:creationId xmlns:p14="http://schemas.microsoft.com/office/powerpoint/2010/main" val="16575370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0"/>
            <a:ext cx="8280920" cy="6186309"/>
          </a:xfrm>
          <a:prstGeom prst="rect">
            <a:avLst/>
          </a:prstGeom>
        </p:spPr>
        <p:txBody>
          <a:bodyPr wrap="square">
            <a:spAutoFit/>
          </a:bodyPr>
          <a:lstStyle/>
          <a:p>
            <a:pPr>
              <a:lnSpc>
                <a:spcPct val="150000"/>
              </a:lnSpc>
            </a:pPr>
            <a:r>
              <a:rPr lang="en-US" sz="2400" dirty="0" smtClean="0">
                <a:solidFill>
                  <a:srgbClr val="000000"/>
                </a:solidFill>
                <a:latin typeface="Roboto"/>
              </a:rPr>
              <a:t>Before </a:t>
            </a:r>
            <a:r>
              <a:rPr lang="en-US" sz="2400" dirty="0">
                <a:solidFill>
                  <a:srgbClr val="000000"/>
                </a:solidFill>
                <a:latin typeface="Roboto"/>
              </a:rPr>
              <a:t>the expiry of the established period, the body (official) that adopted (issued) a normative legal act may decide to extend the validity of a normative legal act (part of it) for a new period or to give it an unlimited term. </a:t>
            </a:r>
            <a:endParaRPr lang="en-US" sz="2400" dirty="0" smtClean="0">
              <a:solidFill>
                <a:srgbClr val="000000"/>
              </a:solidFill>
              <a:latin typeface="Roboto"/>
            </a:endParaRPr>
          </a:p>
          <a:p>
            <a:pPr>
              <a:lnSpc>
                <a:spcPct val="150000"/>
              </a:lnSpc>
            </a:pPr>
            <a:endParaRPr lang="en-US" sz="2400" dirty="0" smtClean="0">
              <a:solidFill>
                <a:srgbClr val="000000"/>
              </a:solidFill>
              <a:latin typeface="Roboto"/>
            </a:endParaRPr>
          </a:p>
          <a:p>
            <a:pPr>
              <a:lnSpc>
                <a:spcPct val="150000"/>
              </a:lnSpc>
            </a:pPr>
            <a:r>
              <a:rPr lang="en-US" sz="2400" b="1" dirty="0" smtClean="0">
                <a:solidFill>
                  <a:srgbClr val="000000"/>
                </a:solidFill>
                <a:effectLst>
                  <a:outerShdw blurRad="38100" dist="38100" dir="2700000" algn="tl">
                    <a:srgbClr val="000000">
                      <a:alpha val="43137"/>
                    </a:srgbClr>
                  </a:outerShdw>
                </a:effectLst>
                <a:latin typeface="Roboto"/>
              </a:rPr>
              <a:t>Retroactive </a:t>
            </a:r>
            <a:r>
              <a:rPr lang="en-US" sz="2400" b="1" dirty="0">
                <a:solidFill>
                  <a:srgbClr val="000000"/>
                </a:solidFill>
                <a:effectLst>
                  <a:outerShdw blurRad="38100" dist="38100" dir="2700000" algn="tl">
                    <a:srgbClr val="000000">
                      <a:alpha val="43137"/>
                    </a:srgbClr>
                  </a:outerShdw>
                </a:effectLst>
                <a:latin typeface="Roboto"/>
              </a:rPr>
              <a:t>force of a normative legal act </a:t>
            </a:r>
            <a:endParaRPr lang="en-US" sz="2400" b="1" dirty="0" smtClean="0">
              <a:solidFill>
                <a:srgbClr val="000000"/>
              </a:solidFill>
              <a:effectLst>
                <a:outerShdw blurRad="38100" dist="38100" dir="2700000" algn="tl">
                  <a:srgbClr val="000000">
                    <a:alpha val="43137"/>
                  </a:srgbClr>
                </a:outerShdw>
              </a:effectLst>
              <a:latin typeface="Roboto"/>
            </a:endParaRPr>
          </a:p>
          <a:p>
            <a:pPr>
              <a:lnSpc>
                <a:spcPct val="150000"/>
              </a:lnSpc>
            </a:pPr>
            <a:r>
              <a:rPr lang="en-US" sz="2400" dirty="0" smtClean="0">
                <a:solidFill>
                  <a:srgbClr val="000000"/>
                </a:solidFill>
                <a:latin typeface="Roboto"/>
              </a:rPr>
              <a:t>A </a:t>
            </a:r>
            <a:r>
              <a:rPr lang="en-US" sz="2400" dirty="0">
                <a:solidFill>
                  <a:srgbClr val="000000"/>
                </a:solidFill>
                <a:latin typeface="Roboto"/>
              </a:rPr>
              <a:t>normative legal act is not retroactive, that is, it does not extend its effect to relations that arose before its entry into force, unless it mitigates or cancels the responsibility of citizens or otherwise improves the situation of persons, to which the effect of a normative legal act applies, or when </a:t>
            </a:r>
            <a:r>
              <a:rPr lang="en-US" sz="2400" dirty="0" smtClean="0">
                <a:solidFill>
                  <a:srgbClr val="000000"/>
                </a:solidFill>
                <a:latin typeface="Roboto"/>
              </a:rPr>
              <a:t>it</a:t>
            </a:r>
            <a:endParaRPr lang="ru-RU" sz="2400" dirty="0"/>
          </a:p>
        </p:txBody>
      </p:sp>
    </p:spTree>
    <p:extLst>
      <p:ext uri="{BB962C8B-B14F-4D97-AF65-F5344CB8AC3E}">
        <p14:creationId xmlns:p14="http://schemas.microsoft.com/office/powerpoint/2010/main" val="42376662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0"/>
            <a:ext cx="8280920" cy="6740307"/>
          </a:xfrm>
          <a:prstGeom prst="rect">
            <a:avLst/>
          </a:prstGeom>
        </p:spPr>
        <p:txBody>
          <a:bodyPr wrap="square">
            <a:spAutoFit/>
          </a:bodyPr>
          <a:lstStyle/>
          <a:p>
            <a:pPr>
              <a:lnSpc>
                <a:spcPct val="150000"/>
              </a:lnSpc>
            </a:pPr>
            <a:r>
              <a:rPr lang="en-US" sz="2400" dirty="0" smtClean="0">
                <a:solidFill>
                  <a:srgbClr val="000000"/>
                </a:solidFill>
                <a:latin typeface="Roboto"/>
              </a:rPr>
              <a:t>is </a:t>
            </a:r>
            <a:r>
              <a:rPr lang="en-US" sz="2400" dirty="0">
                <a:solidFill>
                  <a:srgbClr val="000000"/>
                </a:solidFill>
                <a:latin typeface="Roboto"/>
              </a:rPr>
              <a:t>directly provided in the normative legal act itself or in the act on its entry into force that it extends its effect to relations that arose before its entry into force. </a:t>
            </a:r>
            <a:endParaRPr lang="en-US" sz="2400" dirty="0" smtClean="0">
              <a:solidFill>
                <a:srgbClr val="000000"/>
              </a:solidFill>
              <a:latin typeface="Roboto"/>
            </a:endParaRPr>
          </a:p>
          <a:p>
            <a:pPr>
              <a:lnSpc>
                <a:spcPct val="150000"/>
              </a:lnSpc>
            </a:pPr>
            <a:endParaRPr lang="en-US" sz="2400" dirty="0">
              <a:solidFill>
                <a:srgbClr val="000000"/>
              </a:solidFill>
              <a:latin typeface="Roboto"/>
            </a:endParaRPr>
          </a:p>
          <a:p>
            <a:pPr>
              <a:lnSpc>
                <a:spcPct val="150000"/>
              </a:lnSpc>
            </a:pPr>
            <a:r>
              <a:rPr lang="en-US" sz="2400" dirty="0" smtClean="0">
                <a:solidFill>
                  <a:srgbClr val="000000"/>
                </a:solidFill>
                <a:latin typeface="Roboto"/>
              </a:rPr>
              <a:t>Decrees </a:t>
            </a:r>
            <a:r>
              <a:rPr lang="en-US" sz="2400" dirty="0">
                <a:solidFill>
                  <a:srgbClr val="000000"/>
                </a:solidFill>
                <a:latin typeface="Roboto"/>
              </a:rPr>
              <a:t>of the President of the Republic of Belarus and laws of the Republic of Belarus are not retroactive, except for cases when they mitigate or cancel the responsibility of citizens. Retrospective application is not allowed if the regulatory legal act provides for the introduction or strengthening of liability for actions that, at the time of their commission, did not entail the specified liability or entailed a softer liability.</a:t>
            </a:r>
            <a:endParaRPr lang="ru-RU" sz="2400" dirty="0"/>
          </a:p>
        </p:txBody>
      </p:sp>
    </p:spTree>
    <p:extLst>
      <p:ext uri="{BB962C8B-B14F-4D97-AF65-F5344CB8AC3E}">
        <p14:creationId xmlns:p14="http://schemas.microsoft.com/office/powerpoint/2010/main" val="38496428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116632"/>
            <a:ext cx="8316416" cy="5632311"/>
          </a:xfrm>
          <a:prstGeom prst="rect">
            <a:avLst/>
          </a:prstGeom>
        </p:spPr>
        <p:txBody>
          <a:bodyPr wrap="square">
            <a:spAutoFit/>
          </a:bodyPr>
          <a:lstStyle/>
          <a:p>
            <a:pPr>
              <a:lnSpc>
                <a:spcPct val="150000"/>
              </a:lnSpc>
            </a:pPr>
            <a:r>
              <a:rPr lang="en-US" sz="2400" b="1" dirty="0">
                <a:solidFill>
                  <a:srgbClr val="000000"/>
                </a:solidFill>
                <a:effectLst>
                  <a:outerShdw blurRad="38100" dist="38100" dir="2700000" algn="tl">
                    <a:srgbClr val="000000">
                      <a:alpha val="43137"/>
                    </a:srgbClr>
                  </a:outerShdw>
                </a:effectLst>
                <a:latin typeface="Roboto"/>
              </a:rPr>
              <a:t>The effect of normative legal acts in space and in a circle of persons </a:t>
            </a:r>
            <a:endParaRPr lang="en-US" sz="2400" b="1" dirty="0" smtClean="0">
              <a:solidFill>
                <a:srgbClr val="000000"/>
              </a:solidFill>
              <a:effectLst>
                <a:outerShdw blurRad="38100" dist="38100" dir="2700000" algn="tl">
                  <a:srgbClr val="000000">
                    <a:alpha val="43137"/>
                  </a:srgbClr>
                </a:outerShdw>
              </a:effectLst>
              <a:latin typeface="Roboto"/>
            </a:endParaRPr>
          </a:p>
          <a:p>
            <a:pPr>
              <a:lnSpc>
                <a:spcPct val="150000"/>
              </a:lnSpc>
            </a:pPr>
            <a:endParaRPr lang="en-US" sz="2400" dirty="0" smtClean="0">
              <a:solidFill>
                <a:srgbClr val="000000"/>
              </a:solidFill>
              <a:latin typeface="Roboto"/>
            </a:endParaRPr>
          </a:p>
          <a:p>
            <a:pPr>
              <a:lnSpc>
                <a:spcPct val="150000"/>
              </a:lnSpc>
            </a:pPr>
            <a:r>
              <a:rPr lang="en-US" sz="2400" dirty="0" smtClean="0">
                <a:solidFill>
                  <a:srgbClr val="000000"/>
                </a:solidFill>
                <a:latin typeface="Roboto"/>
              </a:rPr>
              <a:t>Normative </a:t>
            </a:r>
            <a:r>
              <a:rPr lang="en-US" sz="2400" dirty="0">
                <a:solidFill>
                  <a:srgbClr val="000000"/>
                </a:solidFill>
                <a:latin typeface="Roboto"/>
              </a:rPr>
              <a:t>legal acts of republican state bodies are binding on the entire territory of the Republic of Belarus, normative legal acts of local government and self-government bodies - on the corresponding territory of the Republic of Belarus. (Part 1 of Article 68 as amended by the Law of the Republic of Belarus dated 04.01.2002 N 81-З) </a:t>
            </a:r>
            <a:endParaRPr lang="en-US" sz="2400" dirty="0" smtClean="0">
              <a:solidFill>
                <a:srgbClr val="000000"/>
              </a:solidFill>
              <a:latin typeface="Roboto"/>
            </a:endParaRPr>
          </a:p>
          <a:p>
            <a:pPr>
              <a:lnSpc>
                <a:spcPct val="150000"/>
              </a:lnSpc>
            </a:pPr>
            <a:endParaRPr lang="ru-RU" sz="2400" dirty="0"/>
          </a:p>
        </p:txBody>
      </p:sp>
    </p:spTree>
    <p:extLst>
      <p:ext uri="{BB962C8B-B14F-4D97-AF65-F5344CB8AC3E}">
        <p14:creationId xmlns:p14="http://schemas.microsoft.com/office/powerpoint/2010/main" val="8277181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116632"/>
            <a:ext cx="8316416" cy="5632311"/>
          </a:xfrm>
          <a:prstGeom prst="rect">
            <a:avLst/>
          </a:prstGeom>
        </p:spPr>
        <p:txBody>
          <a:bodyPr wrap="square">
            <a:spAutoFit/>
          </a:bodyPr>
          <a:lstStyle/>
          <a:p>
            <a:pPr>
              <a:lnSpc>
                <a:spcPct val="150000"/>
              </a:lnSpc>
            </a:pPr>
            <a:r>
              <a:rPr lang="en-US" sz="2400" dirty="0" smtClean="0">
                <a:solidFill>
                  <a:srgbClr val="000000"/>
                </a:solidFill>
                <a:latin typeface="Roboto"/>
              </a:rPr>
              <a:t>The </a:t>
            </a:r>
            <a:r>
              <a:rPr lang="en-US" sz="2400" dirty="0">
                <a:solidFill>
                  <a:srgbClr val="000000"/>
                </a:solidFill>
                <a:latin typeface="Roboto"/>
              </a:rPr>
              <a:t>effect of regulatory legal acts, with the exception of cases established by law and international treaties of the Republic of Belarus, applies to citizens and legal entities of the Republic of Belarus, as well as foreign citizens, stateless persons and foreign legal entities located on the territory of the Republic of Belarus. </a:t>
            </a:r>
            <a:endParaRPr lang="en-US" sz="2400" dirty="0" smtClean="0">
              <a:solidFill>
                <a:srgbClr val="000000"/>
              </a:solidFill>
              <a:latin typeface="Roboto"/>
            </a:endParaRPr>
          </a:p>
          <a:p>
            <a:pPr>
              <a:lnSpc>
                <a:spcPct val="150000"/>
              </a:lnSpc>
            </a:pPr>
            <a:endParaRPr lang="en-US" sz="2400" dirty="0">
              <a:solidFill>
                <a:srgbClr val="000000"/>
              </a:solidFill>
              <a:latin typeface="Roboto"/>
            </a:endParaRPr>
          </a:p>
          <a:p>
            <a:pPr>
              <a:lnSpc>
                <a:spcPct val="150000"/>
              </a:lnSpc>
            </a:pPr>
            <a:r>
              <a:rPr lang="en-US" sz="2400" b="1" dirty="0" smtClean="0">
                <a:solidFill>
                  <a:srgbClr val="000000"/>
                </a:solidFill>
                <a:effectLst>
                  <a:outerShdw blurRad="38100" dist="38100" dir="2700000" algn="tl">
                    <a:srgbClr val="000000">
                      <a:alpha val="43137"/>
                    </a:srgbClr>
                  </a:outerShdw>
                </a:effectLst>
                <a:latin typeface="Roboto"/>
              </a:rPr>
              <a:t>Termination </a:t>
            </a:r>
            <a:r>
              <a:rPr lang="en-US" sz="2400" b="1" dirty="0">
                <a:solidFill>
                  <a:srgbClr val="000000"/>
                </a:solidFill>
                <a:effectLst>
                  <a:outerShdw blurRad="38100" dist="38100" dir="2700000" algn="tl">
                    <a:srgbClr val="000000">
                      <a:alpha val="43137"/>
                    </a:srgbClr>
                  </a:outerShdw>
                </a:effectLst>
                <a:latin typeface="Roboto"/>
              </a:rPr>
              <a:t>of a regulatory legal </a:t>
            </a:r>
            <a:r>
              <a:rPr lang="en-US" sz="2400" b="1" dirty="0" smtClean="0">
                <a:solidFill>
                  <a:srgbClr val="000000"/>
                </a:solidFill>
                <a:effectLst>
                  <a:outerShdw blurRad="38100" dist="38100" dir="2700000" algn="tl">
                    <a:srgbClr val="000000">
                      <a:alpha val="43137"/>
                    </a:srgbClr>
                  </a:outerShdw>
                </a:effectLst>
                <a:latin typeface="Roboto"/>
              </a:rPr>
              <a:t>act</a:t>
            </a:r>
          </a:p>
          <a:p>
            <a:pPr>
              <a:lnSpc>
                <a:spcPct val="150000"/>
              </a:lnSpc>
            </a:pPr>
            <a:r>
              <a:rPr lang="en-US" sz="2400" dirty="0" smtClean="0">
                <a:solidFill>
                  <a:srgbClr val="000000"/>
                </a:solidFill>
                <a:latin typeface="Roboto"/>
              </a:rPr>
              <a:t> </a:t>
            </a:r>
            <a:r>
              <a:rPr lang="en-US" sz="2400" dirty="0">
                <a:solidFill>
                  <a:srgbClr val="000000"/>
                </a:solidFill>
                <a:latin typeface="Roboto"/>
              </a:rPr>
              <a:t>A regulatory legal act (its part) shall cease to be effective in the following cases</a:t>
            </a:r>
            <a:r>
              <a:rPr lang="en-US" sz="2400" dirty="0" smtClean="0">
                <a:solidFill>
                  <a:srgbClr val="000000"/>
                </a:solidFill>
                <a:latin typeface="Roboto"/>
              </a:rPr>
              <a:t>:</a:t>
            </a:r>
            <a:endParaRPr lang="ru-RU" sz="2400" dirty="0"/>
          </a:p>
        </p:txBody>
      </p:sp>
    </p:spTree>
    <p:extLst>
      <p:ext uri="{BB962C8B-B14F-4D97-AF65-F5344CB8AC3E}">
        <p14:creationId xmlns:p14="http://schemas.microsoft.com/office/powerpoint/2010/main" val="2122134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116632"/>
            <a:ext cx="8316416" cy="4524315"/>
          </a:xfrm>
          <a:prstGeom prst="rect">
            <a:avLst/>
          </a:prstGeom>
        </p:spPr>
        <p:txBody>
          <a:bodyPr wrap="square">
            <a:spAutoFit/>
          </a:bodyPr>
          <a:lstStyle/>
          <a:p>
            <a:pPr marL="342900" indent="-342900">
              <a:lnSpc>
                <a:spcPct val="150000"/>
              </a:lnSpc>
              <a:buFont typeface="Wingdings" panose="05000000000000000000" pitchFamily="2" charset="2"/>
              <a:buChar char="ü"/>
            </a:pPr>
            <a:r>
              <a:rPr lang="en-US" sz="2400" dirty="0" smtClean="0">
                <a:solidFill>
                  <a:srgbClr val="000000"/>
                </a:solidFill>
                <a:latin typeface="Roboto"/>
              </a:rPr>
              <a:t>the </a:t>
            </a:r>
            <a:r>
              <a:rPr lang="en-US" sz="2400" dirty="0">
                <a:solidFill>
                  <a:srgbClr val="000000"/>
                </a:solidFill>
                <a:latin typeface="Roboto"/>
              </a:rPr>
              <a:t>expiration of the period for which the temporary act was calculated (part of it); </a:t>
            </a:r>
            <a:endParaRPr lang="en-US" sz="2400" dirty="0" smtClean="0">
              <a:solidFill>
                <a:srgbClr val="000000"/>
              </a:solidFill>
              <a:latin typeface="Roboto"/>
            </a:endParaRPr>
          </a:p>
          <a:p>
            <a:pPr marL="342900" indent="-342900">
              <a:lnSpc>
                <a:spcPct val="150000"/>
              </a:lnSpc>
              <a:buFont typeface="Wingdings" panose="05000000000000000000" pitchFamily="2" charset="2"/>
              <a:buChar char="ü"/>
            </a:pPr>
            <a:r>
              <a:rPr lang="en-US" sz="2400" dirty="0" smtClean="0">
                <a:solidFill>
                  <a:srgbClr val="000000"/>
                </a:solidFill>
                <a:latin typeface="Roboto"/>
              </a:rPr>
              <a:t>recognition </a:t>
            </a:r>
            <a:r>
              <a:rPr lang="en-US" sz="2400" dirty="0">
                <a:solidFill>
                  <a:srgbClr val="000000"/>
                </a:solidFill>
                <a:latin typeface="Roboto"/>
              </a:rPr>
              <a:t>of a normative legal act (its part) unconstitutional in the manner prescribed by law; </a:t>
            </a:r>
            <a:endParaRPr lang="en-US" sz="2400" dirty="0" smtClean="0">
              <a:solidFill>
                <a:srgbClr val="000000"/>
              </a:solidFill>
              <a:latin typeface="Roboto"/>
            </a:endParaRPr>
          </a:p>
          <a:p>
            <a:pPr marL="342900" indent="-342900">
              <a:lnSpc>
                <a:spcPct val="150000"/>
              </a:lnSpc>
              <a:buFont typeface="Wingdings" panose="05000000000000000000" pitchFamily="2" charset="2"/>
              <a:buChar char="ü"/>
            </a:pPr>
            <a:r>
              <a:rPr lang="en-US" sz="2400" dirty="0" smtClean="0">
                <a:solidFill>
                  <a:srgbClr val="000000"/>
                </a:solidFill>
                <a:latin typeface="Roboto"/>
              </a:rPr>
              <a:t>recognition </a:t>
            </a:r>
            <a:r>
              <a:rPr lang="en-US" sz="2400" dirty="0">
                <a:solidFill>
                  <a:srgbClr val="000000"/>
                </a:solidFill>
                <a:latin typeface="Roboto"/>
              </a:rPr>
              <a:t>of a normative legal act (its part) as invalid; </a:t>
            </a:r>
            <a:endParaRPr lang="en-US" sz="2400" dirty="0" smtClean="0">
              <a:solidFill>
                <a:srgbClr val="000000"/>
              </a:solidFill>
              <a:latin typeface="Roboto"/>
            </a:endParaRPr>
          </a:p>
          <a:p>
            <a:pPr marL="342900" indent="-342900">
              <a:lnSpc>
                <a:spcPct val="150000"/>
              </a:lnSpc>
              <a:buFont typeface="Wingdings" panose="05000000000000000000" pitchFamily="2" charset="2"/>
              <a:buChar char="ü"/>
            </a:pPr>
            <a:r>
              <a:rPr lang="en-US" sz="2400" dirty="0" smtClean="0">
                <a:solidFill>
                  <a:srgbClr val="000000"/>
                </a:solidFill>
                <a:latin typeface="Roboto"/>
              </a:rPr>
              <a:t>cancellation </a:t>
            </a:r>
            <a:r>
              <a:rPr lang="en-US" sz="2400" dirty="0">
                <a:solidFill>
                  <a:srgbClr val="000000"/>
                </a:solidFill>
                <a:latin typeface="Roboto"/>
              </a:rPr>
              <a:t>of a normative legal act in cases stipulated by the Constitution and other legislative acts of the Republic of Belarus.</a:t>
            </a:r>
            <a:endParaRPr lang="ru-RU" sz="2400" dirty="0"/>
          </a:p>
        </p:txBody>
      </p:sp>
    </p:spTree>
    <p:extLst>
      <p:ext uri="{BB962C8B-B14F-4D97-AF65-F5344CB8AC3E}">
        <p14:creationId xmlns:p14="http://schemas.microsoft.com/office/powerpoint/2010/main" val="2735816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43608" y="620688"/>
            <a:ext cx="7848872" cy="4524315"/>
          </a:xfrm>
          <a:prstGeom prst="rect">
            <a:avLst/>
          </a:prstGeom>
        </p:spPr>
        <p:txBody>
          <a:bodyPr wrap="square">
            <a:spAutoFit/>
          </a:bodyPr>
          <a:lstStyle/>
          <a:p>
            <a:pPr>
              <a:lnSpc>
                <a:spcPct val="150000"/>
              </a:lnSpc>
            </a:pPr>
            <a:r>
              <a:rPr lang="en-US" sz="2400" b="1" dirty="0">
                <a:solidFill>
                  <a:srgbClr val="000000"/>
                </a:solidFill>
                <a:effectLst>
                  <a:outerShdw blurRad="38100" dist="38100" dir="2700000" algn="tl">
                    <a:srgbClr val="000000">
                      <a:alpha val="43137"/>
                    </a:srgbClr>
                  </a:outerShdw>
                </a:effectLst>
                <a:latin typeface="Roboto"/>
              </a:rPr>
              <a:t>Law</a:t>
            </a:r>
            <a:r>
              <a:rPr lang="en-US" sz="2400" dirty="0">
                <a:solidFill>
                  <a:srgbClr val="000000"/>
                </a:solidFill>
                <a:latin typeface="Roboto"/>
              </a:rPr>
              <a:t> is a system of generally binding rules of conduct (norms), established or authorized by the competent state bodies, as well as those adopted by referendum, and social relations, expressing the will of certain classes (social groups), and as social differences and democratization of society - the majority of the people, taking into account the interests minorities, the implementation of which is provided by the state.</a:t>
            </a:r>
            <a:endParaRPr lang="ru-RU" sz="2400" dirty="0"/>
          </a:p>
        </p:txBody>
      </p:sp>
    </p:spTree>
    <p:extLst>
      <p:ext uri="{BB962C8B-B14F-4D97-AF65-F5344CB8AC3E}">
        <p14:creationId xmlns:p14="http://schemas.microsoft.com/office/powerpoint/2010/main" val="27326698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58847"/>
            <a:ext cx="8136904" cy="5632311"/>
          </a:xfrm>
          <a:prstGeom prst="rect">
            <a:avLst/>
          </a:prstGeom>
        </p:spPr>
        <p:txBody>
          <a:bodyPr wrap="square">
            <a:spAutoFit/>
          </a:bodyPr>
          <a:lstStyle/>
          <a:p>
            <a:pPr>
              <a:lnSpc>
                <a:spcPct val="150000"/>
              </a:lnSpc>
            </a:pPr>
            <a:r>
              <a:rPr lang="en-US" sz="2400" dirty="0">
                <a:solidFill>
                  <a:srgbClr val="000000"/>
                </a:solidFill>
                <a:latin typeface="Roboto"/>
              </a:rPr>
              <a:t>An </a:t>
            </a:r>
            <a:r>
              <a:rPr lang="en-US" sz="2400" b="1" dirty="0">
                <a:solidFill>
                  <a:srgbClr val="000000"/>
                </a:solidFill>
                <a:latin typeface="Roboto"/>
              </a:rPr>
              <a:t>offense</a:t>
            </a:r>
            <a:r>
              <a:rPr lang="en-US" sz="2400" dirty="0">
                <a:solidFill>
                  <a:srgbClr val="000000"/>
                </a:solidFill>
                <a:latin typeface="Roboto"/>
              </a:rPr>
              <a:t> is a socially dangerous, guilty, unlawful act that harms the person, property, state or society as a whole. </a:t>
            </a:r>
            <a:endParaRPr lang="en-US" sz="2400" dirty="0" smtClean="0">
              <a:solidFill>
                <a:srgbClr val="000000"/>
              </a:solidFill>
              <a:latin typeface="Roboto"/>
            </a:endParaRPr>
          </a:p>
          <a:p>
            <a:pPr>
              <a:lnSpc>
                <a:spcPct val="150000"/>
              </a:lnSpc>
            </a:pPr>
            <a:endParaRPr lang="en-US" sz="2400" dirty="0">
              <a:solidFill>
                <a:srgbClr val="000000"/>
              </a:solidFill>
              <a:latin typeface="Roboto"/>
            </a:endParaRPr>
          </a:p>
          <a:p>
            <a:pPr>
              <a:lnSpc>
                <a:spcPct val="150000"/>
              </a:lnSpc>
            </a:pPr>
            <a:r>
              <a:rPr lang="en-US" sz="2400" dirty="0" smtClean="0">
                <a:solidFill>
                  <a:srgbClr val="000000"/>
                </a:solidFill>
                <a:latin typeface="Roboto"/>
              </a:rPr>
              <a:t>The </a:t>
            </a:r>
            <a:r>
              <a:rPr lang="en-US" sz="2400" dirty="0">
                <a:solidFill>
                  <a:srgbClr val="000000"/>
                </a:solidFill>
                <a:latin typeface="Roboto"/>
              </a:rPr>
              <a:t>offense is characterized by a number of the following features: </a:t>
            </a:r>
            <a:endParaRPr lang="en-US" sz="2400" dirty="0" smtClean="0">
              <a:solidFill>
                <a:srgbClr val="000000"/>
              </a:solidFill>
              <a:latin typeface="Roboto"/>
            </a:endParaRPr>
          </a:p>
          <a:p>
            <a:pPr>
              <a:lnSpc>
                <a:spcPct val="150000"/>
              </a:lnSpc>
            </a:pPr>
            <a:r>
              <a:rPr lang="en-US" sz="2400" dirty="0" smtClean="0">
                <a:solidFill>
                  <a:srgbClr val="000000"/>
                </a:solidFill>
                <a:latin typeface="Roboto"/>
              </a:rPr>
              <a:t>1. </a:t>
            </a:r>
            <a:r>
              <a:rPr lang="en-US" sz="2400" dirty="0">
                <a:solidFill>
                  <a:srgbClr val="000000"/>
                </a:solidFill>
                <a:latin typeface="Roboto"/>
              </a:rPr>
              <a:t>An offense is an act of people's behavior, expressed in action or inaction; it cannot be a violation of the thoughts, feelings and desires of a person, his intellectual activity, if they are not embodied in certain actions and are not regulated by law. </a:t>
            </a:r>
            <a:endParaRPr lang="ru-RU" sz="2400" dirty="0"/>
          </a:p>
        </p:txBody>
      </p:sp>
    </p:spTree>
    <p:extLst>
      <p:ext uri="{BB962C8B-B14F-4D97-AF65-F5344CB8AC3E}">
        <p14:creationId xmlns:p14="http://schemas.microsoft.com/office/powerpoint/2010/main" val="12214625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58847"/>
            <a:ext cx="8136904" cy="6118470"/>
          </a:xfrm>
          <a:prstGeom prst="rect">
            <a:avLst/>
          </a:prstGeom>
        </p:spPr>
        <p:txBody>
          <a:bodyPr wrap="square">
            <a:spAutoFit/>
          </a:bodyPr>
          <a:lstStyle/>
          <a:p>
            <a:pPr>
              <a:lnSpc>
                <a:spcPct val="150000"/>
              </a:lnSpc>
            </a:pPr>
            <a:r>
              <a:rPr lang="en-US" sz="2400" dirty="0" smtClean="0">
                <a:solidFill>
                  <a:srgbClr val="000000"/>
                </a:solidFill>
                <a:latin typeface="Roboto"/>
              </a:rPr>
              <a:t>Inaction </a:t>
            </a:r>
            <a:r>
              <a:rPr lang="en-US" sz="2400" dirty="0">
                <a:solidFill>
                  <a:srgbClr val="000000"/>
                </a:solidFill>
                <a:latin typeface="Roboto"/>
              </a:rPr>
              <a:t>is an offense if a person should have performed certain actions provided for by the rule of law, but did not commit (did not provide assistance to the victim). </a:t>
            </a:r>
            <a:endParaRPr lang="en-US" sz="2400" dirty="0" smtClean="0">
              <a:solidFill>
                <a:srgbClr val="000000"/>
              </a:solidFill>
              <a:latin typeface="Roboto"/>
            </a:endParaRPr>
          </a:p>
          <a:p>
            <a:pPr>
              <a:lnSpc>
                <a:spcPct val="150000"/>
              </a:lnSpc>
            </a:pPr>
            <a:endParaRPr lang="en-US" sz="2400" dirty="0">
              <a:solidFill>
                <a:srgbClr val="000000"/>
              </a:solidFill>
              <a:latin typeface="Roboto"/>
            </a:endParaRPr>
          </a:p>
          <a:p>
            <a:pPr>
              <a:lnSpc>
                <a:spcPct val="150000"/>
              </a:lnSpc>
            </a:pPr>
            <a:r>
              <a:rPr lang="en-US" sz="2400" dirty="0" smtClean="0">
                <a:solidFill>
                  <a:srgbClr val="000000"/>
                </a:solidFill>
                <a:latin typeface="Roboto"/>
              </a:rPr>
              <a:t>2</a:t>
            </a:r>
            <a:r>
              <a:rPr lang="en-US" sz="2400" dirty="0">
                <a:solidFill>
                  <a:srgbClr val="000000"/>
                </a:solidFill>
                <a:latin typeface="Roboto"/>
              </a:rPr>
              <a:t>. An offense is an unlawful act, that is, an act that contradicts the norms of law, it is directed against those social relations that are regulated and protected by these norms, that is, it is directed against the interests of other persons protected by law, but not all interests rights are protected by law, therefore their violation is not illegal (competition, self-defense)</a:t>
            </a:r>
            <a:endParaRPr lang="ru-RU" sz="2400" dirty="0"/>
          </a:p>
        </p:txBody>
      </p:sp>
    </p:spTree>
    <p:extLst>
      <p:ext uri="{BB962C8B-B14F-4D97-AF65-F5344CB8AC3E}">
        <p14:creationId xmlns:p14="http://schemas.microsoft.com/office/powerpoint/2010/main" val="3807840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18326"/>
            <a:ext cx="8532440" cy="6186309"/>
          </a:xfrm>
          <a:prstGeom prst="rect">
            <a:avLst/>
          </a:prstGeom>
        </p:spPr>
        <p:txBody>
          <a:bodyPr wrap="square">
            <a:spAutoFit/>
          </a:bodyPr>
          <a:lstStyle/>
          <a:p>
            <a:pPr>
              <a:lnSpc>
                <a:spcPct val="150000"/>
              </a:lnSpc>
            </a:pPr>
            <a:r>
              <a:rPr lang="en-US" sz="2400" dirty="0" smtClean="0">
                <a:solidFill>
                  <a:srgbClr val="000000"/>
                </a:solidFill>
                <a:latin typeface="Roboto"/>
              </a:rPr>
              <a:t>3. Only </a:t>
            </a:r>
            <a:r>
              <a:rPr lang="en-US" sz="2400" dirty="0">
                <a:solidFill>
                  <a:srgbClr val="000000"/>
                </a:solidFill>
                <a:latin typeface="Roboto"/>
              </a:rPr>
              <a:t>acts of sensitive persons are considered offenses. Delicacy means the legal ability of a person to independently carry out his legal duties and bear legal responsibility for them. So the subjects of offenses (those who committed illegal acts) cannot be minors and mentally ill. </a:t>
            </a:r>
            <a:endParaRPr lang="en-US" sz="2400" dirty="0" smtClean="0">
              <a:solidFill>
                <a:srgbClr val="000000"/>
              </a:solidFill>
              <a:latin typeface="Roboto"/>
            </a:endParaRPr>
          </a:p>
          <a:p>
            <a:pPr>
              <a:lnSpc>
                <a:spcPct val="150000"/>
              </a:lnSpc>
            </a:pPr>
            <a:r>
              <a:rPr lang="en-US" sz="2400" dirty="0" smtClean="0">
                <a:solidFill>
                  <a:srgbClr val="000000"/>
                </a:solidFill>
                <a:latin typeface="Roboto"/>
              </a:rPr>
              <a:t>4</a:t>
            </a:r>
            <a:r>
              <a:rPr lang="en-US" sz="2400" dirty="0">
                <a:solidFill>
                  <a:srgbClr val="000000"/>
                </a:solidFill>
                <a:latin typeface="Roboto"/>
              </a:rPr>
              <a:t>. Guiltiness of an act, as a sign of an offense, is a conscious, responsible attitude of a person to his actions and the surrounding reality. A wrongful act becomes an offense if there is guilt. </a:t>
            </a:r>
            <a:endParaRPr lang="en-US" sz="2400" dirty="0" smtClean="0">
              <a:solidFill>
                <a:srgbClr val="000000"/>
              </a:solidFill>
              <a:latin typeface="Roboto"/>
            </a:endParaRPr>
          </a:p>
          <a:p>
            <a:pPr>
              <a:lnSpc>
                <a:spcPct val="150000"/>
              </a:lnSpc>
            </a:pPr>
            <a:r>
              <a:rPr lang="en-US" sz="2400" dirty="0" smtClean="0">
                <a:solidFill>
                  <a:srgbClr val="000000"/>
                </a:solidFill>
                <a:latin typeface="Roboto"/>
              </a:rPr>
              <a:t>5</a:t>
            </a:r>
            <a:r>
              <a:rPr lang="en-US" sz="2400" dirty="0">
                <a:solidFill>
                  <a:srgbClr val="000000"/>
                </a:solidFill>
                <a:latin typeface="Roboto"/>
              </a:rPr>
              <a:t>. An offense entails the application of measures of state influence to the offender.</a:t>
            </a:r>
            <a:endParaRPr lang="ru-RU" sz="2400" dirty="0"/>
          </a:p>
        </p:txBody>
      </p:sp>
    </p:spTree>
    <p:extLst>
      <p:ext uri="{BB962C8B-B14F-4D97-AF65-F5344CB8AC3E}">
        <p14:creationId xmlns:p14="http://schemas.microsoft.com/office/powerpoint/2010/main" val="35835671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9064" y="116632"/>
            <a:ext cx="8424936" cy="5632311"/>
          </a:xfrm>
          <a:prstGeom prst="rect">
            <a:avLst/>
          </a:prstGeom>
        </p:spPr>
        <p:txBody>
          <a:bodyPr wrap="square">
            <a:spAutoFit/>
          </a:bodyPr>
          <a:lstStyle/>
          <a:p>
            <a:pPr>
              <a:lnSpc>
                <a:spcPct val="150000"/>
              </a:lnSpc>
            </a:pPr>
            <a:r>
              <a:rPr lang="en-US" sz="2400" dirty="0">
                <a:solidFill>
                  <a:srgbClr val="000000"/>
                </a:solidFill>
                <a:latin typeface="Roboto"/>
              </a:rPr>
              <a:t>2. The subject of an offense is a person who has committed a guilty unlawful act. They can be both individuals and legal entities. The main requirement for individuals is sanity and attaining a certain age. The subject of an offense in criminal law can only be an individual. </a:t>
            </a:r>
            <a:endParaRPr lang="en-US" sz="2400" dirty="0" smtClean="0">
              <a:solidFill>
                <a:srgbClr val="000000"/>
              </a:solidFill>
              <a:latin typeface="Roboto"/>
            </a:endParaRPr>
          </a:p>
          <a:p>
            <a:pPr>
              <a:lnSpc>
                <a:spcPct val="150000"/>
              </a:lnSpc>
            </a:pPr>
            <a:endParaRPr lang="en-US" sz="2400" dirty="0">
              <a:solidFill>
                <a:srgbClr val="000000"/>
              </a:solidFill>
              <a:latin typeface="Roboto"/>
            </a:endParaRPr>
          </a:p>
          <a:p>
            <a:pPr>
              <a:lnSpc>
                <a:spcPct val="150000"/>
              </a:lnSpc>
            </a:pPr>
            <a:r>
              <a:rPr lang="en-US" sz="2400" dirty="0" smtClean="0">
                <a:solidFill>
                  <a:srgbClr val="000000"/>
                </a:solidFill>
                <a:latin typeface="Roboto"/>
              </a:rPr>
              <a:t>3</a:t>
            </a:r>
            <a:r>
              <a:rPr lang="en-US" sz="2400" dirty="0">
                <a:solidFill>
                  <a:srgbClr val="000000"/>
                </a:solidFill>
                <a:latin typeface="Roboto"/>
              </a:rPr>
              <a:t>. The objective side of the offense is the external manifestation of a wrongful act, its socially harmful consequences. It is by this manifestation that one can judge what happened, where, when and what harm was done. </a:t>
            </a:r>
            <a:endParaRPr lang="ru-RU" sz="2400" dirty="0"/>
          </a:p>
        </p:txBody>
      </p:sp>
    </p:spTree>
    <p:extLst>
      <p:ext uri="{BB962C8B-B14F-4D97-AF65-F5344CB8AC3E}">
        <p14:creationId xmlns:p14="http://schemas.microsoft.com/office/powerpoint/2010/main" val="3559511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9064" y="116632"/>
            <a:ext cx="8424936" cy="6186309"/>
          </a:xfrm>
          <a:prstGeom prst="rect">
            <a:avLst/>
          </a:prstGeom>
        </p:spPr>
        <p:txBody>
          <a:bodyPr wrap="square">
            <a:spAutoFit/>
          </a:bodyPr>
          <a:lstStyle/>
          <a:p>
            <a:pPr>
              <a:lnSpc>
                <a:spcPct val="150000"/>
              </a:lnSpc>
            </a:pPr>
            <a:r>
              <a:rPr lang="en-US" sz="2400" dirty="0" smtClean="0">
                <a:solidFill>
                  <a:srgbClr val="000000"/>
                </a:solidFill>
                <a:latin typeface="Roboto"/>
              </a:rPr>
              <a:t>The </a:t>
            </a:r>
            <a:r>
              <a:rPr lang="en-US" sz="2400" dirty="0">
                <a:solidFill>
                  <a:srgbClr val="000000"/>
                </a:solidFill>
                <a:latin typeface="Roboto"/>
              </a:rPr>
              <a:t>objective side of the offense is a very complex element of the composition of the offense, requiring a lot of effort and attention of the court or other law enforcement body to establish it. </a:t>
            </a:r>
            <a:endParaRPr lang="en-US" sz="2400" dirty="0" smtClean="0">
              <a:solidFill>
                <a:srgbClr val="000000"/>
              </a:solidFill>
              <a:latin typeface="Roboto"/>
            </a:endParaRPr>
          </a:p>
          <a:p>
            <a:pPr>
              <a:lnSpc>
                <a:spcPct val="150000"/>
              </a:lnSpc>
            </a:pPr>
            <a:r>
              <a:rPr lang="en-US" sz="2400" dirty="0" smtClean="0">
                <a:solidFill>
                  <a:srgbClr val="000000"/>
                </a:solidFill>
                <a:latin typeface="Roboto"/>
              </a:rPr>
              <a:t>The </a:t>
            </a:r>
            <a:r>
              <a:rPr lang="en-US" sz="2400" dirty="0">
                <a:solidFill>
                  <a:srgbClr val="000000"/>
                </a:solidFill>
                <a:latin typeface="Roboto"/>
              </a:rPr>
              <a:t>elements of the objective side of the offense are: </a:t>
            </a:r>
            <a:endParaRPr lang="en-US" sz="2400" dirty="0" smtClean="0">
              <a:solidFill>
                <a:srgbClr val="000000"/>
              </a:solidFill>
              <a:latin typeface="Roboto"/>
            </a:endParaRPr>
          </a:p>
          <a:p>
            <a:pPr marL="457200" indent="-457200">
              <a:lnSpc>
                <a:spcPct val="150000"/>
              </a:lnSpc>
              <a:buAutoNum type="alphaLcPeriod"/>
            </a:pPr>
            <a:r>
              <a:rPr lang="en-US" sz="2400" dirty="0" smtClean="0">
                <a:solidFill>
                  <a:srgbClr val="000000"/>
                </a:solidFill>
                <a:latin typeface="Roboto"/>
              </a:rPr>
              <a:t>act </a:t>
            </a:r>
            <a:r>
              <a:rPr lang="en-US" sz="2400" dirty="0">
                <a:solidFill>
                  <a:srgbClr val="000000"/>
                </a:solidFill>
                <a:latin typeface="Roboto"/>
              </a:rPr>
              <a:t>as an act of volitional behavior, which is expressed in the form of active action or inaction; </a:t>
            </a:r>
            <a:endParaRPr lang="en-US" sz="2400" dirty="0" smtClean="0">
              <a:solidFill>
                <a:srgbClr val="000000"/>
              </a:solidFill>
              <a:latin typeface="Roboto"/>
            </a:endParaRPr>
          </a:p>
          <a:p>
            <a:pPr marL="457200" indent="-457200">
              <a:lnSpc>
                <a:spcPct val="150000"/>
              </a:lnSpc>
              <a:buAutoNum type="alphaLcPeriod"/>
            </a:pPr>
            <a:r>
              <a:rPr lang="en-US" sz="2400" dirty="0" smtClean="0">
                <a:solidFill>
                  <a:srgbClr val="000000"/>
                </a:solidFill>
                <a:latin typeface="Roboto"/>
              </a:rPr>
              <a:t>harm </a:t>
            </a:r>
            <a:r>
              <a:rPr lang="en-US" sz="2400" dirty="0">
                <a:solidFill>
                  <a:srgbClr val="000000"/>
                </a:solidFill>
                <a:latin typeface="Roboto"/>
              </a:rPr>
              <a:t>caused by the act, that is, the adverse and therefore undesirable consequences resulting from the offense. It causes material or other harm to society or its members (loss of property, health); </a:t>
            </a:r>
            <a:endParaRPr lang="en-US" sz="2400" dirty="0" smtClean="0">
              <a:solidFill>
                <a:srgbClr val="000000"/>
              </a:solidFill>
              <a:latin typeface="Roboto"/>
            </a:endParaRPr>
          </a:p>
        </p:txBody>
      </p:sp>
    </p:spTree>
    <p:extLst>
      <p:ext uri="{BB962C8B-B14F-4D97-AF65-F5344CB8AC3E}">
        <p14:creationId xmlns:p14="http://schemas.microsoft.com/office/powerpoint/2010/main" val="32616564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9064" y="116632"/>
            <a:ext cx="8424936" cy="4456476"/>
          </a:xfrm>
          <a:prstGeom prst="rect">
            <a:avLst/>
          </a:prstGeom>
        </p:spPr>
        <p:txBody>
          <a:bodyPr wrap="square">
            <a:spAutoFit/>
          </a:bodyPr>
          <a:lstStyle/>
          <a:p>
            <a:pPr>
              <a:lnSpc>
                <a:spcPct val="150000"/>
              </a:lnSpc>
            </a:pPr>
            <a:r>
              <a:rPr lang="en-US" sz="2400" dirty="0" smtClean="0">
                <a:solidFill>
                  <a:srgbClr val="000000"/>
                </a:solidFill>
                <a:latin typeface="Roboto"/>
              </a:rPr>
              <a:t>c. a </a:t>
            </a:r>
            <a:r>
              <a:rPr lang="en-US" sz="2400" dirty="0">
                <a:solidFill>
                  <a:srgbClr val="000000"/>
                </a:solidFill>
                <a:latin typeface="Roboto"/>
              </a:rPr>
              <a:t>cause-and-effect relationship between the act and the harm that has occurred, that is, such a connection between them due to which the act necessarily generates harm. For example, it is necessary to investigate the causal relationship between the criminal behavior of the offender, expressed in stabbing the victim with a knife, and the death of the latter - after all, perhaps this death was caused by other reasons</a:t>
            </a:r>
            <a:r>
              <a:rPr lang="en-US" sz="2400" dirty="0" smtClean="0">
                <a:solidFill>
                  <a:srgbClr val="000000"/>
                </a:solidFill>
                <a:latin typeface="Roboto"/>
              </a:rPr>
              <a:t>.</a:t>
            </a:r>
            <a:r>
              <a:rPr lang="en-US" sz="2400" dirty="0">
                <a:solidFill>
                  <a:srgbClr val="000000"/>
                </a:solidFill>
                <a:latin typeface="Roboto"/>
              </a:rPr>
              <a:t> </a:t>
            </a:r>
            <a:endParaRPr lang="ru-RU" sz="2400" dirty="0"/>
          </a:p>
        </p:txBody>
      </p:sp>
    </p:spTree>
    <p:extLst>
      <p:ext uri="{BB962C8B-B14F-4D97-AF65-F5344CB8AC3E}">
        <p14:creationId xmlns:p14="http://schemas.microsoft.com/office/powerpoint/2010/main" val="31882375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51817" y="-31150"/>
            <a:ext cx="8568952" cy="6740307"/>
          </a:xfrm>
          <a:prstGeom prst="rect">
            <a:avLst/>
          </a:prstGeom>
        </p:spPr>
        <p:txBody>
          <a:bodyPr wrap="square">
            <a:spAutoFit/>
          </a:bodyPr>
          <a:lstStyle/>
          <a:p>
            <a:pPr>
              <a:lnSpc>
                <a:spcPct val="150000"/>
              </a:lnSpc>
            </a:pPr>
            <a:r>
              <a:rPr lang="en-US" sz="2400" dirty="0">
                <a:solidFill>
                  <a:srgbClr val="000000"/>
                </a:solidFill>
                <a:latin typeface="Roboto"/>
              </a:rPr>
              <a:t>The optional elements of the objective side can be the place, time, method, setting of the offense. </a:t>
            </a:r>
            <a:endParaRPr lang="en-US" sz="2400" dirty="0" smtClean="0">
              <a:solidFill>
                <a:srgbClr val="000000"/>
              </a:solidFill>
              <a:latin typeface="Roboto"/>
            </a:endParaRPr>
          </a:p>
          <a:p>
            <a:pPr>
              <a:lnSpc>
                <a:spcPct val="150000"/>
              </a:lnSpc>
            </a:pPr>
            <a:endParaRPr lang="en-US" sz="2400" dirty="0">
              <a:solidFill>
                <a:srgbClr val="000000"/>
              </a:solidFill>
              <a:latin typeface="Roboto"/>
            </a:endParaRPr>
          </a:p>
          <a:p>
            <a:pPr>
              <a:lnSpc>
                <a:spcPct val="150000"/>
              </a:lnSpc>
            </a:pPr>
            <a:r>
              <a:rPr lang="en-US" sz="2400" dirty="0" smtClean="0">
                <a:solidFill>
                  <a:srgbClr val="000000"/>
                </a:solidFill>
                <a:latin typeface="Roboto"/>
              </a:rPr>
              <a:t>4</a:t>
            </a:r>
            <a:r>
              <a:rPr lang="en-US" sz="2400" dirty="0">
                <a:solidFill>
                  <a:srgbClr val="000000"/>
                </a:solidFill>
                <a:latin typeface="Roboto"/>
              </a:rPr>
              <a:t>. The subjective side of the offense. It is made up of guilt, motive, purpose. Guilt - the mental attitude of a person to a socially dangerous act committed by him, provided for by regulatory legal acts, and its socially dangerous consequences. The elements of guilt are consciousness and will, which form its content. Hence, guilt is characterized by two components: intellectual and strong-willed. Various combinations of intellectual and volitional elements provided by law form two forms of guilt - intent and negligence.</a:t>
            </a:r>
            <a:endParaRPr lang="ru-RU" sz="2400" dirty="0"/>
          </a:p>
        </p:txBody>
      </p:sp>
    </p:spTree>
    <p:extLst>
      <p:ext uri="{BB962C8B-B14F-4D97-AF65-F5344CB8AC3E}">
        <p14:creationId xmlns:p14="http://schemas.microsoft.com/office/powerpoint/2010/main" val="11593300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9592" y="188640"/>
            <a:ext cx="8244408" cy="6186309"/>
          </a:xfrm>
          <a:prstGeom prst="rect">
            <a:avLst/>
          </a:prstGeom>
        </p:spPr>
        <p:txBody>
          <a:bodyPr wrap="square">
            <a:spAutoFit/>
          </a:bodyPr>
          <a:lstStyle/>
          <a:p>
            <a:pPr>
              <a:lnSpc>
                <a:spcPct val="150000"/>
              </a:lnSpc>
            </a:pPr>
            <a:r>
              <a:rPr lang="en-US" sz="2400" b="1" dirty="0">
                <a:solidFill>
                  <a:srgbClr val="000000"/>
                </a:solidFill>
                <a:effectLst>
                  <a:outerShdw blurRad="38100" dist="38100" dir="2700000" algn="tl">
                    <a:srgbClr val="000000">
                      <a:alpha val="43137"/>
                    </a:srgbClr>
                  </a:outerShdw>
                </a:effectLst>
                <a:latin typeface="Roboto"/>
              </a:rPr>
              <a:t>Types of </a:t>
            </a:r>
            <a:r>
              <a:rPr lang="en-US" sz="2400" b="1" dirty="0" smtClean="0">
                <a:solidFill>
                  <a:srgbClr val="000000"/>
                </a:solidFill>
                <a:effectLst>
                  <a:outerShdw blurRad="38100" dist="38100" dir="2700000" algn="tl">
                    <a:srgbClr val="000000">
                      <a:alpha val="43137"/>
                    </a:srgbClr>
                  </a:outerShdw>
                </a:effectLst>
                <a:latin typeface="Roboto"/>
              </a:rPr>
              <a:t>offenses</a:t>
            </a:r>
            <a:r>
              <a:rPr lang="en-US" sz="2400" dirty="0" smtClean="0">
                <a:solidFill>
                  <a:srgbClr val="000000"/>
                </a:solidFill>
                <a:latin typeface="Roboto"/>
              </a:rPr>
              <a:t> </a:t>
            </a:r>
          </a:p>
          <a:p>
            <a:pPr>
              <a:lnSpc>
                <a:spcPct val="150000"/>
              </a:lnSpc>
            </a:pPr>
            <a:r>
              <a:rPr lang="en-US" sz="2400" dirty="0" smtClean="0">
                <a:solidFill>
                  <a:srgbClr val="000000"/>
                </a:solidFill>
                <a:latin typeface="Roboto"/>
              </a:rPr>
              <a:t>Offenses </a:t>
            </a:r>
            <a:r>
              <a:rPr lang="en-US" sz="2400" dirty="0">
                <a:solidFill>
                  <a:srgbClr val="000000"/>
                </a:solidFill>
                <a:latin typeface="Roboto"/>
              </a:rPr>
              <a:t>can be divided into two groups: crimes and misdemeanors. </a:t>
            </a:r>
            <a:r>
              <a:rPr lang="en-US" sz="2400" b="1" dirty="0">
                <a:solidFill>
                  <a:srgbClr val="000000"/>
                </a:solidFill>
                <a:latin typeface="Roboto"/>
              </a:rPr>
              <a:t>Crimes</a:t>
            </a:r>
            <a:r>
              <a:rPr lang="en-US" sz="2400" dirty="0">
                <a:solidFill>
                  <a:srgbClr val="000000"/>
                </a:solidFill>
                <a:latin typeface="Roboto"/>
              </a:rPr>
              <a:t> are the most serious type of offenses. </a:t>
            </a:r>
            <a:r>
              <a:rPr lang="en-US" sz="2400" b="1" dirty="0">
                <a:solidFill>
                  <a:srgbClr val="000000"/>
                </a:solidFill>
                <a:latin typeface="Roboto"/>
              </a:rPr>
              <a:t>Misdemeanors</a:t>
            </a:r>
            <a:r>
              <a:rPr lang="en-US" sz="2400" dirty="0">
                <a:solidFill>
                  <a:srgbClr val="000000"/>
                </a:solidFill>
                <a:latin typeface="Roboto"/>
              </a:rPr>
              <a:t> are offenses that infringe on managerial, labor, property and other relations and do not reach the degree of social danger of crimes. </a:t>
            </a:r>
            <a:endParaRPr lang="en-US" sz="2400" dirty="0" smtClean="0">
              <a:solidFill>
                <a:srgbClr val="000000"/>
              </a:solidFill>
              <a:latin typeface="Roboto"/>
            </a:endParaRPr>
          </a:p>
          <a:p>
            <a:pPr>
              <a:lnSpc>
                <a:spcPct val="150000"/>
              </a:lnSpc>
            </a:pPr>
            <a:r>
              <a:rPr lang="en-US" sz="2400" dirty="0" smtClean="0">
                <a:solidFill>
                  <a:srgbClr val="000000"/>
                </a:solidFill>
                <a:latin typeface="Roboto"/>
              </a:rPr>
              <a:t>Crimes </a:t>
            </a:r>
            <a:r>
              <a:rPr lang="en-US" sz="2400" dirty="0">
                <a:solidFill>
                  <a:srgbClr val="000000"/>
                </a:solidFill>
                <a:latin typeface="Roboto"/>
              </a:rPr>
              <a:t>and misdemeanors should be clearly distinguished, because this is related to the type and amount of punishment - the most painful social and legal measure. They differ in the degree of social danger. Crimes are more socially dangerous than misdemeanors.</a:t>
            </a:r>
            <a:endParaRPr lang="ru-RU" sz="2400" dirty="0"/>
          </a:p>
        </p:txBody>
      </p:sp>
    </p:spTree>
    <p:extLst>
      <p:ext uri="{BB962C8B-B14F-4D97-AF65-F5344CB8AC3E}">
        <p14:creationId xmlns:p14="http://schemas.microsoft.com/office/powerpoint/2010/main" val="13796614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29739"/>
            <a:ext cx="8460432" cy="3970318"/>
          </a:xfrm>
          <a:prstGeom prst="rect">
            <a:avLst/>
          </a:prstGeom>
        </p:spPr>
        <p:txBody>
          <a:bodyPr wrap="square">
            <a:spAutoFit/>
          </a:bodyPr>
          <a:lstStyle/>
          <a:p>
            <a:pPr>
              <a:lnSpc>
                <a:spcPct val="150000"/>
              </a:lnSpc>
            </a:pPr>
            <a:r>
              <a:rPr lang="en-US" sz="2400" b="1" dirty="0">
                <a:solidFill>
                  <a:srgbClr val="000000"/>
                </a:solidFill>
                <a:effectLst>
                  <a:outerShdw blurRad="38100" dist="38100" dir="2700000" algn="tl">
                    <a:srgbClr val="000000">
                      <a:alpha val="43137"/>
                    </a:srgbClr>
                  </a:outerShdw>
                </a:effectLst>
                <a:latin typeface="Roboto"/>
              </a:rPr>
              <a:t>Legal responsibility </a:t>
            </a:r>
            <a:r>
              <a:rPr lang="en-US" sz="2400" dirty="0">
                <a:solidFill>
                  <a:srgbClr val="000000"/>
                </a:solidFill>
                <a:latin typeface="Roboto"/>
              </a:rPr>
              <a:t>- the use of measures of state coercion in relation to the offender. </a:t>
            </a:r>
            <a:endParaRPr lang="en-US" sz="2400" dirty="0" smtClean="0">
              <a:solidFill>
                <a:srgbClr val="000000"/>
              </a:solidFill>
              <a:latin typeface="Roboto"/>
            </a:endParaRPr>
          </a:p>
          <a:p>
            <a:pPr>
              <a:lnSpc>
                <a:spcPct val="150000"/>
              </a:lnSpc>
            </a:pPr>
            <a:r>
              <a:rPr lang="en-US" sz="2400" dirty="0" smtClean="0">
                <a:solidFill>
                  <a:srgbClr val="000000"/>
                </a:solidFill>
                <a:latin typeface="Roboto"/>
              </a:rPr>
              <a:t>A </a:t>
            </a:r>
            <a:r>
              <a:rPr lang="en-US" sz="2400" dirty="0">
                <a:solidFill>
                  <a:srgbClr val="000000"/>
                </a:solidFill>
                <a:latin typeface="Roboto"/>
              </a:rPr>
              <a:t>person is responsible for his actions before the law and the court (this differs legal responsibility from moral responsibility, where the main criterion for assessing behavior is shame and human conscience). </a:t>
            </a:r>
            <a:endParaRPr lang="en-US" sz="2400" dirty="0" smtClean="0">
              <a:solidFill>
                <a:srgbClr val="000000"/>
              </a:solidFill>
              <a:latin typeface="Roboto"/>
            </a:endParaRPr>
          </a:p>
          <a:p>
            <a:pPr>
              <a:lnSpc>
                <a:spcPct val="150000"/>
              </a:lnSpc>
            </a:pPr>
            <a:endParaRPr lang="en-US" sz="2400" dirty="0">
              <a:solidFill>
                <a:srgbClr val="000000"/>
              </a:solidFill>
              <a:latin typeface="Roboto"/>
            </a:endParaRPr>
          </a:p>
        </p:txBody>
      </p:sp>
    </p:spTree>
    <p:extLst>
      <p:ext uri="{BB962C8B-B14F-4D97-AF65-F5344CB8AC3E}">
        <p14:creationId xmlns:p14="http://schemas.microsoft.com/office/powerpoint/2010/main" val="29217131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29739"/>
            <a:ext cx="8460432" cy="6186309"/>
          </a:xfrm>
          <a:prstGeom prst="rect">
            <a:avLst/>
          </a:prstGeom>
        </p:spPr>
        <p:txBody>
          <a:bodyPr wrap="square">
            <a:spAutoFit/>
          </a:bodyPr>
          <a:lstStyle/>
          <a:p>
            <a:pPr>
              <a:lnSpc>
                <a:spcPct val="150000"/>
              </a:lnSpc>
            </a:pPr>
            <a:r>
              <a:rPr lang="en-US" sz="2400" b="1" dirty="0" smtClean="0">
                <a:solidFill>
                  <a:srgbClr val="000000"/>
                </a:solidFill>
                <a:effectLst>
                  <a:outerShdw blurRad="38100" dist="38100" dir="2700000" algn="tl">
                    <a:srgbClr val="000000">
                      <a:alpha val="43137"/>
                    </a:srgbClr>
                  </a:outerShdw>
                </a:effectLst>
                <a:latin typeface="Roboto"/>
              </a:rPr>
              <a:t>State </a:t>
            </a:r>
            <a:r>
              <a:rPr lang="en-US" sz="2400" b="1" dirty="0">
                <a:solidFill>
                  <a:srgbClr val="000000"/>
                </a:solidFill>
                <a:effectLst>
                  <a:outerShdw blurRad="38100" dist="38100" dir="2700000" algn="tl">
                    <a:srgbClr val="000000">
                      <a:alpha val="43137"/>
                    </a:srgbClr>
                  </a:outerShdw>
                </a:effectLst>
                <a:latin typeface="Roboto"/>
              </a:rPr>
              <a:t>activity in the sphere of coercion </a:t>
            </a:r>
            <a:r>
              <a:rPr lang="en-US" sz="2400" dirty="0">
                <a:solidFill>
                  <a:srgbClr val="000000"/>
                </a:solidFill>
                <a:latin typeface="Roboto"/>
              </a:rPr>
              <a:t>is strictly regulated by law. </a:t>
            </a:r>
            <a:endParaRPr lang="en-US" sz="2400" dirty="0" smtClean="0">
              <a:solidFill>
                <a:srgbClr val="000000"/>
              </a:solidFill>
              <a:latin typeface="Roboto"/>
            </a:endParaRPr>
          </a:p>
          <a:p>
            <a:pPr>
              <a:lnSpc>
                <a:spcPct val="150000"/>
              </a:lnSpc>
            </a:pPr>
            <a:r>
              <a:rPr lang="en-US" sz="2400" dirty="0" smtClean="0">
                <a:solidFill>
                  <a:srgbClr val="000000"/>
                </a:solidFill>
                <a:latin typeface="Roboto"/>
              </a:rPr>
              <a:t>The </a:t>
            </a:r>
            <a:r>
              <a:rPr lang="en-US" sz="2400" b="1" dirty="0">
                <a:solidFill>
                  <a:srgbClr val="000000"/>
                </a:solidFill>
                <a:latin typeface="Roboto"/>
              </a:rPr>
              <a:t>subjects</a:t>
            </a:r>
            <a:r>
              <a:rPr lang="en-US" sz="2400" dirty="0">
                <a:solidFill>
                  <a:srgbClr val="000000"/>
                </a:solidFill>
                <a:latin typeface="Roboto"/>
              </a:rPr>
              <a:t> of this activity are the court, the prosecutor's office, the police, the administration of various state institutions that are specifically engaged in the consideration of cases of offenses. </a:t>
            </a:r>
            <a:endParaRPr lang="en-US" sz="2400" dirty="0" smtClean="0">
              <a:solidFill>
                <a:srgbClr val="000000"/>
              </a:solidFill>
              <a:latin typeface="Roboto"/>
            </a:endParaRPr>
          </a:p>
          <a:p>
            <a:pPr>
              <a:lnSpc>
                <a:spcPct val="150000"/>
              </a:lnSpc>
            </a:pPr>
            <a:endParaRPr lang="en-US" sz="2400" dirty="0">
              <a:solidFill>
                <a:srgbClr val="000000"/>
              </a:solidFill>
              <a:latin typeface="Roboto"/>
            </a:endParaRPr>
          </a:p>
          <a:p>
            <a:pPr>
              <a:lnSpc>
                <a:spcPct val="150000"/>
              </a:lnSpc>
            </a:pPr>
            <a:r>
              <a:rPr lang="en-US" sz="2400" dirty="0" smtClean="0">
                <a:solidFill>
                  <a:srgbClr val="000000"/>
                </a:solidFill>
                <a:latin typeface="Roboto"/>
              </a:rPr>
              <a:t>To </a:t>
            </a:r>
            <a:r>
              <a:rPr lang="en-US" sz="2400" dirty="0">
                <a:solidFill>
                  <a:srgbClr val="000000"/>
                </a:solidFill>
                <a:latin typeface="Roboto"/>
              </a:rPr>
              <a:t>impose responsibility, a number of </a:t>
            </a:r>
            <a:r>
              <a:rPr lang="en-US" sz="2400" b="1" dirty="0">
                <a:solidFill>
                  <a:srgbClr val="000000"/>
                </a:solidFill>
                <a:latin typeface="Roboto"/>
              </a:rPr>
              <a:t>conditions</a:t>
            </a:r>
            <a:r>
              <a:rPr lang="en-US" sz="2400" dirty="0">
                <a:solidFill>
                  <a:srgbClr val="000000"/>
                </a:solidFill>
                <a:latin typeface="Roboto"/>
              </a:rPr>
              <a:t> are necessary: ​​the guilt of the offender, the unlawfulness of his behavior, the harm caused, the causal relationship between his behavior and the unlawful result that has occurred.</a:t>
            </a:r>
            <a:endParaRPr lang="ru-RU" sz="2400" dirty="0"/>
          </a:p>
        </p:txBody>
      </p:sp>
    </p:spTree>
    <p:extLst>
      <p:ext uri="{BB962C8B-B14F-4D97-AF65-F5344CB8AC3E}">
        <p14:creationId xmlns:p14="http://schemas.microsoft.com/office/powerpoint/2010/main" val="34487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188640"/>
            <a:ext cx="8712968" cy="6740307"/>
          </a:xfrm>
          <a:prstGeom prst="rect">
            <a:avLst/>
          </a:prstGeom>
        </p:spPr>
        <p:txBody>
          <a:bodyPr wrap="square">
            <a:spAutoFit/>
          </a:bodyPr>
          <a:lstStyle/>
          <a:p>
            <a:pPr>
              <a:lnSpc>
                <a:spcPct val="150000"/>
              </a:lnSpc>
            </a:pPr>
            <a:r>
              <a:rPr lang="en-US" sz="2400" b="1" i="1" dirty="0">
                <a:solidFill>
                  <a:srgbClr val="000000"/>
                </a:solidFill>
                <a:latin typeface="Roboto"/>
              </a:rPr>
              <a:t>Sources of law: </a:t>
            </a:r>
            <a:endParaRPr lang="en-US" sz="2400" b="1" i="1" dirty="0" smtClean="0">
              <a:solidFill>
                <a:srgbClr val="000000"/>
              </a:solidFill>
              <a:latin typeface="Roboto"/>
            </a:endParaRPr>
          </a:p>
          <a:p>
            <a:pPr marL="342900" indent="-342900">
              <a:lnSpc>
                <a:spcPct val="150000"/>
              </a:lnSpc>
              <a:buFontTx/>
              <a:buChar char="-"/>
            </a:pPr>
            <a:r>
              <a:rPr lang="en-US" sz="2400" dirty="0" smtClean="0">
                <a:solidFill>
                  <a:srgbClr val="000000"/>
                </a:solidFill>
                <a:latin typeface="Roboto"/>
              </a:rPr>
              <a:t>legal </a:t>
            </a:r>
            <a:r>
              <a:rPr lang="en-US" sz="2400" dirty="0">
                <a:solidFill>
                  <a:srgbClr val="000000"/>
                </a:solidFill>
                <a:latin typeface="Roboto"/>
              </a:rPr>
              <a:t>custom; </a:t>
            </a:r>
            <a:endParaRPr lang="en-US" sz="2400" dirty="0" smtClean="0">
              <a:solidFill>
                <a:srgbClr val="000000"/>
              </a:solidFill>
              <a:latin typeface="Roboto"/>
            </a:endParaRPr>
          </a:p>
          <a:p>
            <a:pPr marL="342900" indent="-342900">
              <a:lnSpc>
                <a:spcPct val="150000"/>
              </a:lnSpc>
              <a:buFontTx/>
              <a:buChar char="-"/>
            </a:pPr>
            <a:r>
              <a:rPr lang="en-US" sz="2400" dirty="0" smtClean="0">
                <a:solidFill>
                  <a:srgbClr val="000000"/>
                </a:solidFill>
                <a:latin typeface="Roboto"/>
              </a:rPr>
              <a:t>legal </a:t>
            </a:r>
            <a:r>
              <a:rPr lang="en-US" sz="2400" dirty="0">
                <a:solidFill>
                  <a:srgbClr val="000000"/>
                </a:solidFill>
                <a:latin typeface="Roboto"/>
              </a:rPr>
              <a:t>precedent; </a:t>
            </a:r>
            <a:endParaRPr lang="en-US" sz="2400" dirty="0" smtClean="0">
              <a:solidFill>
                <a:srgbClr val="000000"/>
              </a:solidFill>
              <a:latin typeface="Roboto"/>
            </a:endParaRPr>
          </a:p>
          <a:p>
            <a:pPr marL="342900" indent="-342900">
              <a:lnSpc>
                <a:spcPct val="150000"/>
              </a:lnSpc>
              <a:buFontTx/>
              <a:buChar char="-"/>
            </a:pPr>
            <a:r>
              <a:rPr lang="en-US" sz="2400" i="1" dirty="0" smtClean="0">
                <a:solidFill>
                  <a:srgbClr val="000000"/>
                </a:solidFill>
                <a:latin typeface="Roboto"/>
              </a:rPr>
              <a:t>regulatory </a:t>
            </a:r>
            <a:r>
              <a:rPr lang="en-US" sz="2400" i="1" dirty="0">
                <a:solidFill>
                  <a:srgbClr val="000000"/>
                </a:solidFill>
                <a:latin typeface="Roboto"/>
              </a:rPr>
              <a:t>legal acts</a:t>
            </a:r>
            <a:r>
              <a:rPr lang="en-US" sz="2400" dirty="0">
                <a:solidFill>
                  <a:srgbClr val="000000"/>
                </a:solidFill>
                <a:latin typeface="Roboto"/>
              </a:rPr>
              <a:t>, which include: </a:t>
            </a:r>
            <a:endParaRPr lang="en-US" sz="2400" dirty="0" smtClean="0">
              <a:solidFill>
                <a:srgbClr val="000000"/>
              </a:solidFill>
              <a:latin typeface="Roboto"/>
            </a:endParaRPr>
          </a:p>
          <a:p>
            <a:pPr marL="342900" indent="-342900">
              <a:lnSpc>
                <a:spcPct val="150000"/>
              </a:lnSpc>
              <a:buFont typeface="Wingdings" panose="05000000000000000000" pitchFamily="2" charset="2"/>
              <a:buChar char="q"/>
            </a:pPr>
            <a:r>
              <a:rPr lang="en-US" sz="2400" dirty="0" smtClean="0">
                <a:solidFill>
                  <a:srgbClr val="000000"/>
                </a:solidFill>
                <a:latin typeface="Roboto"/>
              </a:rPr>
              <a:t>The </a:t>
            </a:r>
            <a:r>
              <a:rPr lang="en-US" sz="2400" dirty="0">
                <a:solidFill>
                  <a:srgbClr val="000000"/>
                </a:solidFill>
                <a:latin typeface="Roboto"/>
              </a:rPr>
              <a:t>Constitution of the Republic of Belarus; </a:t>
            </a:r>
            <a:endParaRPr lang="en-US" sz="2400" dirty="0" smtClean="0">
              <a:solidFill>
                <a:srgbClr val="000000"/>
              </a:solidFill>
              <a:latin typeface="Roboto"/>
            </a:endParaRPr>
          </a:p>
          <a:p>
            <a:pPr marL="342900" indent="-342900">
              <a:lnSpc>
                <a:spcPct val="150000"/>
              </a:lnSpc>
              <a:buFont typeface="Wingdings" panose="05000000000000000000" pitchFamily="2" charset="2"/>
              <a:buChar char="q"/>
            </a:pPr>
            <a:r>
              <a:rPr lang="en-US" sz="2400" dirty="0" smtClean="0">
                <a:solidFill>
                  <a:srgbClr val="000000"/>
                </a:solidFill>
                <a:latin typeface="Roboto"/>
              </a:rPr>
              <a:t>laws</a:t>
            </a:r>
            <a:r>
              <a:rPr lang="en-US" sz="2400" dirty="0">
                <a:solidFill>
                  <a:srgbClr val="000000"/>
                </a:solidFill>
                <a:latin typeface="Roboto"/>
              </a:rPr>
              <a:t>; </a:t>
            </a:r>
            <a:endParaRPr lang="en-US" sz="2400" dirty="0" smtClean="0">
              <a:solidFill>
                <a:srgbClr val="000000"/>
              </a:solidFill>
              <a:latin typeface="Roboto"/>
            </a:endParaRPr>
          </a:p>
          <a:p>
            <a:pPr marL="342900" indent="-342900">
              <a:lnSpc>
                <a:spcPct val="150000"/>
              </a:lnSpc>
              <a:buFont typeface="Wingdings" panose="05000000000000000000" pitchFamily="2" charset="2"/>
              <a:buChar char="q"/>
            </a:pPr>
            <a:r>
              <a:rPr lang="en-US" sz="2400" dirty="0" smtClean="0">
                <a:solidFill>
                  <a:srgbClr val="000000"/>
                </a:solidFill>
                <a:latin typeface="Roboto"/>
              </a:rPr>
              <a:t>decrees </a:t>
            </a:r>
            <a:r>
              <a:rPr lang="en-US" sz="2400" dirty="0">
                <a:solidFill>
                  <a:srgbClr val="000000"/>
                </a:solidFill>
                <a:latin typeface="Roboto"/>
              </a:rPr>
              <a:t>and decrees of the Head of State; </a:t>
            </a:r>
            <a:endParaRPr lang="en-US" sz="2400" dirty="0" smtClean="0">
              <a:solidFill>
                <a:srgbClr val="000000"/>
              </a:solidFill>
              <a:latin typeface="Roboto"/>
            </a:endParaRPr>
          </a:p>
          <a:p>
            <a:pPr marL="342900" indent="-342900">
              <a:lnSpc>
                <a:spcPct val="150000"/>
              </a:lnSpc>
              <a:buFont typeface="Wingdings" panose="05000000000000000000" pitchFamily="2" charset="2"/>
              <a:buChar char="q"/>
            </a:pPr>
            <a:r>
              <a:rPr lang="en-US" sz="2400" dirty="0" smtClean="0">
                <a:solidFill>
                  <a:srgbClr val="000000"/>
                </a:solidFill>
                <a:latin typeface="Roboto"/>
              </a:rPr>
              <a:t>decisions </a:t>
            </a:r>
            <a:r>
              <a:rPr lang="en-US" sz="2400" dirty="0">
                <a:solidFill>
                  <a:srgbClr val="000000"/>
                </a:solidFill>
                <a:latin typeface="Roboto"/>
              </a:rPr>
              <a:t>of the Council of Ministers; </a:t>
            </a:r>
            <a:endParaRPr lang="en-US" sz="2400" dirty="0" smtClean="0">
              <a:solidFill>
                <a:srgbClr val="000000"/>
              </a:solidFill>
              <a:latin typeface="Roboto"/>
            </a:endParaRPr>
          </a:p>
          <a:p>
            <a:pPr marL="342900" indent="-342900">
              <a:lnSpc>
                <a:spcPct val="150000"/>
              </a:lnSpc>
              <a:buFont typeface="Wingdings" panose="05000000000000000000" pitchFamily="2" charset="2"/>
              <a:buChar char="q"/>
            </a:pPr>
            <a:r>
              <a:rPr lang="en-US" sz="2400" dirty="0" smtClean="0">
                <a:solidFill>
                  <a:srgbClr val="000000"/>
                </a:solidFill>
                <a:latin typeface="Roboto"/>
              </a:rPr>
              <a:t>acts </a:t>
            </a:r>
            <a:r>
              <a:rPr lang="en-US" sz="2400" dirty="0">
                <a:solidFill>
                  <a:srgbClr val="000000"/>
                </a:solidFill>
                <a:latin typeface="Roboto"/>
              </a:rPr>
              <a:t>of the Constitutional, Supreme, Economic Courts, Ge- </a:t>
            </a:r>
            <a:r>
              <a:rPr lang="en-US" sz="2400" dirty="0" err="1">
                <a:solidFill>
                  <a:srgbClr val="000000"/>
                </a:solidFill>
                <a:latin typeface="Roboto"/>
              </a:rPr>
              <a:t>neral</a:t>
            </a:r>
            <a:r>
              <a:rPr lang="en-US" sz="2400" dirty="0">
                <a:solidFill>
                  <a:srgbClr val="000000"/>
                </a:solidFill>
                <a:latin typeface="Roboto"/>
              </a:rPr>
              <a:t> prosecutor of the Republic of Belarus; </a:t>
            </a:r>
            <a:endParaRPr lang="en-US" sz="2400" dirty="0" smtClean="0">
              <a:solidFill>
                <a:srgbClr val="000000"/>
              </a:solidFill>
              <a:latin typeface="Roboto"/>
            </a:endParaRPr>
          </a:p>
          <a:p>
            <a:pPr marL="342900" indent="-342900">
              <a:lnSpc>
                <a:spcPct val="150000"/>
              </a:lnSpc>
              <a:buFont typeface="Wingdings" panose="05000000000000000000" pitchFamily="2" charset="2"/>
              <a:buChar char="q"/>
            </a:pPr>
            <a:r>
              <a:rPr lang="en-US" sz="2400" dirty="0" smtClean="0">
                <a:solidFill>
                  <a:srgbClr val="000000"/>
                </a:solidFill>
                <a:latin typeface="Roboto"/>
              </a:rPr>
              <a:t>instructions</a:t>
            </a:r>
            <a:r>
              <a:rPr lang="en-US" sz="2400" dirty="0">
                <a:solidFill>
                  <a:srgbClr val="000000"/>
                </a:solidFill>
                <a:latin typeface="Roboto"/>
              </a:rPr>
              <a:t>, rules, statutes (regulations), orders; </a:t>
            </a:r>
            <a:endParaRPr lang="en-US" sz="2400" dirty="0" smtClean="0">
              <a:solidFill>
                <a:srgbClr val="000000"/>
              </a:solidFill>
              <a:latin typeface="Roboto"/>
            </a:endParaRPr>
          </a:p>
          <a:p>
            <a:pPr marL="342900" indent="-342900">
              <a:lnSpc>
                <a:spcPct val="150000"/>
              </a:lnSpc>
              <a:buFont typeface="Wingdings" panose="05000000000000000000" pitchFamily="2" charset="2"/>
              <a:buChar char="q"/>
            </a:pPr>
            <a:r>
              <a:rPr lang="en-US" sz="2400" dirty="0" smtClean="0">
                <a:solidFill>
                  <a:srgbClr val="000000"/>
                </a:solidFill>
                <a:latin typeface="Roboto"/>
              </a:rPr>
              <a:t>decisions </a:t>
            </a:r>
            <a:r>
              <a:rPr lang="en-US" sz="2400" dirty="0">
                <a:solidFill>
                  <a:srgbClr val="000000"/>
                </a:solidFill>
                <a:latin typeface="Roboto"/>
              </a:rPr>
              <a:t>of local authorities.</a:t>
            </a:r>
            <a:endParaRPr lang="ru-RU" sz="2400" dirty="0"/>
          </a:p>
        </p:txBody>
      </p:sp>
    </p:spTree>
    <p:extLst>
      <p:ext uri="{BB962C8B-B14F-4D97-AF65-F5344CB8AC3E}">
        <p14:creationId xmlns:p14="http://schemas.microsoft.com/office/powerpoint/2010/main" val="13249943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116632"/>
            <a:ext cx="7992888" cy="6186309"/>
          </a:xfrm>
          <a:prstGeom prst="rect">
            <a:avLst/>
          </a:prstGeom>
        </p:spPr>
        <p:txBody>
          <a:bodyPr wrap="square">
            <a:spAutoFit/>
          </a:bodyPr>
          <a:lstStyle/>
          <a:p>
            <a:pPr>
              <a:lnSpc>
                <a:spcPct val="150000"/>
              </a:lnSpc>
            </a:pPr>
            <a:r>
              <a:rPr lang="en-US" sz="2400" dirty="0">
                <a:solidFill>
                  <a:srgbClr val="000000"/>
                </a:solidFill>
                <a:latin typeface="Roboto"/>
              </a:rPr>
              <a:t>Legal responsibility </a:t>
            </a:r>
            <a:r>
              <a:rPr lang="en-US" sz="2400" b="1" dirty="0">
                <a:solidFill>
                  <a:srgbClr val="000000"/>
                </a:solidFill>
                <a:latin typeface="Roboto"/>
              </a:rPr>
              <a:t>is</a:t>
            </a:r>
            <a:r>
              <a:rPr lang="en-US" sz="2400" dirty="0">
                <a:solidFill>
                  <a:srgbClr val="000000"/>
                </a:solidFill>
                <a:latin typeface="Roboto"/>
              </a:rPr>
              <a:t> </a:t>
            </a:r>
            <a:r>
              <a:rPr lang="en-US" sz="2400" b="1" dirty="0">
                <a:solidFill>
                  <a:srgbClr val="000000"/>
                </a:solidFill>
                <a:latin typeface="Roboto"/>
              </a:rPr>
              <a:t>characterized</a:t>
            </a:r>
            <a:r>
              <a:rPr lang="en-US" sz="2400" dirty="0">
                <a:solidFill>
                  <a:srgbClr val="000000"/>
                </a:solidFill>
                <a:latin typeface="Roboto"/>
              </a:rPr>
              <a:t> by the fact that it: </a:t>
            </a:r>
            <a:endParaRPr lang="en-US" sz="2400" dirty="0" smtClean="0">
              <a:solidFill>
                <a:srgbClr val="000000"/>
              </a:solidFill>
              <a:latin typeface="Roboto"/>
            </a:endParaRPr>
          </a:p>
          <a:p>
            <a:pPr>
              <a:lnSpc>
                <a:spcPct val="150000"/>
              </a:lnSpc>
            </a:pPr>
            <a:r>
              <a:rPr lang="en-US" sz="2400" dirty="0" smtClean="0">
                <a:solidFill>
                  <a:srgbClr val="000000"/>
                </a:solidFill>
                <a:latin typeface="Roboto"/>
              </a:rPr>
              <a:t>· </a:t>
            </a:r>
            <a:r>
              <a:rPr lang="en-US" sz="2400" dirty="0">
                <a:solidFill>
                  <a:srgbClr val="000000"/>
                </a:solidFill>
                <a:latin typeface="Roboto"/>
              </a:rPr>
              <a:t>Relies on state coercion (this is a specific form of implementation of sanctions of legal norms); </a:t>
            </a:r>
            <a:endParaRPr lang="en-US" sz="2400" dirty="0" smtClean="0">
              <a:solidFill>
                <a:srgbClr val="000000"/>
              </a:solidFill>
              <a:latin typeface="Roboto"/>
            </a:endParaRPr>
          </a:p>
          <a:p>
            <a:pPr>
              <a:lnSpc>
                <a:spcPct val="150000"/>
              </a:lnSpc>
            </a:pPr>
            <a:r>
              <a:rPr lang="en-US" sz="2400" dirty="0" smtClean="0">
                <a:solidFill>
                  <a:srgbClr val="000000"/>
                </a:solidFill>
                <a:latin typeface="Roboto"/>
              </a:rPr>
              <a:t>· </a:t>
            </a:r>
            <a:r>
              <a:rPr lang="en-US" sz="2400" dirty="0">
                <a:solidFill>
                  <a:srgbClr val="000000"/>
                </a:solidFill>
                <a:latin typeface="Roboto"/>
              </a:rPr>
              <a:t>Occurs for the commission of an offense and is associated with public condemnation; </a:t>
            </a:r>
            <a:endParaRPr lang="en-US" sz="2400" dirty="0" smtClean="0">
              <a:solidFill>
                <a:srgbClr val="000000"/>
              </a:solidFill>
              <a:latin typeface="Roboto"/>
            </a:endParaRPr>
          </a:p>
          <a:p>
            <a:pPr>
              <a:lnSpc>
                <a:spcPct val="150000"/>
              </a:lnSpc>
            </a:pPr>
            <a:r>
              <a:rPr lang="en-US" sz="2400" dirty="0" smtClean="0">
                <a:solidFill>
                  <a:srgbClr val="000000"/>
                </a:solidFill>
                <a:latin typeface="Roboto"/>
              </a:rPr>
              <a:t>· </a:t>
            </a:r>
            <a:r>
              <a:rPr lang="en-US" sz="2400" dirty="0">
                <a:solidFill>
                  <a:srgbClr val="000000"/>
                </a:solidFill>
                <a:latin typeface="Roboto"/>
              </a:rPr>
              <a:t>It is expressed in certain negative consequences for the offender, which are for him a new legal obligation that did not exist before the commission of the unlawful </a:t>
            </a:r>
            <a:r>
              <a:rPr lang="en-US" sz="2400" dirty="0" smtClean="0">
                <a:solidFill>
                  <a:srgbClr val="000000"/>
                </a:solidFill>
                <a:latin typeface="Roboto"/>
              </a:rPr>
              <a:t>act </a:t>
            </a:r>
            <a:r>
              <a:rPr lang="en-US" sz="2400" dirty="0">
                <a:solidFill>
                  <a:srgbClr val="000000"/>
                </a:solidFill>
                <a:latin typeface="Roboto"/>
              </a:rPr>
              <a:t>and representing privations of a personal, organizational or property nature; </a:t>
            </a:r>
            <a:endParaRPr lang="en-US" sz="2400" dirty="0" smtClean="0">
              <a:solidFill>
                <a:srgbClr val="000000"/>
              </a:solidFill>
              <a:latin typeface="Roboto"/>
            </a:endParaRPr>
          </a:p>
          <a:p>
            <a:pPr>
              <a:lnSpc>
                <a:spcPct val="150000"/>
              </a:lnSpc>
            </a:pPr>
            <a:r>
              <a:rPr lang="en-US" sz="2400" dirty="0" smtClean="0">
                <a:solidFill>
                  <a:srgbClr val="000000"/>
                </a:solidFill>
                <a:latin typeface="Roboto"/>
              </a:rPr>
              <a:t>· </a:t>
            </a:r>
            <a:r>
              <a:rPr lang="en-US" sz="2400" dirty="0">
                <a:solidFill>
                  <a:srgbClr val="000000"/>
                </a:solidFill>
                <a:latin typeface="Roboto"/>
              </a:rPr>
              <a:t>Is embodied in a procedural form. </a:t>
            </a:r>
            <a:endParaRPr lang="ru-RU" sz="2400" dirty="0"/>
          </a:p>
        </p:txBody>
      </p:sp>
    </p:spTree>
    <p:extLst>
      <p:ext uri="{BB962C8B-B14F-4D97-AF65-F5344CB8AC3E}">
        <p14:creationId xmlns:p14="http://schemas.microsoft.com/office/powerpoint/2010/main" val="36259600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22385"/>
            <a:ext cx="8064896" cy="6740307"/>
          </a:xfrm>
          <a:prstGeom prst="rect">
            <a:avLst/>
          </a:prstGeom>
        </p:spPr>
        <p:txBody>
          <a:bodyPr wrap="square">
            <a:spAutoFit/>
          </a:bodyPr>
          <a:lstStyle/>
          <a:p>
            <a:pPr>
              <a:lnSpc>
                <a:spcPct val="150000"/>
              </a:lnSpc>
            </a:pPr>
            <a:r>
              <a:rPr lang="en-US" sz="2400" b="1" dirty="0">
                <a:solidFill>
                  <a:srgbClr val="000000"/>
                </a:solidFill>
                <a:effectLst>
                  <a:outerShdw blurRad="38100" dist="38100" dir="2700000" algn="tl">
                    <a:srgbClr val="000000">
                      <a:alpha val="43137"/>
                    </a:srgbClr>
                  </a:outerShdw>
                </a:effectLst>
                <a:latin typeface="Roboto"/>
              </a:rPr>
              <a:t>Signs of legal </a:t>
            </a:r>
            <a:r>
              <a:rPr lang="en-US" sz="2400" b="1" dirty="0" smtClean="0">
                <a:solidFill>
                  <a:srgbClr val="000000"/>
                </a:solidFill>
                <a:effectLst>
                  <a:outerShdw blurRad="38100" dist="38100" dir="2700000" algn="tl">
                    <a:srgbClr val="000000">
                      <a:alpha val="43137"/>
                    </a:srgbClr>
                  </a:outerShdw>
                </a:effectLst>
                <a:latin typeface="Roboto"/>
              </a:rPr>
              <a:t>responsibility</a:t>
            </a:r>
          </a:p>
          <a:p>
            <a:pPr>
              <a:lnSpc>
                <a:spcPct val="150000"/>
              </a:lnSpc>
            </a:pPr>
            <a:r>
              <a:rPr lang="en-US" sz="2400" dirty="0" smtClean="0">
                <a:solidFill>
                  <a:srgbClr val="000000"/>
                </a:solidFill>
                <a:latin typeface="Roboto"/>
              </a:rPr>
              <a:t>Legal </a:t>
            </a:r>
            <a:r>
              <a:rPr lang="en-US" sz="2400" dirty="0">
                <a:solidFill>
                  <a:srgbClr val="000000"/>
                </a:solidFill>
                <a:latin typeface="Roboto"/>
              </a:rPr>
              <a:t>liability has the following features: </a:t>
            </a:r>
            <a:endParaRPr lang="en-US" sz="2400" dirty="0" smtClean="0">
              <a:solidFill>
                <a:srgbClr val="000000"/>
              </a:solidFill>
              <a:latin typeface="Roboto"/>
            </a:endParaRPr>
          </a:p>
          <a:p>
            <a:pPr>
              <a:lnSpc>
                <a:spcPct val="150000"/>
              </a:lnSpc>
            </a:pPr>
            <a:r>
              <a:rPr lang="en-US" sz="2400" dirty="0" smtClean="0">
                <a:solidFill>
                  <a:srgbClr val="000000"/>
                </a:solidFill>
                <a:latin typeface="Roboto"/>
              </a:rPr>
              <a:t>· </a:t>
            </a:r>
            <a:r>
              <a:rPr lang="en-US" sz="2400" dirty="0">
                <a:solidFill>
                  <a:srgbClr val="000000"/>
                </a:solidFill>
                <a:latin typeface="Roboto"/>
              </a:rPr>
              <a:t>Occurs only for those acts that are provided for by legal norms; </a:t>
            </a:r>
            <a:endParaRPr lang="en-US" sz="2400" dirty="0" smtClean="0">
              <a:solidFill>
                <a:srgbClr val="000000"/>
              </a:solidFill>
              <a:latin typeface="Roboto"/>
            </a:endParaRPr>
          </a:p>
          <a:p>
            <a:pPr>
              <a:lnSpc>
                <a:spcPct val="150000"/>
              </a:lnSpc>
            </a:pPr>
            <a:r>
              <a:rPr lang="en-US" sz="2400" dirty="0" smtClean="0">
                <a:solidFill>
                  <a:srgbClr val="000000"/>
                </a:solidFill>
                <a:latin typeface="Roboto"/>
              </a:rPr>
              <a:t>· </a:t>
            </a:r>
            <a:r>
              <a:rPr lang="en-US" sz="2400" dirty="0">
                <a:solidFill>
                  <a:srgbClr val="000000"/>
                </a:solidFill>
                <a:latin typeface="Roboto"/>
              </a:rPr>
              <a:t>Is imposed only for committed actions, and not for thoughts or intentions; </a:t>
            </a:r>
            <a:endParaRPr lang="en-US" sz="2400" dirty="0" smtClean="0">
              <a:solidFill>
                <a:srgbClr val="000000"/>
              </a:solidFill>
              <a:latin typeface="Roboto"/>
            </a:endParaRPr>
          </a:p>
          <a:p>
            <a:pPr>
              <a:lnSpc>
                <a:spcPct val="150000"/>
              </a:lnSpc>
            </a:pPr>
            <a:r>
              <a:rPr lang="en-US" sz="2400" dirty="0" smtClean="0">
                <a:solidFill>
                  <a:srgbClr val="000000"/>
                </a:solidFill>
                <a:latin typeface="Roboto"/>
              </a:rPr>
              <a:t>· </a:t>
            </a:r>
            <a:r>
              <a:rPr lang="en-US" sz="2400" dirty="0">
                <a:solidFill>
                  <a:srgbClr val="000000"/>
                </a:solidFill>
                <a:latin typeface="Roboto"/>
              </a:rPr>
              <a:t>Imposed by the competent state authorities </a:t>
            </a:r>
            <a:r>
              <a:rPr lang="en-US" sz="2400" dirty="0" smtClean="0">
                <a:solidFill>
                  <a:srgbClr val="000000"/>
                </a:solidFill>
                <a:latin typeface="Roboto"/>
              </a:rPr>
              <a:t>during procedure </a:t>
            </a:r>
            <a:r>
              <a:rPr lang="en-US" sz="2400" dirty="0">
                <a:solidFill>
                  <a:srgbClr val="000000"/>
                </a:solidFill>
                <a:latin typeface="Roboto"/>
              </a:rPr>
              <a:t>defined by law; </a:t>
            </a:r>
            <a:endParaRPr lang="en-US" sz="2400" dirty="0" smtClean="0">
              <a:solidFill>
                <a:srgbClr val="000000"/>
              </a:solidFill>
              <a:latin typeface="Roboto"/>
            </a:endParaRPr>
          </a:p>
          <a:p>
            <a:pPr>
              <a:lnSpc>
                <a:spcPct val="150000"/>
              </a:lnSpc>
            </a:pPr>
            <a:r>
              <a:rPr lang="en-US" sz="2400" dirty="0" smtClean="0">
                <a:solidFill>
                  <a:srgbClr val="000000"/>
                </a:solidFill>
                <a:latin typeface="Roboto"/>
              </a:rPr>
              <a:t> </a:t>
            </a:r>
            <a:r>
              <a:rPr lang="en-US" sz="2400" dirty="0">
                <a:solidFill>
                  <a:srgbClr val="000000"/>
                </a:solidFill>
                <a:latin typeface="Roboto"/>
              </a:rPr>
              <a:t>· </a:t>
            </a:r>
            <a:r>
              <a:rPr lang="en-US" sz="2400" dirty="0" smtClean="0">
                <a:solidFill>
                  <a:srgbClr val="000000"/>
                </a:solidFill>
                <a:latin typeface="Roboto"/>
              </a:rPr>
              <a:t>entails </a:t>
            </a:r>
            <a:r>
              <a:rPr lang="en-US" sz="2400" dirty="0">
                <a:solidFill>
                  <a:srgbClr val="000000"/>
                </a:solidFill>
                <a:latin typeface="Roboto"/>
              </a:rPr>
              <a:t>adverse consequences for the offender; </a:t>
            </a:r>
            <a:endParaRPr lang="en-US" sz="2400" dirty="0" smtClean="0">
              <a:solidFill>
                <a:srgbClr val="000000"/>
              </a:solidFill>
              <a:latin typeface="Roboto"/>
            </a:endParaRPr>
          </a:p>
          <a:p>
            <a:pPr>
              <a:lnSpc>
                <a:spcPct val="150000"/>
              </a:lnSpc>
            </a:pPr>
            <a:r>
              <a:rPr lang="en-US" sz="2400" dirty="0" smtClean="0">
                <a:solidFill>
                  <a:srgbClr val="000000"/>
                </a:solidFill>
                <a:latin typeface="Roboto"/>
              </a:rPr>
              <a:t>· assumes </a:t>
            </a:r>
            <a:r>
              <a:rPr lang="en-US" sz="2400" dirty="0">
                <a:solidFill>
                  <a:srgbClr val="000000"/>
                </a:solidFill>
                <a:latin typeface="Roboto"/>
              </a:rPr>
              <a:t>state coercion of the offender </a:t>
            </a:r>
            <a:r>
              <a:rPr lang="en-US" sz="2400" dirty="0" smtClean="0">
                <a:solidFill>
                  <a:srgbClr val="000000"/>
                </a:solidFill>
                <a:latin typeface="Roboto"/>
              </a:rPr>
              <a:t>to </a:t>
            </a:r>
            <a:r>
              <a:rPr lang="en-US" sz="2400" dirty="0">
                <a:solidFill>
                  <a:srgbClr val="000000"/>
                </a:solidFill>
                <a:latin typeface="Roboto"/>
              </a:rPr>
              <a:t>the execution of the rules of law; </a:t>
            </a:r>
            <a:endParaRPr lang="en-US" sz="2400" dirty="0" smtClean="0">
              <a:solidFill>
                <a:srgbClr val="000000"/>
              </a:solidFill>
              <a:latin typeface="Roboto"/>
            </a:endParaRPr>
          </a:p>
          <a:p>
            <a:pPr>
              <a:lnSpc>
                <a:spcPct val="150000"/>
              </a:lnSpc>
            </a:pPr>
            <a:endParaRPr lang="ru-RU" sz="2400" dirty="0"/>
          </a:p>
        </p:txBody>
      </p:sp>
    </p:spTree>
    <p:extLst>
      <p:ext uri="{BB962C8B-B14F-4D97-AF65-F5344CB8AC3E}">
        <p14:creationId xmlns:p14="http://schemas.microsoft.com/office/powerpoint/2010/main" val="33511213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22385"/>
            <a:ext cx="8064896" cy="2794483"/>
          </a:xfrm>
          <a:prstGeom prst="rect">
            <a:avLst/>
          </a:prstGeom>
        </p:spPr>
        <p:txBody>
          <a:bodyPr wrap="square">
            <a:spAutoFit/>
          </a:bodyPr>
          <a:lstStyle/>
          <a:p>
            <a:pPr>
              <a:lnSpc>
                <a:spcPct val="150000"/>
              </a:lnSpc>
            </a:pPr>
            <a:r>
              <a:rPr lang="en-US" sz="2400" dirty="0">
                <a:solidFill>
                  <a:srgbClr val="000000"/>
                </a:solidFill>
                <a:latin typeface="Roboto"/>
              </a:rPr>
              <a:t>·</a:t>
            </a:r>
            <a:r>
              <a:rPr lang="en-US" sz="2400" dirty="0" smtClean="0">
                <a:solidFill>
                  <a:srgbClr val="000000"/>
                </a:solidFill>
                <a:latin typeface="Roboto"/>
              </a:rPr>
              <a:t> </a:t>
            </a:r>
            <a:r>
              <a:rPr lang="en-US" sz="2400" dirty="0">
                <a:solidFill>
                  <a:srgbClr val="000000"/>
                </a:solidFill>
                <a:latin typeface="Roboto"/>
              </a:rPr>
              <a:t>occurs only once for the same crime. </a:t>
            </a:r>
            <a:endParaRPr lang="en-US" sz="2400" dirty="0" smtClean="0">
              <a:solidFill>
                <a:srgbClr val="000000"/>
              </a:solidFill>
              <a:latin typeface="Roboto"/>
            </a:endParaRPr>
          </a:p>
          <a:p>
            <a:pPr>
              <a:lnSpc>
                <a:spcPct val="150000"/>
              </a:lnSpc>
            </a:pPr>
            <a:endParaRPr lang="en-US" sz="2400" dirty="0">
              <a:solidFill>
                <a:srgbClr val="000000"/>
              </a:solidFill>
              <a:latin typeface="Roboto"/>
            </a:endParaRPr>
          </a:p>
          <a:p>
            <a:pPr>
              <a:lnSpc>
                <a:spcPct val="150000"/>
              </a:lnSpc>
            </a:pPr>
            <a:r>
              <a:rPr lang="en-US" sz="2400" dirty="0" smtClean="0">
                <a:solidFill>
                  <a:srgbClr val="000000"/>
                </a:solidFill>
                <a:latin typeface="Roboto"/>
              </a:rPr>
              <a:t>The </a:t>
            </a:r>
            <a:r>
              <a:rPr lang="en-US" sz="2400" dirty="0">
                <a:solidFill>
                  <a:srgbClr val="000000"/>
                </a:solidFill>
                <a:latin typeface="Roboto"/>
              </a:rPr>
              <a:t>indicated signs of legal responsibility are mandatory, the absence of at least one of them indicates the absence of legal responsibility</a:t>
            </a:r>
            <a:endParaRPr lang="ru-RU" sz="2400" dirty="0"/>
          </a:p>
        </p:txBody>
      </p:sp>
    </p:spTree>
    <p:extLst>
      <p:ext uri="{BB962C8B-B14F-4D97-AF65-F5344CB8AC3E}">
        <p14:creationId xmlns:p14="http://schemas.microsoft.com/office/powerpoint/2010/main" val="23614306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80030" y="-99392"/>
            <a:ext cx="8352928" cy="5632311"/>
          </a:xfrm>
          <a:prstGeom prst="rect">
            <a:avLst/>
          </a:prstGeom>
        </p:spPr>
        <p:txBody>
          <a:bodyPr wrap="square">
            <a:spAutoFit/>
          </a:bodyPr>
          <a:lstStyle/>
          <a:p>
            <a:pPr>
              <a:lnSpc>
                <a:spcPct val="150000"/>
              </a:lnSpc>
            </a:pPr>
            <a:r>
              <a:rPr lang="en-US" sz="2400" dirty="0">
                <a:solidFill>
                  <a:srgbClr val="000000"/>
                </a:solidFill>
                <a:latin typeface="Roboto"/>
              </a:rPr>
              <a:t>The basic principles of legal responsibility for offenses are </a:t>
            </a:r>
            <a:r>
              <a:rPr lang="en-US" sz="2400" b="1" dirty="0">
                <a:solidFill>
                  <a:srgbClr val="000000"/>
                </a:solidFill>
                <a:latin typeface="Roboto"/>
              </a:rPr>
              <a:t>legality</a:t>
            </a:r>
            <a:r>
              <a:rPr lang="en-US" sz="2400" dirty="0">
                <a:solidFill>
                  <a:srgbClr val="000000"/>
                </a:solidFill>
                <a:latin typeface="Roboto"/>
              </a:rPr>
              <a:t> and </a:t>
            </a:r>
            <a:r>
              <a:rPr lang="en-US" sz="2400" b="1" dirty="0">
                <a:solidFill>
                  <a:srgbClr val="000000"/>
                </a:solidFill>
                <a:latin typeface="Roboto"/>
              </a:rPr>
              <a:t>validity</a:t>
            </a:r>
            <a:r>
              <a:rPr lang="en-US" sz="2400" dirty="0">
                <a:solidFill>
                  <a:srgbClr val="000000"/>
                </a:solidFill>
                <a:latin typeface="Roboto"/>
              </a:rPr>
              <a:t>. </a:t>
            </a:r>
            <a:endParaRPr lang="en-US" sz="2400" dirty="0" smtClean="0">
              <a:solidFill>
                <a:srgbClr val="000000"/>
              </a:solidFill>
              <a:latin typeface="Roboto"/>
            </a:endParaRPr>
          </a:p>
          <a:p>
            <a:pPr>
              <a:lnSpc>
                <a:spcPct val="150000"/>
              </a:lnSpc>
            </a:pPr>
            <a:r>
              <a:rPr lang="en-US" sz="2400" dirty="0" smtClean="0">
                <a:solidFill>
                  <a:srgbClr val="000000"/>
                </a:solidFill>
                <a:latin typeface="Roboto"/>
              </a:rPr>
              <a:t>The </a:t>
            </a:r>
            <a:r>
              <a:rPr lang="en-US" sz="2400" dirty="0">
                <a:solidFill>
                  <a:srgbClr val="000000"/>
                </a:solidFill>
                <a:latin typeface="Roboto"/>
              </a:rPr>
              <a:t>types of liability and penalties depend on the nature of the offense. </a:t>
            </a:r>
            <a:endParaRPr lang="en-US" sz="2400" dirty="0" smtClean="0">
              <a:solidFill>
                <a:srgbClr val="000000"/>
              </a:solidFill>
              <a:latin typeface="Roboto"/>
            </a:endParaRPr>
          </a:p>
          <a:p>
            <a:pPr>
              <a:lnSpc>
                <a:spcPct val="150000"/>
              </a:lnSpc>
            </a:pPr>
            <a:r>
              <a:rPr lang="en-US" sz="2400" dirty="0" smtClean="0">
                <a:solidFill>
                  <a:srgbClr val="000000"/>
                </a:solidFill>
                <a:latin typeface="Roboto"/>
              </a:rPr>
              <a:t>Distinguish </a:t>
            </a:r>
            <a:r>
              <a:rPr lang="en-US" sz="2400" dirty="0">
                <a:solidFill>
                  <a:srgbClr val="000000"/>
                </a:solidFill>
                <a:latin typeface="Roboto"/>
              </a:rPr>
              <a:t>between responsibility: </a:t>
            </a:r>
            <a:endParaRPr lang="en-US" sz="2400" dirty="0" smtClean="0">
              <a:solidFill>
                <a:srgbClr val="000000"/>
              </a:solidFill>
              <a:latin typeface="Roboto"/>
            </a:endParaRPr>
          </a:p>
          <a:p>
            <a:pPr>
              <a:lnSpc>
                <a:spcPct val="150000"/>
              </a:lnSpc>
            </a:pPr>
            <a:r>
              <a:rPr lang="en-US" sz="2400" b="1" dirty="0" smtClean="0">
                <a:solidFill>
                  <a:srgbClr val="000000"/>
                </a:solidFill>
                <a:latin typeface="Roboto"/>
              </a:rPr>
              <a:t>criminal</a:t>
            </a:r>
            <a:r>
              <a:rPr lang="en-US" sz="2400" dirty="0" smtClean="0">
                <a:solidFill>
                  <a:srgbClr val="000000"/>
                </a:solidFill>
                <a:latin typeface="Roboto"/>
              </a:rPr>
              <a:t> </a:t>
            </a:r>
            <a:r>
              <a:rPr lang="en-US" sz="2400" dirty="0">
                <a:solidFill>
                  <a:srgbClr val="000000"/>
                </a:solidFill>
                <a:latin typeface="Roboto"/>
              </a:rPr>
              <a:t>- occurs exclusively for crimes. Only a court can bring to criminal liability and determine its measure. </a:t>
            </a:r>
            <a:r>
              <a:rPr lang="en-US" sz="2400" b="1" dirty="0">
                <a:solidFill>
                  <a:srgbClr val="000000"/>
                </a:solidFill>
                <a:latin typeface="Roboto"/>
              </a:rPr>
              <a:t>Measures of criminal punishment </a:t>
            </a:r>
            <a:r>
              <a:rPr lang="en-US" sz="2400" dirty="0">
                <a:solidFill>
                  <a:srgbClr val="000000"/>
                </a:solidFill>
                <a:latin typeface="Roboto"/>
              </a:rPr>
              <a:t>- imprisonment, death penalty, </a:t>
            </a:r>
            <a:r>
              <a:rPr lang="en-US" sz="2400" dirty="0" err="1">
                <a:solidFill>
                  <a:srgbClr val="000000"/>
                </a:solidFill>
                <a:latin typeface="Roboto"/>
              </a:rPr>
              <a:t>etc</a:t>
            </a:r>
            <a:r>
              <a:rPr lang="en-US" sz="2400" dirty="0">
                <a:solidFill>
                  <a:srgbClr val="000000"/>
                </a:solidFill>
                <a:latin typeface="Roboto"/>
              </a:rPr>
              <a:t> .; </a:t>
            </a:r>
            <a:endParaRPr lang="en-US" sz="2400" dirty="0" smtClean="0">
              <a:solidFill>
                <a:srgbClr val="000000"/>
              </a:solidFill>
              <a:latin typeface="Roboto"/>
            </a:endParaRPr>
          </a:p>
          <a:p>
            <a:pPr>
              <a:lnSpc>
                <a:spcPct val="150000"/>
              </a:lnSpc>
            </a:pPr>
            <a:endParaRPr lang="ru-RU" sz="2400" dirty="0"/>
          </a:p>
        </p:txBody>
      </p:sp>
    </p:spTree>
    <p:extLst>
      <p:ext uri="{BB962C8B-B14F-4D97-AF65-F5344CB8AC3E}">
        <p14:creationId xmlns:p14="http://schemas.microsoft.com/office/powerpoint/2010/main" val="26492863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58847"/>
            <a:ext cx="8352928" cy="6740307"/>
          </a:xfrm>
          <a:prstGeom prst="rect">
            <a:avLst/>
          </a:prstGeom>
        </p:spPr>
        <p:txBody>
          <a:bodyPr wrap="square">
            <a:spAutoFit/>
          </a:bodyPr>
          <a:lstStyle/>
          <a:p>
            <a:pPr>
              <a:lnSpc>
                <a:spcPct val="150000"/>
              </a:lnSpc>
            </a:pPr>
            <a:r>
              <a:rPr lang="en-US" sz="2400" b="1" dirty="0" smtClean="0">
                <a:solidFill>
                  <a:srgbClr val="000000"/>
                </a:solidFill>
                <a:latin typeface="Roboto"/>
              </a:rPr>
              <a:t>administrative</a:t>
            </a:r>
            <a:r>
              <a:rPr lang="en-US" sz="2400" dirty="0" smtClean="0">
                <a:solidFill>
                  <a:srgbClr val="000000"/>
                </a:solidFill>
                <a:latin typeface="Roboto"/>
              </a:rPr>
              <a:t> </a:t>
            </a:r>
            <a:r>
              <a:rPr lang="en-US" sz="2400" dirty="0">
                <a:solidFill>
                  <a:srgbClr val="000000"/>
                </a:solidFill>
                <a:latin typeface="Roboto"/>
              </a:rPr>
              <a:t>- occurs for offenses that violate public order or committed in the field of public administration. </a:t>
            </a:r>
            <a:r>
              <a:rPr lang="en-US" sz="2400" b="1" dirty="0">
                <a:solidFill>
                  <a:srgbClr val="000000"/>
                </a:solidFill>
                <a:latin typeface="Roboto"/>
              </a:rPr>
              <a:t>Administrative penalties </a:t>
            </a:r>
            <a:r>
              <a:rPr lang="en-US" sz="2400" dirty="0">
                <a:solidFill>
                  <a:srgbClr val="000000"/>
                </a:solidFill>
                <a:latin typeface="Roboto"/>
              </a:rPr>
              <a:t>are a measure of responsibility, including a warning, a fine, correctional labor, administrative arrest up to 15 days; </a:t>
            </a:r>
            <a:endParaRPr lang="en-US" sz="2400" dirty="0" smtClean="0">
              <a:solidFill>
                <a:srgbClr val="000000"/>
              </a:solidFill>
              <a:latin typeface="Roboto"/>
            </a:endParaRPr>
          </a:p>
          <a:p>
            <a:pPr>
              <a:lnSpc>
                <a:spcPct val="150000"/>
              </a:lnSpc>
            </a:pPr>
            <a:r>
              <a:rPr lang="en-US" sz="2400" b="1" dirty="0" smtClean="0">
                <a:solidFill>
                  <a:srgbClr val="000000"/>
                </a:solidFill>
                <a:latin typeface="Roboto"/>
              </a:rPr>
              <a:t>civil</a:t>
            </a:r>
            <a:r>
              <a:rPr lang="en-US" sz="2400" dirty="0" smtClean="0">
                <a:solidFill>
                  <a:srgbClr val="000000"/>
                </a:solidFill>
                <a:latin typeface="Roboto"/>
              </a:rPr>
              <a:t> </a:t>
            </a:r>
            <a:r>
              <a:rPr lang="en-US" sz="2400" dirty="0">
                <a:solidFill>
                  <a:srgbClr val="000000"/>
                </a:solidFill>
                <a:latin typeface="Roboto"/>
              </a:rPr>
              <a:t>- occurs for violation of property rights - failure to fulfill contractual obligations, causing property damage. </a:t>
            </a:r>
            <a:endParaRPr lang="en-US" sz="2400" dirty="0" smtClean="0">
              <a:solidFill>
                <a:srgbClr val="000000"/>
              </a:solidFill>
              <a:latin typeface="Roboto"/>
            </a:endParaRPr>
          </a:p>
          <a:p>
            <a:pPr>
              <a:lnSpc>
                <a:spcPct val="150000"/>
              </a:lnSpc>
            </a:pPr>
            <a:r>
              <a:rPr lang="en-US" sz="2400" dirty="0" smtClean="0">
                <a:solidFill>
                  <a:srgbClr val="000000"/>
                </a:solidFill>
                <a:latin typeface="Roboto"/>
              </a:rPr>
              <a:t>The </a:t>
            </a:r>
            <a:r>
              <a:rPr lang="en-US" sz="2400" dirty="0">
                <a:solidFill>
                  <a:srgbClr val="000000"/>
                </a:solidFill>
                <a:latin typeface="Roboto"/>
              </a:rPr>
              <a:t>main measure of responsibility is </a:t>
            </a:r>
            <a:r>
              <a:rPr lang="en-US" sz="2400" b="1" dirty="0">
                <a:solidFill>
                  <a:srgbClr val="000000"/>
                </a:solidFill>
                <a:latin typeface="Roboto"/>
              </a:rPr>
              <a:t>compensation</a:t>
            </a:r>
            <a:r>
              <a:rPr lang="en-US" sz="2400" dirty="0">
                <a:solidFill>
                  <a:srgbClr val="000000"/>
                </a:solidFill>
                <a:latin typeface="Roboto"/>
              </a:rPr>
              <a:t> for losses; </a:t>
            </a:r>
            <a:r>
              <a:rPr lang="en-US" sz="2400" b="1" dirty="0">
                <a:solidFill>
                  <a:srgbClr val="000000"/>
                </a:solidFill>
                <a:latin typeface="Roboto"/>
              </a:rPr>
              <a:t>disciplinary</a:t>
            </a:r>
            <a:r>
              <a:rPr lang="en-US" sz="2400" dirty="0">
                <a:solidFill>
                  <a:srgbClr val="000000"/>
                </a:solidFill>
                <a:latin typeface="Roboto"/>
              </a:rPr>
              <a:t> - occurs for violation of labor, educational, military, service discipline. </a:t>
            </a:r>
            <a:endParaRPr lang="en-US" sz="2400" dirty="0" smtClean="0">
              <a:solidFill>
                <a:srgbClr val="000000"/>
              </a:solidFill>
              <a:latin typeface="Roboto"/>
            </a:endParaRPr>
          </a:p>
          <a:p>
            <a:pPr>
              <a:lnSpc>
                <a:spcPct val="150000"/>
              </a:lnSpc>
            </a:pPr>
            <a:r>
              <a:rPr lang="en-US" sz="2400" dirty="0" smtClean="0">
                <a:solidFill>
                  <a:srgbClr val="000000"/>
                </a:solidFill>
                <a:latin typeface="Roboto"/>
              </a:rPr>
              <a:t>Measures </a:t>
            </a:r>
            <a:r>
              <a:rPr lang="en-US" sz="2400" dirty="0">
                <a:solidFill>
                  <a:srgbClr val="000000"/>
                </a:solidFill>
                <a:latin typeface="Roboto"/>
              </a:rPr>
              <a:t>of influence on the offender </a:t>
            </a:r>
            <a:r>
              <a:rPr lang="en-US" sz="2400" dirty="0" smtClean="0">
                <a:solidFill>
                  <a:srgbClr val="000000"/>
                </a:solidFill>
                <a:latin typeface="Roboto"/>
              </a:rPr>
              <a:t>- </a:t>
            </a:r>
            <a:r>
              <a:rPr lang="en-US" sz="2400" dirty="0">
                <a:solidFill>
                  <a:srgbClr val="000000"/>
                </a:solidFill>
                <a:latin typeface="Roboto"/>
              </a:rPr>
              <a:t>reprimand, dismissal, expulsion from the educational institution.</a:t>
            </a:r>
            <a:endParaRPr lang="ru-RU" sz="2400" dirty="0"/>
          </a:p>
        </p:txBody>
      </p:sp>
    </p:spTree>
    <p:extLst>
      <p:ext uri="{BB962C8B-B14F-4D97-AF65-F5344CB8AC3E}">
        <p14:creationId xmlns:p14="http://schemas.microsoft.com/office/powerpoint/2010/main" val="1549929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18620"/>
            <a:ext cx="8496944" cy="7779822"/>
          </a:xfrm>
          <a:prstGeom prst="rect">
            <a:avLst/>
          </a:prstGeom>
        </p:spPr>
        <p:txBody>
          <a:bodyPr wrap="square">
            <a:spAutoFit/>
          </a:bodyPr>
          <a:lstStyle/>
          <a:p>
            <a:pPr>
              <a:lnSpc>
                <a:spcPct val="150000"/>
              </a:lnSpc>
            </a:pPr>
            <a:r>
              <a:rPr lang="en-US" sz="2400" b="1" i="1" dirty="0">
                <a:solidFill>
                  <a:srgbClr val="000000"/>
                </a:solidFill>
                <a:latin typeface="Roboto"/>
              </a:rPr>
              <a:t>Functions of law: </a:t>
            </a:r>
            <a:endParaRPr lang="en-US" sz="2400" b="1" i="1" dirty="0" smtClean="0">
              <a:solidFill>
                <a:srgbClr val="000000"/>
              </a:solidFill>
              <a:latin typeface="Roboto"/>
            </a:endParaRPr>
          </a:p>
          <a:p>
            <a:pPr marL="342900" indent="-342900">
              <a:lnSpc>
                <a:spcPct val="150000"/>
              </a:lnSpc>
              <a:buFontTx/>
              <a:buChar char="-"/>
            </a:pPr>
            <a:r>
              <a:rPr lang="en-US" sz="2400" dirty="0" smtClean="0">
                <a:solidFill>
                  <a:srgbClr val="000000"/>
                </a:solidFill>
                <a:latin typeface="Roboto"/>
              </a:rPr>
              <a:t>regulatory </a:t>
            </a:r>
            <a:r>
              <a:rPr lang="en-US" sz="2400" dirty="0">
                <a:solidFill>
                  <a:srgbClr val="000000"/>
                </a:solidFill>
                <a:latin typeface="Roboto"/>
              </a:rPr>
              <a:t>and static; </a:t>
            </a:r>
            <a:endParaRPr lang="en-US" sz="2400" dirty="0" smtClean="0">
              <a:solidFill>
                <a:srgbClr val="000000"/>
              </a:solidFill>
              <a:latin typeface="Roboto"/>
            </a:endParaRPr>
          </a:p>
          <a:p>
            <a:pPr marL="342900" indent="-342900">
              <a:lnSpc>
                <a:spcPct val="150000"/>
              </a:lnSpc>
              <a:buFontTx/>
              <a:buChar char="-"/>
            </a:pPr>
            <a:r>
              <a:rPr lang="en-US" sz="2400" dirty="0" smtClean="0">
                <a:solidFill>
                  <a:srgbClr val="000000"/>
                </a:solidFill>
                <a:latin typeface="Roboto"/>
              </a:rPr>
              <a:t>regulatory </a:t>
            </a:r>
            <a:r>
              <a:rPr lang="en-US" sz="2400" dirty="0">
                <a:solidFill>
                  <a:srgbClr val="000000"/>
                </a:solidFill>
                <a:latin typeface="Roboto"/>
              </a:rPr>
              <a:t>and dynamic; </a:t>
            </a:r>
            <a:endParaRPr lang="en-US" sz="2400" dirty="0" smtClean="0">
              <a:solidFill>
                <a:srgbClr val="000000"/>
              </a:solidFill>
              <a:latin typeface="Roboto"/>
            </a:endParaRPr>
          </a:p>
          <a:p>
            <a:pPr marL="342900" indent="-342900">
              <a:lnSpc>
                <a:spcPct val="150000"/>
              </a:lnSpc>
              <a:buFontTx/>
              <a:buChar char="-"/>
            </a:pPr>
            <a:r>
              <a:rPr lang="en-US" sz="2400" dirty="0" smtClean="0">
                <a:solidFill>
                  <a:srgbClr val="000000"/>
                </a:solidFill>
                <a:latin typeface="Roboto"/>
              </a:rPr>
              <a:t>regulatory </a:t>
            </a:r>
            <a:r>
              <a:rPr lang="en-US" sz="2400" dirty="0">
                <a:solidFill>
                  <a:srgbClr val="000000"/>
                </a:solidFill>
                <a:latin typeface="Roboto"/>
              </a:rPr>
              <a:t>and protective; </a:t>
            </a:r>
            <a:endParaRPr lang="en-US" sz="2400" dirty="0" smtClean="0">
              <a:solidFill>
                <a:srgbClr val="000000"/>
              </a:solidFill>
              <a:latin typeface="Roboto"/>
            </a:endParaRPr>
          </a:p>
          <a:p>
            <a:pPr marL="342900" indent="-342900">
              <a:lnSpc>
                <a:spcPct val="150000"/>
              </a:lnSpc>
              <a:buFontTx/>
              <a:buChar char="-"/>
            </a:pPr>
            <a:r>
              <a:rPr lang="en-US" sz="2400" dirty="0" smtClean="0">
                <a:solidFill>
                  <a:srgbClr val="000000"/>
                </a:solidFill>
                <a:latin typeface="Roboto"/>
              </a:rPr>
              <a:t>educational.</a:t>
            </a:r>
          </a:p>
          <a:p>
            <a:pPr>
              <a:lnSpc>
                <a:spcPct val="150000"/>
              </a:lnSpc>
            </a:pPr>
            <a:endParaRPr lang="en-US" sz="2400" dirty="0" smtClean="0">
              <a:latin typeface="Roboto"/>
            </a:endParaRPr>
          </a:p>
          <a:p>
            <a:pPr>
              <a:lnSpc>
                <a:spcPct val="150000"/>
              </a:lnSpc>
            </a:pPr>
            <a:r>
              <a:rPr lang="en-US" sz="2400" dirty="0" smtClean="0">
                <a:latin typeface="Roboto"/>
              </a:rPr>
              <a:t>A </a:t>
            </a:r>
            <a:r>
              <a:rPr lang="en-US" sz="2400" dirty="0">
                <a:latin typeface="Roboto"/>
              </a:rPr>
              <a:t>rule of law is an established or sanctioned state the rule of conduct and the rule of conduct that provides it with coercive force, regulating a certain kind of social relations. </a:t>
            </a:r>
            <a:endParaRPr lang="en-US" sz="2400" dirty="0" smtClean="0">
              <a:latin typeface="Roboto"/>
            </a:endParaRPr>
          </a:p>
          <a:p>
            <a:pPr>
              <a:lnSpc>
                <a:spcPct val="150000"/>
              </a:lnSpc>
            </a:pPr>
            <a:endParaRPr lang="en-US" sz="2400" dirty="0">
              <a:latin typeface="Roboto"/>
            </a:endParaRPr>
          </a:p>
          <a:p>
            <a:pPr>
              <a:lnSpc>
                <a:spcPct val="150000"/>
              </a:lnSpc>
            </a:pPr>
            <a:r>
              <a:rPr lang="en-US" sz="2400" b="1" i="1" dirty="0" smtClean="0">
                <a:latin typeface="Roboto"/>
              </a:rPr>
              <a:t>The </a:t>
            </a:r>
            <a:r>
              <a:rPr lang="en-US" sz="2400" b="1" i="1" dirty="0">
                <a:latin typeface="Roboto"/>
              </a:rPr>
              <a:t>structure of the rule of law: </a:t>
            </a:r>
            <a:endParaRPr lang="en-US" sz="2400" b="1" i="1" dirty="0" smtClean="0">
              <a:latin typeface="Roboto"/>
            </a:endParaRPr>
          </a:p>
          <a:p>
            <a:pPr marL="342900" indent="-342900">
              <a:lnSpc>
                <a:spcPct val="150000"/>
              </a:lnSpc>
              <a:buFontTx/>
              <a:buChar char="-"/>
            </a:pPr>
            <a:r>
              <a:rPr lang="en-US" sz="2400" dirty="0" smtClean="0">
                <a:latin typeface="Roboto"/>
              </a:rPr>
              <a:t>hypothesis</a:t>
            </a:r>
            <a:r>
              <a:rPr lang="en-US" sz="2400" dirty="0">
                <a:latin typeface="Roboto"/>
              </a:rPr>
              <a:t>; </a:t>
            </a:r>
            <a:endParaRPr lang="en-US" sz="2400" dirty="0" smtClean="0">
              <a:latin typeface="Roboto"/>
            </a:endParaRPr>
          </a:p>
          <a:p>
            <a:pPr marL="342900" indent="-342900">
              <a:lnSpc>
                <a:spcPct val="150000"/>
              </a:lnSpc>
              <a:buFontTx/>
              <a:buChar char="-"/>
            </a:pPr>
            <a:r>
              <a:rPr lang="en-US" sz="2400" dirty="0" smtClean="0">
                <a:latin typeface="Roboto"/>
              </a:rPr>
              <a:t>disposition</a:t>
            </a:r>
            <a:r>
              <a:rPr lang="en-US" sz="2400" dirty="0">
                <a:latin typeface="Roboto"/>
              </a:rPr>
              <a:t>; </a:t>
            </a:r>
            <a:endParaRPr lang="en-US" sz="2400" dirty="0" smtClean="0">
              <a:latin typeface="Roboto"/>
            </a:endParaRPr>
          </a:p>
          <a:p>
            <a:pPr marL="342900" indent="-342900">
              <a:lnSpc>
                <a:spcPct val="150000"/>
              </a:lnSpc>
              <a:buFontTx/>
              <a:buChar char="-"/>
            </a:pPr>
            <a:r>
              <a:rPr lang="en-US" sz="2400" dirty="0" smtClean="0">
                <a:latin typeface="Roboto"/>
              </a:rPr>
              <a:t>sanction</a:t>
            </a:r>
            <a:r>
              <a:rPr lang="en-US" sz="2400" dirty="0">
                <a:latin typeface="Roboto"/>
              </a:rPr>
              <a:t>.</a:t>
            </a:r>
            <a:endParaRPr lang="ru-RU" sz="2400" dirty="0">
              <a:latin typeface="Roboto"/>
            </a:endParaRPr>
          </a:p>
        </p:txBody>
      </p:sp>
    </p:spTree>
    <p:extLst>
      <p:ext uri="{BB962C8B-B14F-4D97-AF65-F5344CB8AC3E}">
        <p14:creationId xmlns:p14="http://schemas.microsoft.com/office/powerpoint/2010/main" val="1515909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18620"/>
            <a:ext cx="8496944" cy="2862322"/>
          </a:xfrm>
          <a:prstGeom prst="rect">
            <a:avLst/>
          </a:prstGeom>
        </p:spPr>
        <p:txBody>
          <a:bodyPr wrap="square">
            <a:spAutoFit/>
          </a:bodyPr>
          <a:lstStyle/>
          <a:p>
            <a:pPr>
              <a:lnSpc>
                <a:spcPct val="150000"/>
              </a:lnSpc>
            </a:pPr>
            <a:endParaRPr lang="en-US" sz="2400" dirty="0">
              <a:latin typeface="Roboto"/>
            </a:endParaRPr>
          </a:p>
          <a:p>
            <a:pPr>
              <a:lnSpc>
                <a:spcPct val="150000"/>
              </a:lnSpc>
            </a:pPr>
            <a:r>
              <a:rPr lang="en-US" sz="2400" b="1" i="1" dirty="0" smtClean="0">
                <a:latin typeface="Roboto"/>
              </a:rPr>
              <a:t>The </a:t>
            </a:r>
            <a:r>
              <a:rPr lang="en-US" sz="2400" b="1" i="1" dirty="0">
                <a:latin typeface="Roboto"/>
              </a:rPr>
              <a:t>structure of the rule of law: </a:t>
            </a:r>
            <a:endParaRPr lang="en-US" sz="2400" b="1" i="1" dirty="0" smtClean="0">
              <a:latin typeface="Roboto"/>
            </a:endParaRPr>
          </a:p>
          <a:p>
            <a:pPr marL="342900" indent="-342900">
              <a:lnSpc>
                <a:spcPct val="150000"/>
              </a:lnSpc>
              <a:buFontTx/>
              <a:buChar char="-"/>
            </a:pPr>
            <a:r>
              <a:rPr lang="en-US" sz="2400" dirty="0" smtClean="0">
                <a:latin typeface="Roboto"/>
              </a:rPr>
              <a:t>hypothesis</a:t>
            </a:r>
            <a:r>
              <a:rPr lang="en-US" sz="2400" dirty="0">
                <a:latin typeface="Roboto"/>
              </a:rPr>
              <a:t>; </a:t>
            </a:r>
            <a:endParaRPr lang="en-US" sz="2400" dirty="0" smtClean="0">
              <a:latin typeface="Roboto"/>
            </a:endParaRPr>
          </a:p>
          <a:p>
            <a:pPr marL="342900" indent="-342900">
              <a:lnSpc>
                <a:spcPct val="150000"/>
              </a:lnSpc>
              <a:buFontTx/>
              <a:buChar char="-"/>
            </a:pPr>
            <a:r>
              <a:rPr lang="en-US" sz="2400" dirty="0" smtClean="0">
                <a:latin typeface="Roboto"/>
              </a:rPr>
              <a:t>disposition</a:t>
            </a:r>
            <a:r>
              <a:rPr lang="en-US" sz="2400" dirty="0">
                <a:latin typeface="Roboto"/>
              </a:rPr>
              <a:t>; </a:t>
            </a:r>
            <a:endParaRPr lang="en-US" sz="2400" dirty="0" smtClean="0">
              <a:latin typeface="Roboto"/>
            </a:endParaRPr>
          </a:p>
          <a:p>
            <a:pPr marL="342900" indent="-342900">
              <a:lnSpc>
                <a:spcPct val="150000"/>
              </a:lnSpc>
              <a:buFontTx/>
              <a:buChar char="-"/>
            </a:pPr>
            <a:r>
              <a:rPr lang="en-US" sz="2400" dirty="0" smtClean="0">
                <a:latin typeface="Roboto"/>
              </a:rPr>
              <a:t>sanction</a:t>
            </a:r>
            <a:r>
              <a:rPr lang="en-US" sz="2400" dirty="0">
                <a:latin typeface="Roboto"/>
              </a:rPr>
              <a:t>.</a:t>
            </a:r>
            <a:endParaRPr lang="ru-RU" sz="2400" dirty="0">
              <a:latin typeface="Roboto"/>
            </a:endParaRPr>
          </a:p>
        </p:txBody>
      </p:sp>
    </p:spTree>
    <p:extLst>
      <p:ext uri="{BB962C8B-B14F-4D97-AF65-F5344CB8AC3E}">
        <p14:creationId xmlns:p14="http://schemas.microsoft.com/office/powerpoint/2010/main" val="172029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188640"/>
            <a:ext cx="8244408" cy="6740307"/>
          </a:xfrm>
          <a:prstGeom prst="rect">
            <a:avLst/>
          </a:prstGeom>
        </p:spPr>
        <p:txBody>
          <a:bodyPr wrap="square">
            <a:spAutoFit/>
          </a:bodyPr>
          <a:lstStyle/>
          <a:p>
            <a:pPr>
              <a:lnSpc>
                <a:spcPct val="150000"/>
              </a:lnSpc>
            </a:pPr>
            <a:r>
              <a:rPr lang="en-US" sz="2400" b="1" i="1" dirty="0">
                <a:solidFill>
                  <a:srgbClr val="000000"/>
                </a:solidFill>
                <a:latin typeface="Roboto"/>
              </a:rPr>
              <a:t>The rules of law are divided into</a:t>
            </a:r>
            <a:r>
              <a:rPr lang="en-US" sz="2400" dirty="0">
                <a:solidFill>
                  <a:srgbClr val="000000"/>
                </a:solidFill>
                <a:latin typeface="Roboto"/>
              </a:rPr>
              <a:t>: </a:t>
            </a:r>
            <a:endParaRPr lang="en-US" sz="2400" dirty="0" smtClean="0">
              <a:solidFill>
                <a:srgbClr val="000000"/>
              </a:solidFill>
              <a:latin typeface="Roboto"/>
            </a:endParaRPr>
          </a:p>
          <a:p>
            <a:pPr marL="285750" indent="-285750">
              <a:lnSpc>
                <a:spcPct val="150000"/>
              </a:lnSpc>
              <a:buFontTx/>
              <a:buChar char="-"/>
            </a:pPr>
            <a:r>
              <a:rPr lang="en-US" sz="2400" dirty="0" smtClean="0">
                <a:solidFill>
                  <a:srgbClr val="000000"/>
                </a:solidFill>
                <a:latin typeface="Roboto"/>
              </a:rPr>
              <a:t>material </a:t>
            </a:r>
            <a:r>
              <a:rPr lang="en-US" sz="2400" dirty="0">
                <a:solidFill>
                  <a:srgbClr val="000000"/>
                </a:solidFill>
                <a:latin typeface="Roboto"/>
              </a:rPr>
              <a:t>and procedural; </a:t>
            </a:r>
            <a:endParaRPr lang="en-US" sz="2400" dirty="0" smtClean="0">
              <a:solidFill>
                <a:srgbClr val="000000"/>
              </a:solidFill>
              <a:latin typeface="Roboto"/>
            </a:endParaRPr>
          </a:p>
          <a:p>
            <a:pPr marL="285750" indent="-285750">
              <a:lnSpc>
                <a:spcPct val="150000"/>
              </a:lnSpc>
              <a:buFontTx/>
              <a:buChar char="-"/>
            </a:pPr>
            <a:r>
              <a:rPr lang="en-US" sz="2400" dirty="0" smtClean="0">
                <a:solidFill>
                  <a:srgbClr val="000000"/>
                </a:solidFill>
                <a:latin typeface="Roboto"/>
              </a:rPr>
              <a:t>regulatory </a:t>
            </a:r>
            <a:r>
              <a:rPr lang="en-US" sz="2400" dirty="0">
                <a:solidFill>
                  <a:srgbClr val="000000"/>
                </a:solidFill>
                <a:latin typeface="Roboto"/>
              </a:rPr>
              <a:t>and protective; </a:t>
            </a:r>
            <a:endParaRPr lang="en-US" sz="2400" dirty="0" smtClean="0">
              <a:solidFill>
                <a:srgbClr val="000000"/>
              </a:solidFill>
              <a:latin typeface="Roboto"/>
            </a:endParaRPr>
          </a:p>
          <a:p>
            <a:pPr marL="285750" indent="-285750">
              <a:lnSpc>
                <a:spcPct val="150000"/>
              </a:lnSpc>
              <a:buFontTx/>
              <a:buChar char="-"/>
            </a:pPr>
            <a:r>
              <a:rPr lang="en-US" sz="2400" dirty="0" smtClean="0">
                <a:solidFill>
                  <a:srgbClr val="000000"/>
                </a:solidFill>
                <a:latin typeface="Roboto"/>
              </a:rPr>
              <a:t>binding</a:t>
            </a:r>
            <a:r>
              <a:rPr lang="en-US" sz="2400" dirty="0">
                <a:solidFill>
                  <a:srgbClr val="000000"/>
                </a:solidFill>
                <a:latin typeface="Roboto"/>
              </a:rPr>
              <a:t>, authoritative and prohibiting; </a:t>
            </a:r>
            <a:endParaRPr lang="en-US" sz="2400" dirty="0" smtClean="0">
              <a:solidFill>
                <a:srgbClr val="000000"/>
              </a:solidFill>
              <a:latin typeface="Roboto"/>
            </a:endParaRPr>
          </a:p>
          <a:p>
            <a:pPr marL="285750" indent="-285750">
              <a:lnSpc>
                <a:spcPct val="150000"/>
              </a:lnSpc>
              <a:buFontTx/>
              <a:buChar char="-"/>
            </a:pPr>
            <a:r>
              <a:rPr lang="en-US" sz="2400" dirty="0" smtClean="0">
                <a:solidFill>
                  <a:srgbClr val="000000"/>
                </a:solidFill>
                <a:latin typeface="Roboto"/>
              </a:rPr>
              <a:t>incentive</a:t>
            </a:r>
            <a:r>
              <a:rPr lang="en-US" sz="2400" dirty="0">
                <a:solidFill>
                  <a:srgbClr val="000000"/>
                </a:solidFill>
                <a:latin typeface="Roboto"/>
              </a:rPr>
              <a:t>; </a:t>
            </a:r>
            <a:endParaRPr lang="en-US" sz="2400" dirty="0" smtClean="0">
              <a:solidFill>
                <a:srgbClr val="000000"/>
              </a:solidFill>
              <a:latin typeface="Roboto"/>
            </a:endParaRPr>
          </a:p>
          <a:p>
            <a:pPr marL="285750" indent="-285750">
              <a:lnSpc>
                <a:spcPct val="150000"/>
              </a:lnSpc>
              <a:buFontTx/>
              <a:buChar char="-"/>
            </a:pPr>
            <a:r>
              <a:rPr lang="en-US" sz="2400" dirty="0" smtClean="0">
                <a:solidFill>
                  <a:srgbClr val="000000"/>
                </a:solidFill>
                <a:latin typeface="Roboto"/>
              </a:rPr>
              <a:t>legislative </a:t>
            </a:r>
            <a:r>
              <a:rPr lang="en-US" sz="2400" dirty="0">
                <a:solidFill>
                  <a:srgbClr val="000000"/>
                </a:solidFill>
                <a:latin typeface="Roboto"/>
              </a:rPr>
              <a:t>and subordinate; </a:t>
            </a:r>
            <a:endParaRPr lang="en-US" sz="2400" dirty="0" smtClean="0">
              <a:solidFill>
                <a:srgbClr val="000000"/>
              </a:solidFill>
              <a:latin typeface="Roboto"/>
            </a:endParaRPr>
          </a:p>
          <a:p>
            <a:pPr marL="285750" indent="-285750">
              <a:lnSpc>
                <a:spcPct val="150000"/>
              </a:lnSpc>
              <a:buFontTx/>
              <a:buChar char="-"/>
            </a:pPr>
            <a:r>
              <a:rPr lang="en-US" sz="2400" dirty="0" smtClean="0">
                <a:solidFill>
                  <a:srgbClr val="000000"/>
                </a:solidFill>
                <a:latin typeface="Roboto"/>
              </a:rPr>
              <a:t>temporary </a:t>
            </a:r>
            <a:r>
              <a:rPr lang="en-US" sz="2400" dirty="0">
                <a:solidFill>
                  <a:srgbClr val="000000"/>
                </a:solidFill>
                <a:latin typeface="Roboto"/>
              </a:rPr>
              <a:t>and permanent; </a:t>
            </a:r>
            <a:endParaRPr lang="en-US" sz="2400" dirty="0" smtClean="0">
              <a:solidFill>
                <a:srgbClr val="000000"/>
              </a:solidFill>
              <a:latin typeface="Roboto"/>
            </a:endParaRPr>
          </a:p>
          <a:p>
            <a:pPr marL="285750" indent="-285750">
              <a:lnSpc>
                <a:spcPct val="150000"/>
              </a:lnSpc>
              <a:buFontTx/>
              <a:buChar char="-"/>
            </a:pPr>
            <a:r>
              <a:rPr lang="en-US" sz="2400" dirty="0" smtClean="0">
                <a:solidFill>
                  <a:srgbClr val="000000"/>
                </a:solidFill>
                <a:latin typeface="Roboto"/>
              </a:rPr>
              <a:t>acting </a:t>
            </a:r>
            <a:r>
              <a:rPr lang="en-US" sz="2400" dirty="0">
                <a:solidFill>
                  <a:srgbClr val="000000"/>
                </a:solidFill>
                <a:latin typeface="Roboto"/>
              </a:rPr>
              <a:t>on the entire territory of the state and on a certain territories (areas); </a:t>
            </a:r>
            <a:endParaRPr lang="en-US" sz="2400" dirty="0" smtClean="0">
              <a:solidFill>
                <a:srgbClr val="000000"/>
              </a:solidFill>
              <a:latin typeface="Roboto"/>
            </a:endParaRPr>
          </a:p>
          <a:p>
            <a:pPr marL="285750" indent="-285750">
              <a:lnSpc>
                <a:spcPct val="150000"/>
              </a:lnSpc>
              <a:buFontTx/>
              <a:buChar char="-"/>
            </a:pPr>
            <a:r>
              <a:rPr lang="en-US" sz="2400" dirty="0" smtClean="0">
                <a:solidFill>
                  <a:srgbClr val="000000"/>
                </a:solidFill>
                <a:latin typeface="Roboto"/>
              </a:rPr>
              <a:t>local</a:t>
            </a:r>
            <a:r>
              <a:rPr lang="en-US" sz="2400" dirty="0">
                <a:solidFill>
                  <a:srgbClr val="000000"/>
                </a:solidFill>
                <a:latin typeface="Roboto"/>
              </a:rPr>
              <a:t>; </a:t>
            </a:r>
            <a:endParaRPr lang="en-US" sz="2400" dirty="0" smtClean="0">
              <a:solidFill>
                <a:srgbClr val="000000"/>
              </a:solidFill>
              <a:latin typeface="Roboto"/>
            </a:endParaRPr>
          </a:p>
          <a:p>
            <a:pPr marL="285750" indent="-285750">
              <a:lnSpc>
                <a:spcPct val="150000"/>
              </a:lnSpc>
              <a:buFontTx/>
              <a:buChar char="-"/>
            </a:pPr>
            <a:r>
              <a:rPr lang="en-US" sz="2400" dirty="0" smtClean="0">
                <a:solidFill>
                  <a:srgbClr val="000000"/>
                </a:solidFill>
                <a:latin typeface="Roboto"/>
              </a:rPr>
              <a:t>general </a:t>
            </a:r>
            <a:r>
              <a:rPr lang="en-US" sz="2400" dirty="0">
                <a:solidFill>
                  <a:srgbClr val="000000"/>
                </a:solidFill>
                <a:latin typeface="Roboto"/>
              </a:rPr>
              <a:t>and special. </a:t>
            </a:r>
            <a:endParaRPr lang="en-US" sz="2400" dirty="0" smtClean="0">
              <a:solidFill>
                <a:srgbClr val="000000"/>
              </a:solidFill>
              <a:latin typeface="Roboto"/>
            </a:endParaRPr>
          </a:p>
          <a:p>
            <a:pPr marL="285750" indent="-285750">
              <a:lnSpc>
                <a:spcPct val="150000"/>
              </a:lnSpc>
              <a:buFontTx/>
              <a:buChar char="-"/>
            </a:pPr>
            <a:endParaRPr lang="en-US" sz="2400" dirty="0">
              <a:solidFill>
                <a:srgbClr val="000000"/>
              </a:solidFill>
              <a:latin typeface="Roboto"/>
            </a:endParaRPr>
          </a:p>
        </p:txBody>
      </p:sp>
    </p:spTree>
    <p:extLst>
      <p:ext uri="{BB962C8B-B14F-4D97-AF65-F5344CB8AC3E}">
        <p14:creationId xmlns:p14="http://schemas.microsoft.com/office/powerpoint/2010/main" val="717031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188640"/>
            <a:ext cx="8244408" cy="2308324"/>
          </a:xfrm>
          <a:prstGeom prst="rect">
            <a:avLst/>
          </a:prstGeom>
        </p:spPr>
        <p:txBody>
          <a:bodyPr wrap="square">
            <a:spAutoFit/>
          </a:bodyPr>
          <a:lstStyle/>
          <a:p>
            <a:pPr>
              <a:lnSpc>
                <a:spcPct val="150000"/>
              </a:lnSpc>
            </a:pPr>
            <a:endParaRPr lang="en-US" sz="2400" dirty="0">
              <a:solidFill>
                <a:srgbClr val="000000"/>
              </a:solidFill>
              <a:latin typeface="Roboto"/>
            </a:endParaRPr>
          </a:p>
          <a:p>
            <a:pPr>
              <a:lnSpc>
                <a:spcPct val="150000"/>
              </a:lnSpc>
            </a:pPr>
            <a:r>
              <a:rPr lang="en-US" sz="2400" dirty="0" smtClean="0">
                <a:solidFill>
                  <a:srgbClr val="000000"/>
                </a:solidFill>
                <a:latin typeface="Roboto"/>
              </a:rPr>
              <a:t>The </a:t>
            </a:r>
            <a:r>
              <a:rPr lang="en-US" sz="2400" dirty="0">
                <a:solidFill>
                  <a:srgbClr val="000000"/>
                </a:solidFill>
                <a:latin typeface="Roboto"/>
              </a:rPr>
              <a:t>implementation of legal norms is the implementation of the contained prescriptions in the lawful behavior of subjects of law.</a:t>
            </a:r>
            <a:endParaRPr lang="ru-RU" sz="2400" dirty="0"/>
          </a:p>
        </p:txBody>
      </p:sp>
    </p:spTree>
    <p:extLst>
      <p:ext uri="{BB962C8B-B14F-4D97-AF65-F5344CB8AC3E}">
        <p14:creationId xmlns:p14="http://schemas.microsoft.com/office/powerpoint/2010/main" val="118435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116632"/>
            <a:ext cx="8460432" cy="4524315"/>
          </a:xfrm>
          <a:prstGeom prst="rect">
            <a:avLst/>
          </a:prstGeom>
        </p:spPr>
        <p:txBody>
          <a:bodyPr wrap="square">
            <a:spAutoFit/>
          </a:bodyPr>
          <a:lstStyle/>
          <a:p>
            <a:pPr>
              <a:lnSpc>
                <a:spcPct val="150000"/>
              </a:lnSpc>
            </a:pPr>
            <a:r>
              <a:rPr lang="en-US" sz="2400" dirty="0">
                <a:solidFill>
                  <a:srgbClr val="000000"/>
                </a:solidFill>
                <a:latin typeface="Roboto"/>
              </a:rPr>
              <a:t>The </a:t>
            </a:r>
            <a:r>
              <a:rPr lang="en-US" sz="2400" b="1" i="1" dirty="0">
                <a:solidFill>
                  <a:srgbClr val="000000"/>
                </a:solidFill>
                <a:latin typeface="Roboto"/>
              </a:rPr>
              <a:t>process of exercising the right </a:t>
            </a:r>
            <a:r>
              <a:rPr lang="en-US" sz="2400" dirty="0">
                <a:solidFill>
                  <a:srgbClr val="000000"/>
                </a:solidFill>
                <a:latin typeface="Roboto"/>
              </a:rPr>
              <a:t>is carried out in the form of compliance, filling and use. The application of law is the power activity of the competent state donated bodies, officials for the implementation of legal norms by making individual legal decisions (acts). The act of application of law is an official individual-legal order issued by the competent authority in due course on the basis of current legal norms, in relation to specific and personally identified persons.</a:t>
            </a:r>
            <a:endParaRPr lang="ru-RU" sz="2400" dirty="0"/>
          </a:p>
        </p:txBody>
      </p:sp>
    </p:spTree>
    <p:extLst>
      <p:ext uri="{BB962C8B-B14F-4D97-AF65-F5344CB8AC3E}">
        <p14:creationId xmlns:p14="http://schemas.microsoft.com/office/powerpoint/2010/main" val="4165047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9592" y="260648"/>
            <a:ext cx="8244408" cy="6186309"/>
          </a:xfrm>
          <a:prstGeom prst="rect">
            <a:avLst/>
          </a:prstGeom>
        </p:spPr>
        <p:txBody>
          <a:bodyPr wrap="square">
            <a:spAutoFit/>
          </a:bodyPr>
          <a:lstStyle/>
          <a:p>
            <a:pPr>
              <a:lnSpc>
                <a:spcPct val="150000"/>
              </a:lnSpc>
            </a:pPr>
            <a:r>
              <a:rPr lang="en-US" sz="2400" dirty="0">
                <a:solidFill>
                  <a:srgbClr val="000000"/>
                </a:solidFill>
                <a:latin typeface="Roboto"/>
              </a:rPr>
              <a:t>A </a:t>
            </a:r>
            <a:r>
              <a:rPr lang="en-US" sz="2400" b="1" i="1" dirty="0">
                <a:solidFill>
                  <a:srgbClr val="000000"/>
                </a:solidFill>
                <a:latin typeface="Roboto"/>
              </a:rPr>
              <a:t>branch of law </a:t>
            </a:r>
            <a:r>
              <a:rPr lang="en-US" sz="2400" dirty="0">
                <a:solidFill>
                  <a:srgbClr val="000000"/>
                </a:solidFill>
                <a:latin typeface="Roboto"/>
              </a:rPr>
              <a:t>is a set of interconnected, isolated legal norms governing a wide range of homogeneous societies military relations (administrative, civil, criminal, labor everything, family, ecological, etc.). </a:t>
            </a:r>
            <a:endParaRPr lang="en-US" sz="2400" dirty="0" smtClean="0">
              <a:solidFill>
                <a:srgbClr val="000000"/>
              </a:solidFill>
              <a:latin typeface="Roboto"/>
            </a:endParaRPr>
          </a:p>
          <a:p>
            <a:pPr>
              <a:lnSpc>
                <a:spcPct val="150000"/>
              </a:lnSpc>
            </a:pPr>
            <a:endParaRPr lang="en-US" sz="2400" dirty="0">
              <a:solidFill>
                <a:srgbClr val="000000"/>
              </a:solidFill>
              <a:latin typeface="Roboto"/>
            </a:endParaRPr>
          </a:p>
          <a:p>
            <a:pPr>
              <a:lnSpc>
                <a:spcPct val="150000"/>
              </a:lnSpc>
            </a:pPr>
            <a:r>
              <a:rPr lang="en-US" sz="2400" b="1" i="1" dirty="0" smtClean="0">
                <a:solidFill>
                  <a:srgbClr val="000000"/>
                </a:solidFill>
                <a:latin typeface="Roboto"/>
              </a:rPr>
              <a:t>Legal </a:t>
            </a:r>
            <a:r>
              <a:rPr lang="en-US" sz="2400" b="1" i="1" dirty="0">
                <a:solidFill>
                  <a:srgbClr val="000000"/>
                </a:solidFill>
                <a:latin typeface="Roboto"/>
              </a:rPr>
              <a:t>relations </a:t>
            </a:r>
            <a:r>
              <a:rPr lang="en-US" sz="2400" dirty="0">
                <a:solidFill>
                  <a:srgbClr val="000000"/>
                </a:solidFill>
                <a:latin typeface="Roboto"/>
              </a:rPr>
              <a:t>are a legal form of public relations </a:t>
            </a:r>
            <a:r>
              <a:rPr lang="en-US" sz="2400" dirty="0" err="1">
                <a:solidFill>
                  <a:srgbClr val="000000"/>
                </a:solidFill>
                <a:latin typeface="Roboto"/>
              </a:rPr>
              <a:t>niy</a:t>
            </a:r>
            <a:r>
              <a:rPr lang="en-US" sz="2400" dirty="0">
                <a:solidFill>
                  <a:srgbClr val="000000"/>
                </a:solidFill>
                <a:latin typeface="Roboto"/>
              </a:rPr>
              <a:t>, representing arising on the basis of legal norms and in as a result of certain life circumstances, connections of specific subjects of law with mutual subjective rights and obligations activities, the implementation of which is guaranteed by the state.</a:t>
            </a:r>
            <a:endParaRPr lang="ru-RU" sz="2400" dirty="0"/>
          </a:p>
        </p:txBody>
      </p:sp>
    </p:spTree>
    <p:extLst>
      <p:ext uri="{BB962C8B-B14F-4D97-AF65-F5344CB8AC3E}">
        <p14:creationId xmlns:p14="http://schemas.microsoft.com/office/powerpoint/2010/main" val="3938598807"/>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432A30"/>
      </a:dk2>
      <a:lt2>
        <a:srgbClr val="F2F2F0"/>
      </a:lt2>
      <a:accent1>
        <a:srgbClr val="836C9F"/>
      </a:accent1>
      <a:accent2>
        <a:srgbClr val="BDAB56"/>
      </a:accent2>
      <a:accent3>
        <a:srgbClr val="B0565D"/>
      </a:accent3>
      <a:accent4>
        <a:srgbClr val="55B1BC"/>
      </a:accent4>
      <a:accent5>
        <a:srgbClr val="4D925F"/>
      </a:accent5>
      <a:accent6>
        <a:srgbClr val="E08C4A"/>
      </a:accent6>
      <a:hlink>
        <a:srgbClr val="55B1BC"/>
      </a:hlink>
      <a:folHlink>
        <a:srgbClr val="836C9F"/>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9270AA94-2367-4B1E-B579-26147B222BD0}"/>
    </a:ext>
  </a:extLst>
</a:theme>
</file>

<file path=docProps/app.xml><?xml version="1.0" encoding="utf-8"?>
<Properties xmlns="http://schemas.openxmlformats.org/officeDocument/2006/extended-properties" xmlns:vt="http://schemas.openxmlformats.org/officeDocument/2006/docPropsVTypes">
  <TotalTime>74</TotalTime>
  <Words>2880</Words>
  <Application>Microsoft Office PowerPoint</Application>
  <PresentationFormat>Экран (4:3)</PresentationFormat>
  <Paragraphs>127</Paragraphs>
  <Slides>34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34</vt:i4>
      </vt:variant>
    </vt:vector>
  </HeadingPairs>
  <TitlesOfParts>
    <vt:vector size="38" baseType="lpstr">
      <vt:lpstr>Franklin Gothic Book</vt:lpstr>
      <vt:lpstr>Roboto</vt:lpstr>
      <vt:lpstr>Wingdings</vt:lpstr>
      <vt:lpstr>Crop</vt:lpstr>
      <vt:lpstr>THEORETICAL BASICS OF LAW AND STATE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zkm</dc:creator>
  <cp:lastModifiedBy>Veronika Knyazkova</cp:lastModifiedBy>
  <cp:revision>16</cp:revision>
  <dcterms:created xsi:type="dcterms:W3CDTF">2020-10-19T16:29:19Z</dcterms:created>
  <dcterms:modified xsi:type="dcterms:W3CDTF">2021-01-13T15:02:00Z</dcterms:modified>
</cp:coreProperties>
</file>