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9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7" r:id="rId33"/>
    <p:sldId id="260" r:id="rId34"/>
    <p:sldId id="261" r:id="rId35"/>
    <p:sldId id="262" r:id="rId36"/>
    <p:sldId id="291" r:id="rId37"/>
    <p:sldId id="292" r:id="rId38"/>
    <p:sldId id="293" r:id="rId39"/>
    <p:sldId id="294" r:id="rId40"/>
    <p:sldId id="295" r:id="rId41"/>
    <p:sldId id="296" r:id="rId4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8" y="3956281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9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11/18/2020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6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9" y="744471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4230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7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11/18/2020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956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2" y="624156"/>
            <a:ext cx="1565767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1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11/18/2020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221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3"/>
            <a:ext cx="53848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09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432A3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432A3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00AAC68E-CD08-4619-AE52-2B3FA76C1032}" type="slidenum">
              <a:rPr lang="en-US">
                <a:solidFill>
                  <a:srgbClr val="432A30"/>
                </a:solidFill>
              </a:rPr>
              <a:pPr/>
              <a:t>‹#›</a:t>
            </a:fld>
            <a:endParaRPr lang="en-US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259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3"/>
            <a:ext cx="53848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есто для изображения из Интернета 3"/>
          <p:cNvSpPr>
            <a:spLocks noGrp="1"/>
          </p:cNvSpPr>
          <p:nvPr>
            <p:ph type="clipArt" sz="half" idx="2"/>
          </p:nvPr>
        </p:nvSpPr>
        <p:spPr>
          <a:xfrm>
            <a:off x="6197600" y="1600203"/>
            <a:ext cx="53848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09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432A3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432A3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06199528-A72D-499A-A1EC-7D1337B63D21}" type="slidenum">
              <a:rPr lang="en-US">
                <a:solidFill>
                  <a:srgbClr val="432A30"/>
                </a:solidFill>
              </a:rPr>
              <a:pPr/>
              <a:t>‹#›</a:t>
            </a:fld>
            <a:endParaRPr lang="en-US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45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11/18/2020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785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2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9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F2F2F0"/>
                </a:solidFill>
              </a:rPr>
              <a:pPr/>
              <a:t>11/18/2020</a:t>
            </a:fld>
            <a:endParaRPr lang="en-US" dirty="0">
              <a:solidFill>
                <a:srgbClr val="F2F2F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3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F2F2F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F2F2F0"/>
                </a:solidFill>
              </a:rPr>
              <a:pPr/>
              <a:t>‹#›</a:t>
            </a:fld>
            <a:endParaRPr lang="en-US" dirty="0">
              <a:solidFill>
                <a:srgbClr val="F2F2F0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3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0780436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6001"/>
            <a:ext cx="4447787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6001"/>
            <a:ext cx="4447787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11/18/2020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21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9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5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5" y="3305209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11/18/2020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039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11/18/2020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407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11/18/2020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13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1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11/18/2020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1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81683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2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1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11/18/2020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1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44119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smtClean="0">
                <a:solidFill>
                  <a:srgbClr val="432A30"/>
                </a:solidFill>
              </a:rPr>
              <a:pPr defTabSz="457200"/>
              <a:t>11/18/2020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5" y="6453386"/>
            <a:ext cx="6280831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7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smtClean="0">
                <a:solidFill>
                  <a:srgbClr val="432A30"/>
                </a:solidFill>
              </a:rPr>
              <a:pPr defTabSz="457200"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3723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Management functions: planning and </a:t>
            </a:r>
            <a:r>
              <a:rPr lang="en-US" sz="3200" dirty="0" err="1" smtClean="0"/>
              <a:t>organising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2081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4. Planning Commits an Organization into the Future</a:t>
            </a:r>
          </a:p>
          <a:p>
            <a:pPr marL="0" indent="0">
              <a:buNone/>
            </a:pPr>
            <a:r>
              <a:rPr lang="en-US" dirty="0"/>
              <a:t>Planning commits an organization into the future, as past, </a:t>
            </a:r>
            <a:r>
              <a:rPr lang="en-US" dirty="0" smtClean="0"/>
              <a:t>present and </a:t>
            </a:r>
            <a:r>
              <a:rPr lang="en-US" dirty="0"/>
              <a:t>future is tied in a chain. An organization’s objectives, strategies</a:t>
            </a:r>
            <a:r>
              <a:rPr lang="en-US" dirty="0" smtClean="0"/>
              <a:t>, policies </a:t>
            </a:r>
            <a:r>
              <a:rPr lang="en-US" dirty="0"/>
              <a:t>and operating plans affect its future effectiveness, </a:t>
            </a:r>
            <a:r>
              <a:rPr lang="en-US" dirty="0" smtClean="0"/>
              <a:t>as decisions </a:t>
            </a:r>
            <a:r>
              <a:rPr lang="en-US" dirty="0"/>
              <a:t>made and activities undertaken in the present continue </a:t>
            </a:r>
            <a:r>
              <a:rPr lang="en-US" dirty="0" smtClean="0"/>
              <a:t>to have </a:t>
            </a:r>
            <a:r>
              <a:rPr lang="en-US" dirty="0"/>
              <a:t>their impact into the future. Some of the plans affect the </a:t>
            </a:r>
            <a:r>
              <a:rPr lang="en-US" dirty="0" smtClean="0"/>
              <a:t>near future</a:t>
            </a:r>
            <a:r>
              <a:rPr lang="en-US" dirty="0"/>
              <a:t>, while others affect it in the long run. For example, plans </a:t>
            </a:r>
            <a:r>
              <a:rPr lang="en-US" dirty="0" smtClean="0"/>
              <a:t>for product </a:t>
            </a:r>
            <a:r>
              <a:rPr lang="en-US" dirty="0"/>
              <a:t>diversification or production capacity affect a company </a:t>
            </a:r>
            <a:r>
              <a:rPr lang="en-US" dirty="0" smtClean="0"/>
              <a:t>long into </a:t>
            </a:r>
            <a:r>
              <a:rPr lang="en-US" dirty="0"/>
              <a:t>the future, and are not easily reversible, whereas plans </a:t>
            </a:r>
            <a:r>
              <a:rPr lang="en-US" dirty="0" smtClean="0"/>
              <a:t>relating to </a:t>
            </a:r>
            <a:r>
              <a:rPr lang="en-US" dirty="0"/>
              <a:t>the layout of its office locations can be changed with </a:t>
            </a:r>
            <a:r>
              <a:rPr lang="en-US" dirty="0" smtClean="0"/>
              <a:t>relatively less </a:t>
            </a:r>
            <a:r>
              <a:rPr lang="en-US" dirty="0"/>
              <a:t>difficulty in the future. This focuses on the need for better </a:t>
            </a:r>
            <a:r>
              <a:rPr lang="en-US" dirty="0" smtClean="0"/>
              <a:t>and more </a:t>
            </a:r>
            <a:r>
              <a:rPr lang="en-US" dirty="0"/>
              <a:t>careful planning.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07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5. Planning is Antithesis of States Quo</a:t>
            </a:r>
          </a:p>
          <a:p>
            <a:pPr marL="0" indent="0">
              <a:buNone/>
            </a:pPr>
            <a:r>
              <a:rPr lang="en-US" dirty="0"/>
              <a:t>Planning is undertaken with the conscious purpose of attaining </a:t>
            </a:r>
            <a:r>
              <a:rPr lang="en-US" dirty="0" smtClean="0"/>
              <a:t>a position </a:t>
            </a:r>
            <a:r>
              <a:rPr lang="en-US" dirty="0"/>
              <a:t>for the company that would not be accomplished otherwise. Planning, therefore, implies change in organizational objectives</a:t>
            </a:r>
            <a:r>
              <a:rPr lang="en-US" dirty="0" smtClean="0"/>
              <a:t>, policies</a:t>
            </a:r>
            <a:r>
              <a:rPr lang="en-US" dirty="0"/>
              <a:t>, products, marketing strategies and so forth. However</a:t>
            </a:r>
            <a:r>
              <a:rPr lang="en-US" dirty="0" smtClean="0"/>
              <a:t>, planning </a:t>
            </a:r>
            <a:r>
              <a:rPr lang="en-US" dirty="0"/>
              <a:t>itself is affected by unforeseen environmental changes. It</a:t>
            </a:r>
            <a:r>
              <a:rPr lang="en-US" dirty="0" smtClean="0"/>
              <a:t>, therefore</a:t>
            </a:r>
            <a:r>
              <a:rPr lang="en-US" dirty="0"/>
              <a:t>, needs examination and re-examination, </a:t>
            </a:r>
            <a:r>
              <a:rPr lang="en-US" dirty="0" smtClean="0"/>
              <a:t>continual reconsideration </a:t>
            </a:r>
            <a:r>
              <a:rPr lang="en-US" dirty="0"/>
              <a:t>of the future, constant searching for more </a:t>
            </a:r>
            <a:r>
              <a:rPr lang="en-US" dirty="0" smtClean="0"/>
              <a:t>effective methods </a:t>
            </a:r>
            <a:r>
              <a:rPr lang="en-US" dirty="0"/>
              <a:t>and improved results</a:t>
            </a:r>
            <a:r>
              <a:rPr lang="en-US" dirty="0" smtClean="0"/>
              <a:t>. Planning </a:t>
            </a:r>
            <a:r>
              <a:rPr lang="en-US" dirty="0"/>
              <a:t>is thus an all pervasive, continuous and dynamic process. </a:t>
            </a:r>
            <a:r>
              <a:rPr lang="en-US" dirty="0" smtClean="0"/>
              <a:t>It imposes </a:t>
            </a:r>
            <a:r>
              <a:rPr lang="en-US" dirty="0"/>
              <a:t>on all executives a responsibility to estimate and </a:t>
            </a:r>
            <a:r>
              <a:rPr lang="en-US" dirty="0" smtClean="0"/>
              <a:t>anticipate the </a:t>
            </a:r>
            <a:r>
              <a:rPr lang="en-US" dirty="0"/>
              <a:t>future, prepare the organization to cope with its challenges </a:t>
            </a:r>
            <a:r>
              <a:rPr lang="en-US" dirty="0" smtClean="0"/>
              <a:t>as well </a:t>
            </a:r>
            <a:r>
              <a:rPr lang="en-US" dirty="0"/>
              <a:t>as take advantage of the opportunities created by it, while at </a:t>
            </a:r>
            <a:r>
              <a:rPr lang="en-US" dirty="0" smtClean="0"/>
              <a:t>the same </a:t>
            </a:r>
            <a:r>
              <a:rPr lang="en-US" dirty="0"/>
              <a:t>time, influence tomorrow's events by today's </a:t>
            </a:r>
            <a:r>
              <a:rPr lang="en-US" dirty="0" smtClean="0"/>
              <a:t>pre-emptive decisions </a:t>
            </a:r>
            <a:r>
              <a:rPr lang="en-US" dirty="0"/>
              <a:t>and actions.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1011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OF PLANNING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While planning does not guarantee success in </a:t>
            </a:r>
            <a:r>
              <a:rPr lang="en-US" dirty="0" smtClean="0"/>
              <a:t>organizational objectives</a:t>
            </a:r>
            <a:r>
              <a:rPr lang="en-US" dirty="0"/>
              <a:t>, there is evidence that companies that engaged in </a:t>
            </a:r>
            <a:r>
              <a:rPr lang="en-US" dirty="0" smtClean="0"/>
              <a:t>formal planning </a:t>
            </a:r>
            <a:r>
              <a:rPr lang="en-US" dirty="0"/>
              <a:t>consistently performed better than those with none </a:t>
            </a:r>
            <a:r>
              <a:rPr lang="en-US" dirty="0" smtClean="0"/>
              <a:t>or limited </a:t>
            </a:r>
            <a:r>
              <a:rPr lang="en-US" dirty="0"/>
              <a:t>formal planning and improved their own performance over </a:t>
            </a:r>
            <a:r>
              <a:rPr lang="en-US" dirty="0" smtClean="0"/>
              <a:t>a period </a:t>
            </a:r>
            <a:r>
              <a:rPr lang="en-US" dirty="0"/>
              <a:t>of time. It is very rare for an organization to succeed </a:t>
            </a:r>
            <a:r>
              <a:rPr lang="en-US" dirty="0" smtClean="0"/>
              <a:t>solely by </a:t>
            </a:r>
            <a:r>
              <a:rPr lang="en-US" dirty="0"/>
              <a:t>luck or circumstances. Some of the reasons as to why planning </a:t>
            </a:r>
            <a:r>
              <a:rPr lang="en-US" dirty="0" smtClean="0"/>
              <a:t>is considered </a:t>
            </a:r>
            <a:r>
              <a:rPr lang="en-US" dirty="0"/>
              <a:t>a vital managerial function are given below 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5585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Planning is essential in modern business : The </a:t>
            </a:r>
            <a:r>
              <a:rPr lang="en-US" dirty="0" smtClean="0"/>
              <a:t>growing complexity </a:t>
            </a:r>
            <a:r>
              <a:rPr lang="en-US" dirty="0"/>
              <a:t>of the modern business with rapid </a:t>
            </a:r>
            <a:r>
              <a:rPr lang="en-US" dirty="0" smtClean="0"/>
              <a:t>technological changes</a:t>
            </a:r>
            <a:r>
              <a:rPr lang="en-US" dirty="0"/>
              <a:t>, dynamic changes in the consumer preferences </a:t>
            </a:r>
            <a:r>
              <a:rPr lang="en-US" dirty="0" smtClean="0"/>
              <a:t>and growing </a:t>
            </a:r>
            <a:r>
              <a:rPr lang="en-US" dirty="0"/>
              <a:t>tough competition necessities orderly operations, </a:t>
            </a:r>
            <a:r>
              <a:rPr lang="en-US" dirty="0" smtClean="0"/>
              <a:t>not only </a:t>
            </a:r>
            <a:r>
              <a:rPr lang="en-US" dirty="0"/>
              <a:t>in the current environment but also in the future environment. Since planning takes a future outlook, it </a:t>
            </a:r>
            <a:r>
              <a:rPr lang="en-US" dirty="0" smtClean="0"/>
              <a:t>takes into </a:t>
            </a:r>
            <a:r>
              <a:rPr lang="en-US" dirty="0"/>
              <a:t>account the possible future </a:t>
            </a:r>
            <a:r>
              <a:rPr lang="en-US" dirty="0" smtClean="0"/>
              <a:t>developments.</a:t>
            </a:r>
          </a:p>
          <a:p>
            <a:pPr marL="0" indent="0">
              <a:buNone/>
            </a:pPr>
            <a:r>
              <a:rPr lang="en-US" dirty="0"/>
              <a:t>Planning affects performance : A number of </a:t>
            </a:r>
            <a:r>
              <a:rPr lang="en-US" dirty="0" smtClean="0"/>
              <a:t>empirical studies </a:t>
            </a:r>
            <a:r>
              <a:rPr lang="en-US" dirty="0"/>
              <a:t>provide evidence of organizational success being </a:t>
            </a:r>
            <a:r>
              <a:rPr lang="en-US" dirty="0" smtClean="0"/>
              <a:t>a function </a:t>
            </a:r>
            <a:r>
              <a:rPr lang="en-US" dirty="0"/>
              <a:t>of formal planning, the success being measured </a:t>
            </a:r>
            <a:r>
              <a:rPr lang="en-US" dirty="0" smtClean="0"/>
              <a:t>by such </a:t>
            </a:r>
            <a:r>
              <a:rPr lang="en-US" dirty="0"/>
              <a:t>factors as return on investment, sales volume, growth </a:t>
            </a:r>
            <a:r>
              <a:rPr lang="en-US" dirty="0" smtClean="0"/>
              <a:t>in earnings </a:t>
            </a:r>
            <a:r>
              <a:rPr lang="en-US" dirty="0"/>
              <a:t>per share and so on. An investigation of firms </a:t>
            </a:r>
            <a:r>
              <a:rPr lang="en-US" dirty="0" smtClean="0"/>
              <a:t>in various </a:t>
            </a:r>
            <a:r>
              <a:rPr lang="en-US" dirty="0"/>
              <a:t>industrial products as machinery, steel, oil, </a:t>
            </a:r>
            <a:r>
              <a:rPr lang="en-US" dirty="0" smtClean="0"/>
              <a:t>chemicals and </a:t>
            </a:r>
            <a:r>
              <a:rPr lang="en-US" dirty="0"/>
              <a:t>drugs revealed that companies that engaged in </a:t>
            </a:r>
            <a:r>
              <a:rPr lang="en-US" dirty="0" smtClean="0"/>
              <a:t>formal planning </a:t>
            </a:r>
            <a:r>
              <a:rPr lang="en-US" dirty="0"/>
              <a:t>consistently performed better than those with </a:t>
            </a:r>
            <a:r>
              <a:rPr lang="en-US" dirty="0" smtClean="0"/>
              <a:t>no formal </a:t>
            </a:r>
            <a:r>
              <a:rPr lang="en-US" dirty="0"/>
              <a:t>planning.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7632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Planning puts focus on objectives : The effectiveness </a:t>
            </a:r>
            <a:r>
              <a:rPr lang="en-US" dirty="0" smtClean="0"/>
              <a:t>of formal </a:t>
            </a:r>
            <a:r>
              <a:rPr lang="en-US" dirty="0"/>
              <a:t>planning is primarily based upon clarity of objectives</a:t>
            </a:r>
            <a:r>
              <a:rPr lang="en-US" dirty="0" smtClean="0"/>
              <a:t>. Objectives </a:t>
            </a:r>
            <a:r>
              <a:rPr lang="en-US" dirty="0"/>
              <a:t>provide a direction and all planning decisions </a:t>
            </a:r>
            <a:r>
              <a:rPr lang="en-US" dirty="0" smtClean="0"/>
              <a:t>are directed </a:t>
            </a:r>
            <a:r>
              <a:rPr lang="en-US" dirty="0"/>
              <a:t>towards achievement of these objectives. </a:t>
            </a:r>
            <a:r>
              <a:rPr lang="en-US" dirty="0" smtClean="0"/>
              <a:t>Plans continuously </a:t>
            </a:r>
            <a:r>
              <a:rPr lang="en-US" dirty="0"/>
              <a:t>reinforce the importance of these objectives </a:t>
            </a:r>
            <a:r>
              <a:rPr lang="en-US" dirty="0" smtClean="0"/>
              <a:t>by focusing </a:t>
            </a:r>
            <a:r>
              <a:rPr lang="en-US" dirty="0"/>
              <a:t>on them. This ensures maximum utility </a:t>
            </a:r>
            <a:r>
              <a:rPr lang="en-US" dirty="0" smtClean="0"/>
              <a:t>of managerial </a:t>
            </a:r>
            <a:r>
              <a:rPr lang="en-US" dirty="0"/>
              <a:t>time and efforts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Planning anticipates problems and uncertainties : </a:t>
            </a:r>
            <a:r>
              <a:rPr lang="en-US" dirty="0" smtClean="0"/>
              <a:t>A significant </a:t>
            </a:r>
            <a:r>
              <a:rPr lang="en-US" dirty="0"/>
              <a:t>aspect of any formal planning process in </a:t>
            </a:r>
            <a:r>
              <a:rPr lang="en-US" dirty="0" smtClean="0"/>
              <a:t>collection of relevant information for the purpose of forecasting the future </a:t>
            </a:r>
            <a:r>
              <a:rPr lang="en-US" dirty="0"/>
              <a:t>as accurately as possible. This would minimize </a:t>
            </a:r>
            <a:r>
              <a:rPr lang="en-US" dirty="0" smtClean="0"/>
              <a:t>the chances </a:t>
            </a:r>
            <a:r>
              <a:rPr lang="en-US" dirty="0"/>
              <a:t>of haphazard decisions. Since the future needs of </a:t>
            </a:r>
            <a:r>
              <a:rPr lang="en-US" dirty="0" smtClean="0"/>
              <a:t>the organization </a:t>
            </a:r>
            <a:r>
              <a:rPr lang="en-US" dirty="0"/>
              <a:t>are anticipated in advance, the proper </a:t>
            </a:r>
            <a:r>
              <a:rPr lang="en-US" dirty="0" smtClean="0"/>
              <a:t>acquisition and </a:t>
            </a:r>
            <a:r>
              <a:rPr lang="en-US" dirty="0"/>
              <a:t>allocation of resources can be planned, thus </a:t>
            </a:r>
            <a:r>
              <a:rPr lang="en-US" dirty="0" smtClean="0"/>
              <a:t>minimizing wastage </a:t>
            </a:r>
            <a:r>
              <a:rPr lang="en-US" dirty="0"/>
              <a:t>and ensuring optimal utility of these resources.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3311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Planning is necessary to facilitate control : </a:t>
            </a:r>
            <a:r>
              <a:rPr lang="en-US" dirty="0" smtClean="0"/>
              <a:t>Controlling involves </a:t>
            </a:r>
            <a:r>
              <a:rPr lang="en-US" dirty="0"/>
              <a:t>the continual analysis and measurement of </a:t>
            </a:r>
            <a:r>
              <a:rPr lang="en-US" dirty="0" smtClean="0"/>
              <a:t>actual operations </a:t>
            </a:r>
            <a:r>
              <a:rPr lang="en-US" dirty="0"/>
              <a:t>against the established standards. These </a:t>
            </a:r>
            <a:r>
              <a:rPr lang="en-US" dirty="0" smtClean="0"/>
              <a:t>standards are </a:t>
            </a:r>
            <a:r>
              <a:rPr lang="en-US" dirty="0"/>
              <a:t>set in the light of objectives to by achieved. </a:t>
            </a:r>
            <a:r>
              <a:rPr lang="en-US" dirty="0" smtClean="0"/>
              <a:t>Periodic reviews </a:t>
            </a:r>
            <a:r>
              <a:rPr lang="en-US" dirty="0"/>
              <a:t>of operations can determine whether the plans </a:t>
            </a:r>
            <a:r>
              <a:rPr lang="en-US" dirty="0" smtClean="0"/>
              <a:t>are being </a:t>
            </a:r>
            <a:r>
              <a:rPr lang="en-US" dirty="0"/>
              <a:t>implemented correctly. Well developed plans can </a:t>
            </a:r>
            <a:r>
              <a:rPr lang="en-US" dirty="0" smtClean="0"/>
              <a:t>aid the </a:t>
            </a:r>
            <a:r>
              <a:rPr lang="en-US" dirty="0"/>
              <a:t>process of control in two ways</a:t>
            </a:r>
            <a:r>
              <a:rPr lang="en-US" dirty="0" smtClean="0"/>
              <a:t>. First</a:t>
            </a:r>
            <a:r>
              <a:rPr lang="en-US" dirty="0"/>
              <a:t>, the planning process establishes a system of </a:t>
            </a:r>
            <a:r>
              <a:rPr lang="en-US" dirty="0" smtClean="0"/>
              <a:t>advance warning </a:t>
            </a:r>
            <a:r>
              <a:rPr lang="en-US" dirty="0"/>
              <a:t>of possible deviations from the </a:t>
            </a:r>
            <a:r>
              <a:rPr lang="en-US" dirty="0" smtClean="0"/>
              <a:t>expected performance</a:t>
            </a:r>
            <a:r>
              <a:rPr lang="en-US" dirty="0"/>
              <a:t>. Second contribution of planning to the </a:t>
            </a:r>
            <a:r>
              <a:rPr lang="en-US" dirty="0" smtClean="0"/>
              <a:t>control process </a:t>
            </a:r>
            <a:r>
              <a:rPr lang="en-US" dirty="0"/>
              <a:t>is that it provides quantitative data which would </a:t>
            </a:r>
            <a:r>
              <a:rPr lang="en-US" dirty="0" smtClean="0"/>
              <a:t>make it </a:t>
            </a:r>
            <a:r>
              <a:rPr lang="en-US" dirty="0"/>
              <a:t>easier to compare the actual performance in </a:t>
            </a:r>
            <a:r>
              <a:rPr lang="en-US" dirty="0" smtClean="0"/>
              <a:t>quantitative terms</a:t>
            </a:r>
            <a:r>
              <a:rPr lang="en-US" dirty="0"/>
              <a:t>, not only with the expectations of the organization </a:t>
            </a:r>
            <a:r>
              <a:rPr lang="en-US" dirty="0" smtClean="0"/>
              <a:t>but also </a:t>
            </a:r>
            <a:r>
              <a:rPr lang="en-US" dirty="0"/>
              <a:t>with the industry statistics or market forecasts.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3140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Planning helps in the process of decision making : </a:t>
            </a:r>
            <a:r>
              <a:rPr lang="en-US" dirty="0" smtClean="0"/>
              <a:t>Since planning </a:t>
            </a:r>
            <a:r>
              <a:rPr lang="en-US" dirty="0"/>
              <a:t>specifies the actions and steps to be taken in order </a:t>
            </a:r>
            <a:r>
              <a:rPr lang="en-US" dirty="0" smtClean="0"/>
              <a:t>to accomplish </a:t>
            </a:r>
            <a:r>
              <a:rPr lang="en-US" dirty="0"/>
              <a:t>organizational objectives, it serves as a basis </a:t>
            </a:r>
            <a:r>
              <a:rPr lang="en-US" dirty="0" smtClean="0"/>
              <a:t>for decision-making </a:t>
            </a:r>
            <a:r>
              <a:rPr lang="en-US" dirty="0"/>
              <a:t>about future activities. It also </a:t>
            </a:r>
            <a:r>
              <a:rPr lang="en-US" dirty="0" smtClean="0"/>
              <a:t>helps managers </a:t>
            </a:r>
            <a:r>
              <a:rPr lang="en-US" dirty="0"/>
              <a:t>to make routine decisions about current </a:t>
            </a:r>
            <a:r>
              <a:rPr lang="en-US" dirty="0" smtClean="0"/>
              <a:t>activities since </a:t>
            </a:r>
            <a:r>
              <a:rPr lang="en-US" dirty="0"/>
              <a:t>the objectives, plans, policies, schedules and so on </a:t>
            </a:r>
            <a:r>
              <a:rPr lang="en-US" dirty="0" smtClean="0"/>
              <a:t>are clearly </a:t>
            </a:r>
            <a:r>
              <a:rPr lang="en-US" dirty="0"/>
              <a:t>laid down.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8201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BASIC PRINCIPLES OF PLANNING</a:t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The important principles of planning are as follows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Principle of contribution to objective : The purpose of plans </a:t>
            </a:r>
            <a:r>
              <a:rPr lang="en-US" dirty="0" smtClean="0"/>
              <a:t>and their </a:t>
            </a:r>
            <a:r>
              <a:rPr lang="en-US" dirty="0"/>
              <a:t>components is to develop and facilitate the realization </a:t>
            </a:r>
            <a:r>
              <a:rPr lang="en-US" dirty="0" smtClean="0"/>
              <a:t>of organizational </a:t>
            </a:r>
            <a:r>
              <a:rPr lang="en-US" dirty="0"/>
              <a:t>aims and objectives. Long-range plans should </a:t>
            </a:r>
            <a:r>
              <a:rPr lang="en-US" dirty="0" smtClean="0"/>
              <a:t>be interwoven </a:t>
            </a:r>
            <a:r>
              <a:rPr lang="en-US" dirty="0"/>
              <a:t>with medium-range plans which, in turn, should </a:t>
            </a:r>
            <a:r>
              <a:rPr lang="en-US" dirty="0" smtClean="0"/>
              <a:t>be meshed </a:t>
            </a:r>
            <a:r>
              <a:rPr lang="en-US" dirty="0"/>
              <a:t>with short-range ones in order to accomplish </a:t>
            </a:r>
            <a:r>
              <a:rPr lang="en-US" dirty="0" smtClean="0"/>
              <a:t>organizational objectives </a:t>
            </a:r>
            <a:r>
              <a:rPr lang="en-US" dirty="0"/>
              <a:t>more effectively and economically.</a:t>
            </a:r>
          </a:p>
          <a:p>
            <a:pPr marL="0" indent="0">
              <a:buNone/>
            </a:pPr>
            <a:r>
              <a:rPr lang="en-US" dirty="0"/>
              <a:t>2. Principle of limiting factors : Planning must take the </a:t>
            </a:r>
            <a:r>
              <a:rPr lang="en-US" dirty="0" smtClean="0"/>
              <a:t>limiting factors </a:t>
            </a:r>
            <a:r>
              <a:rPr lang="en-US" dirty="0"/>
              <a:t>(manpower, money, machines, materials, and </a:t>
            </a:r>
            <a:r>
              <a:rPr lang="en-US" dirty="0" smtClean="0"/>
              <a:t>management) into </a:t>
            </a:r>
            <a:r>
              <a:rPr lang="en-US" dirty="0"/>
              <a:t>account by concentrating on them when developing </a:t>
            </a:r>
            <a:r>
              <a:rPr lang="en-US" dirty="0" smtClean="0"/>
              <a:t>alternative plans</a:t>
            </a:r>
            <a:r>
              <a:rPr lang="en-US" dirty="0"/>
              <a:t>, strategies, policies, procedures and standards.</a:t>
            </a:r>
          </a:p>
          <a:p>
            <a:pPr marL="0" indent="0">
              <a:buNone/>
            </a:pPr>
            <a:r>
              <a:rPr lang="en-US" dirty="0"/>
              <a:t>3. Principle of pervasiveness of planning : Planning is found at </a:t>
            </a:r>
            <a:r>
              <a:rPr lang="en-US" dirty="0" smtClean="0"/>
              <a:t>all levels </a:t>
            </a:r>
            <a:r>
              <a:rPr lang="en-US" dirty="0"/>
              <a:t>of management. Strategic planning or long-range planning </a:t>
            </a:r>
            <a:r>
              <a:rPr lang="en-US" dirty="0" smtClean="0"/>
              <a:t>is related </a:t>
            </a:r>
            <a:r>
              <a:rPr lang="en-US" dirty="0"/>
              <a:t>to top management, while intermediate and </a:t>
            </a:r>
            <a:r>
              <a:rPr lang="en-US" dirty="0" smtClean="0"/>
              <a:t>short-range planning </a:t>
            </a:r>
            <a:r>
              <a:rPr lang="en-US" dirty="0"/>
              <a:t>is the concern of middle and operative </a:t>
            </a:r>
            <a:r>
              <a:rPr lang="en-US" dirty="0" smtClean="0"/>
              <a:t>management respectively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10891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Principle of navigational change : This principle requires </a:t>
            </a:r>
            <a:r>
              <a:rPr lang="en-US" dirty="0" smtClean="0"/>
              <a:t>that managers </a:t>
            </a:r>
            <a:r>
              <a:rPr lang="en-US" dirty="0"/>
              <a:t>should periodically check on events and redraw plans </a:t>
            </a:r>
            <a:r>
              <a:rPr lang="en-US" dirty="0" smtClean="0"/>
              <a:t>to maintain </a:t>
            </a:r>
            <a:r>
              <a:rPr lang="en-US" dirty="0"/>
              <a:t>a course towards a desired goal. It is the duty of </a:t>
            </a:r>
            <a:r>
              <a:rPr lang="en-US" dirty="0" smtClean="0"/>
              <a:t>the navigator </a:t>
            </a:r>
            <a:r>
              <a:rPr lang="en-US" dirty="0"/>
              <a:t>to check constantly, whether his ship is following the </a:t>
            </a:r>
            <a:r>
              <a:rPr lang="en-US" dirty="0" smtClean="0"/>
              <a:t>right direction </a:t>
            </a:r>
            <a:r>
              <a:rPr lang="en-US" dirty="0"/>
              <a:t>in the vast ocean to reach the distinction as scheduled. </a:t>
            </a:r>
            <a:r>
              <a:rPr lang="en-US" dirty="0" smtClean="0"/>
              <a:t>In the </a:t>
            </a:r>
            <a:r>
              <a:rPr lang="en-US" dirty="0"/>
              <a:t>same way, a manager should check his plans to ensure that </a:t>
            </a:r>
            <a:r>
              <a:rPr lang="en-US" dirty="0" smtClean="0"/>
              <a:t>these are </a:t>
            </a:r>
            <a:r>
              <a:rPr lang="en-US" dirty="0"/>
              <a:t>processing as required. He should change the direction of </a:t>
            </a:r>
            <a:r>
              <a:rPr lang="en-US" dirty="0" smtClean="0"/>
              <a:t>his plans </a:t>
            </a:r>
            <a:r>
              <a:rPr lang="en-US" dirty="0"/>
              <a:t>if he faces unexpected events. It is useful if plans contain </a:t>
            </a:r>
            <a:r>
              <a:rPr lang="en-US" dirty="0" smtClean="0"/>
              <a:t>an element </a:t>
            </a:r>
            <a:r>
              <a:rPr lang="en-US" dirty="0"/>
              <a:t>of flexibility. It is the responsibility of the manager, to </a:t>
            </a:r>
            <a:r>
              <a:rPr lang="en-US" dirty="0" smtClean="0"/>
              <a:t>adapt and </a:t>
            </a:r>
            <a:r>
              <a:rPr lang="en-US" dirty="0"/>
              <a:t>change the direction of plans, to meet the challenge </a:t>
            </a:r>
            <a:r>
              <a:rPr lang="en-US" dirty="0" smtClean="0"/>
              <a:t>of constantly </a:t>
            </a:r>
            <a:r>
              <a:rPr lang="en-US" dirty="0"/>
              <a:t>changing environment that could not be foreseen.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32019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Principle of flexibility : Flexibility should be built </a:t>
            </a:r>
            <a:r>
              <a:rPr lang="en-US" dirty="0" smtClean="0"/>
              <a:t>into organizational </a:t>
            </a:r>
            <a:r>
              <a:rPr lang="en-US" dirty="0"/>
              <a:t>plans. Possibility of error in forecasting and </a:t>
            </a:r>
            <a:r>
              <a:rPr lang="en-US" dirty="0" err="1"/>
              <a:t>decisionmaking</a:t>
            </a:r>
            <a:r>
              <a:rPr lang="en-US" dirty="0"/>
              <a:t> and future uncertainties is the two common factors </a:t>
            </a:r>
            <a:r>
              <a:rPr lang="en-US" dirty="0" smtClean="0"/>
              <a:t>which call </a:t>
            </a:r>
            <a:r>
              <a:rPr lang="en-US" dirty="0"/>
              <a:t>for flexibility in managerial planning. The principal of </a:t>
            </a:r>
            <a:r>
              <a:rPr lang="en-US" dirty="0" smtClean="0"/>
              <a:t>flexibility states </a:t>
            </a:r>
            <a:r>
              <a:rPr lang="en-US" dirty="0"/>
              <a:t>the management should be able to change an existing </a:t>
            </a:r>
            <a:r>
              <a:rPr lang="en-US" dirty="0" smtClean="0"/>
              <a:t>plan because </a:t>
            </a:r>
            <a:r>
              <a:rPr lang="en-US" dirty="0"/>
              <a:t>of changes in environment, without due cost or delay, </a:t>
            </a:r>
            <a:r>
              <a:rPr lang="en-US" dirty="0" smtClean="0"/>
              <a:t>so that </a:t>
            </a:r>
            <a:r>
              <a:rPr lang="en-US" dirty="0"/>
              <a:t>activities keep moving towards established goals. Thus, </a:t>
            </a:r>
            <a:r>
              <a:rPr lang="en-US" dirty="0" smtClean="0"/>
              <a:t>an unexpected </a:t>
            </a:r>
            <a:r>
              <a:rPr lang="en-US" dirty="0"/>
              <a:t>slump in demand for a product will require change </a:t>
            </a:r>
            <a:r>
              <a:rPr lang="en-US" dirty="0" smtClean="0"/>
              <a:t>in sales </a:t>
            </a:r>
            <a:r>
              <a:rPr lang="en-US" dirty="0"/>
              <a:t>plan as well ass production plan. Change in these plans can </a:t>
            </a:r>
            <a:r>
              <a:rPr lang="en-US" dirty="0" smtClean="0"/>
              <a:t>be introduced</a:t>
            </a:r>
            <a:r>
              <a:rPr lang="en-US" dirty="0"/>
              <a:t>, only when these possess the characteristics of flexibility</a:t>
            </a:r>
            <a:r>
              <a:rPr lang="en-US" dirty="0" smtClean="0"/>
              <a:t>. Adapting </a:t>
            </a:r>
            <a:r>
              <a:rPr lang="en-US" dirty="0"/>
              <a:t>plans to suit future uncertainties or changing </a:t>
            </a:r>
            <a:r>
              <a:rPr lang="en-US" dirty="0" smtClean="0"/>
              <a:t>environment is </a:t>
            </a:r>
            <a:r>
              <a:rPr lang="en-US" dirty="0"/>
              <a:t>easier if flexibility is an important consideration while planning.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2936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371599" y="83128"/>
            <a:ext cx="9601200" cy="1485900"/>
          </a:xfrm>
        </p:spPr>
        <p:txBody>
          <a:bodyPr/>
          <a:lstStyle/>
          <a:p>
            <a:r>
              <a:rPr lang="en-US" dirty="0"/>
              <a:t>Evolution of Management Functions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5900" y="1257301"/>
            <a:ext cx="9559636" cy="5434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9246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ATEGORIES AND LEVELS OF PLANNING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839191"/>
            <a:ext cx="9601200" cy="402820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Planning can be classified on different bases which are discussed below 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Strategic and Functional Planning : In strategic or </a:t>
            </a:r>
            <a:r>
              <a:rPr lang="en-US" dirty="0" smtClean="0"/>
              <a:t>corporate planning</a:t>
            </a:r>
            <a:r>
              <a:rPr lang="en-US" dirty="0"/>
              <a:t>, the top management determines the general objectives </a:t>
            </a:r>
            <a:r>
              <a:rPr lang="en-US" dirty="0" smtClean="0"/>
              <a:t>of the </a:t>
            </a:r>
            <a:r>
              <a:rPr lang="en-US" dirty="0"/>
              <a:t>enterprise and the steps necessary to accomplish them in the </a:t>
            </a:r>
            <a:r>
              <a:rPr lang="en-US" dirty="0" smtClean="0"/>
              <a:t>light of </a:t>
            </a:r>
            <a:r>
              <a:rPr lang="en-US" dirty="0"/>
              <a:t>resources currently available and likely to be available in </a:t>
            </a:r>
            <a:r>
              <a:rPr lang="en-US" dirty="0" smtClean="0"/>
              <a:t>the future</a:t>
            </a:r>
            <a:r>
              <a:rPr lang="en-US" dirty="0"/>
              <a:t>. Functional planning, on the other hand, is planning </a:t>
            </a:r>
            <a:r>
              <a:rPr lang="en-US" dirty="0" smtClean="0"/>
              <a:t>that covers </a:t>
            </a:r>
            <a:r>
              <a:rPr lang="en-US" dirty="0"/>
              <a:t>functional areas like production, marketing, finance </a:t>
            </a:r>
            <a:r>
              <a:rPr lang="en-US" dirty="0" smtClean="0"/>
              <a:t>and purchasing.</a:t>
            </a:r>
          </a:p>
          <a:p>
            <a:pPr marL="0" indent="0">
              <a:buNone/>
            </a:pPr>
            <a:r>
              <a:rPr lang="en-US" dirty="0"/>
              <a:t>Long-range and short-range planning : Long-range planning </a:t>
            </a:r>
            <a:r>
              <a:rPr lang="en-US" dirty="0" smtClean="0"/>
              <a:t>sets long-term </a:t>
            </a:r>
            <a:r>
              <a:rPr lang="en-US" dirty="0"/>
              <a:t>goals of the enterprise and then proceeds to </a:t>
            </a:r>
            <a:r>
              <a:rPr lang="en-US" dirty="0" smtClean="0"/>
              <a:t>formulate specific </a:t>
            </a:r>
            <a:r>
              <a:rPr lang="en-US" dirty="0"/>
              <a:t>plans for attaining these goals. It involves an attempt </a:t>
            </a:r>
            <a:r>
              <a:rPr lang="en-US" dirty="0" smtClean="0"/>
              <a:t>to anticipate</a:t>
            </a:r>
            <a:r>
              <a:rPr lang="en-US" dirty="0"/>
              <a:t>, analyze and make decisions about basic problems </a:t>
            </a:r>
            <a:r>
              <a:rPr lang="en-US" dirty="0" smtClean="0"/>
              <a:t>and issues </a:t>
            </a:r>
            <a:r>
              <a:rPr lang="en-US" dirty="0"/>
              <a:t>which have significance reaching well beyond the present operating horizon of the enterprise. Short-range planning, on </a:t>
            </a:r>
            <a:r>
              <a:rPr lang="en-US" dirty="0" smtClean="0"/>
              <a:t>the other </a:t>
            </a:r>
            <a:r>
              <a:rPr lang="en-US" dirty="0"/>
              <a:t>hand, is concerned with the determination of </a:t>
            </a:r>
            <a:r>
              <a:rPr lang="en-US" dirty="0" smtClean="0"/>
              <a:t>short-term activities </a:t>
            </a:r>
            <a:r>
              <a:rPr lang="en-US" dirty="0"/>
              <a:t>to accomplish long-term with the determination of </a:t>
            </a:r>
            <a:r>
              <a:rPr lang="en-US" dirty="0" err="1"/>
              <a:t>shortterm</a:t>
            </a:r>
            <a:r>
              <a:rPr lang="en-US" dirty="0"/>
              <a:t> activities to accomplish long-term objectives. Short </a:t>
            </a:r>
            <a:r>
              <a:rPr lang="en-US" dirty="0" smtClean="0"/>
              <a:t>range planning </a:t>
            </a:r>
            <a:r>
              <a:rPr lang="en-US" dirty="0"/>
              <a:t>relates to a relatively short period and has to be </a:t>
            </a:r>
            <a:r>
              <a:rPr lang="en-US" dirty="0" smtClean="0"/>
              <a:t>consistent with </a:t>
            </a:r>
            <a:r>
              <a:rPr lang="en-US" dirty="0"/>
              <a:t>the long-range plans. Operational plans are generally related </a:t>
            </a:r>
            <a:r>
              <a:rPr lang="en-US" dirty="0" smtClean="0"/>
              <a:t>to short </a:t>
            </a:r>
            <a:r>
              <a:rPr lang="en-US" dirty="0"/>
              <a:t>periods.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00177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Adhoc</a:t>
            </a:r>
            <a:r>
              <a:rPr lang="en-US" dirty="0"/>
              <a:t> and Standing Planning : </a:t>
            </a:r>
            <a:r>
              <a:rPr lang="en-US" dirty="0" err="1"/>
              <a:t>Adhoc</a:t>
            </a:r>
            <a:r>
              <a:rPr lang="en-US" dirty="0"/>
              <a:t> planning committees </a:t>
            </a:r>
            <a:r>
              <a:rPr lang="en-US" dirty="0" smtClean="0"/>
              <a:t>may be </a:t>
            </a:r>
            <a:r>
              <a:rPr lang="en-US" dirty="0"/>
              <a:t>constituted for certain specific matters, as for instance, for </a:t>
            </a:r>
            <a:r>
              <a:rPr lang="en-US" dirty="0" smtClean="0"/>
              <a:t>project planning</a:t>
            </a:r>
            <a:r>
              <a:rPr lang="en-US" dirty="0"/>
              <a:t>. But standing plans are designed to be used over and </a:t>
            </a:r>
            <a:r>
              <a:rPr lang="en-US" dirty="0" smtClean="0"/>
              <a:t>over again</a:t>
            </a:r>
            <a:r>
              <a:rPr lang="en-US" dirty="0"/>
              <a:t>. They include organizational structure, standard procedures</a:t>
            </a:r>
            <a:r>
              <a:rPr lang="en-US" dirty="0" smtClean="0"/>
              <a:t>, standard </a:t>
            </a:r>
            <a:r>
              <a:rPr lang="en-US" dirty="0"/>
              <a:t>methods etc.</a:t>
            </a:r>
          </a:p>
          <a:p>
            <a:pPr marL="0" indent="0">
              <a:buNone/>
            </a:pPr>
            <a:r>
              <a:rPr lang="en-US" dirty="0"/>
              <a:t>4. Administrative and Operational Planning : </a:t>
            </a:r>
            <a:r>
              <a:rPr lang="en-US" dirty="0" smtClean="0"/>
              <a:t>Administrative planning </a:t>
            </a:r>
            <a:r>
              <a:rPr lang="en-US" dirty="0"/>
              <a:t>is done by the middle level management which </a:t>
            </a:r>
            <a:r>
              <a:rPr lang="en-US" dirty="0" smtClean="0"/>
              <a:t>provides the </a:t>
            </a:r>
            <a:r>
              <a:rPr lang="en-US" dirty="0"/>
              <a:t>foundation for operative plans. </a:t>
            </a:r>
            <a:r>
              <a:rPr lang="en-US" dirty="0" smtClean="0"/>
              <a:t>Operative </a:t>
            </a:r>
            <a:r>
              <a:rPr lang="en-US" dirty="0"/>
              <a:t>planning, on the </a:t>
            </a:r>
            <a:r>
              <a:rPr lang="en-US" dirty="0" smtClean="0"/>
              <a:t>other hand</a:t>
            </a:r>
            <a:r>
              <a:rPr lang="en-US" dirty="0"/>
              <a:t>, is done by the lower level mangers to put the </a:t>
            </a:r>
            <a:r>
              <a:rPr lang="en-US" dirty="0" smtClean="0"/>
              <a:t>administrative plans </a:t>
            </a:r>
            <a:r>
              <a:rPr lang="en-US" dirty="0"/>
              <a:t>into action.</a:t>
            </a:r>
          </a:p>
          <a:p>
            <a:pPr marL="0" indent="0">
              <a:buNone/>
            </a:pPr>
            <a:r>
              <a:rPr lang="en-US" dirty="0"/>
              <a:t>5. Physical Planning : It is concerned with the physical location </a:t>
            </a:r>
            <a:r>
              <a:rPr lang="en-US" dirty="0" smtClean="0"/>
              <a:t>and arrangement </a:t>
            </a:r>
            <a:r>
              <a:rPr lang="en-US" dirty="0"/>
              <a:t>of building and equipment.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07216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Formal and Informal Planning : Various types of </a:t>
            </a:r>
            <a:r>
              <a:rPr lang="en-US" dirty="0" smtClean="0"/>
              <a:t>planning discussed </a:t>
            </a:r>
            <a:r>
              <a:rPr lang="en-US" dirty="0"/>
              <a:t>above are of formal nature. They are carried </a:t>
            </a:r>
            <a:r>
              <a:rPr lang="en-US" dirty="0" smtClean="0"/>
              <a:t>on systematically </a:t>
            </a:r>
            <a:r>
              <a:rPr lang="en-US" dirty="0"/>
              <a:t>by the management. They specify in black and </a:t>
            </a:r>
            <a:r>
              <a:rPr lang="en-US" dirty="0" smtClean="0"/>
              <a:t>white the </a:t>
            </a:r>
            <a:r>
              <a:rPr lang="en-US" dirty="0"/>
              <a:t>specific goals and the steps to achieve them. They also </a:t>
            </a:r>
            <a:r>
              <a:rPr lang="en-US" dirty="0" smtClean="0"/>
              <a:t>facilitate the </a:t>
            </a:r>
            <a:r>
              <a:rPr lang="en-US" dirty="0"/>
              <a:t>installation of internal control systems. Informal planning, on </a:t>
            </a:r>
            <a:r>
              <a:rPr lang="en-US" dirty="0" smtClean="0"/>
              <a:t>the other </a:t>
            </a:r>
            <a:r>
              <a:rPr lang="en-US" dirty="0"/>
              <a:t>hand, is mere thinking by some individuals which may </a:t>
            </a:r>
            <a:r>
              <a:rPr lang="en-US" dirty="0" smtClean="0"/>
              <a:t>become the </a:t>
            </a:r>
            <a:r>
              <a:rPr lang="en-US" dirty="0"/>
              <a:t>basis of formal planning in future.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07879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LEVELS OF PLANNING</a:t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management theory it is usual to consider that there are three basic </a:t>
            </a:r>
            <a:r>
              <a:rPr lang="en-US" dirty="0" smtClean="0"/>
              <a:t>level of </a:t>
            </a:r>
            <a:r>
              <a:rPr lang="en-US" dirty="0"/>
              <a:t>planning, though in practice there may be more than three levels </a:t>
            </a:r>
            <a:r>
              <a:rPr lang="en-US" dirty="0" smtClean="0"/>
              <a:t>of management </a:t>
            </a:r>
            <a:r>
              <a:rPr lang="en-US" dirty="0"/>
              <a:t>and to an extent there will be some overlapping of </a:t>
            </a:r>
            <a:r>
              <a:rPr lang="en-US" dirty="0" smtClean="0"/>
              <a:t>planning operations</a:t>
            </a:r>
            <a:r>
              <a:rPr lang="en-US" dirty="0"/>
              <a:t>. The three level of </a:t>
            </a:r>
            <a:r>
              <a:rPr lang="en-US" dirty="0" smtClean="0"/>
              <a:t>planning are </a:t>
            </a:r>
            <a:r>
              <a:rPr lang="en-US" dirty="0"/>
              <a:t>as under 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Top Level Planning : Also known as overall or strategic planning</a:t>
            </a:r>
            <a:r>
              <a:rPr lang="en-US" dirty="0" smtClean="0"/>
              <a:t>, top </a:t>
            </a:r>
            <a:r>
              <a:rPr lang="en-US" dirty="0"/>
              <a:t>level planning is done by the top management, i.e. board </a:t>
            </a:r>
            <a:r>
              <a:rPr lang="en-US" dirty="0" smtClean="0"/>
              <a:t>of directors </a:t>
            </a:r>
            <a:r>
              <a:rPr lang="en-US" dirty="0"/>
              <a:t>or governing body. It encompasses the </a:t>
            </a:r>
            <a:r>
              <a:rPr lang="en-US" dirty="0" smtClean="0"/>
              <a:t>long-range objectives </a:t>
            </a:r>
            <a:r>
              <a:rPr lang="en-US" dirty="0"/>
              <a:t>and policies of organization and is concerned </a:t>
            </a:r>
            <a:r>
              <a:rPr lang="en-US" dirty="0" smtClean="0"/>
              <a:t>with corporate </a:t>
            </a:r>
            <a:r>
              <a:rPr lang="en-US" dirty="0"/>
              <a:t>results rather than sectional objective. Top level </a:t>
            </a:r>
            <a:r>
              <a:rPr lang="en-US" dirty="0" smtClean="0"/>
              <a:t>planning is </a:t>
            </a:r>
            <a:r>
              <a:rPr lang="en-US" dirty="0"/>
              <a:t>entirely long-range and is inextricably linked with </a:t>
            </a:r>
            <a:r>
              <a:rPr lang="en-US" dirty="0" smtClean="0"/>
              <a:t>long-term objectives</a:t>
            </a:r>
            <a:r>
              <a:rPr lang="en-US" dirty="0"/>
              <a:t>. It might be called the 'what' of planning.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50034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Second Level Planning : Also known as tactical planning, it is </a:t>
            </a:r>
            <a:r>
              <a:rPr lang="en-US" dirty="0" smtClean="0"/>
              <a:t>done by </a:t>
            </a:r>
            <a:r>
              <a:rPr lang="en-US" dirty="0"/>
              <a:t>middle level mangers or department heads. It is concerned </a:t>
            </a:r>
            <a:r>
              <a:rPr lang="en-US" dirty="0" smtClean="0"/>
              <a:t>with 'how</a:t>
            </a:r>
            <a:r>
              <a:rPr lang="en-US" dirty="0"/>
              <a:t>' of planning. It deals with deployment of resources to the </a:t>
            </a:r>
            <a:r>
              <a:rPr lang="en-US" dirty="0" smtClean="0"/>
              <a:t>best advantage</a:t>
            </a:r>
            <a:r>
              <a:rPr lang="en-US" dirty="0"/>
              <a:t>. It is concerned mainly, but not exclusively, with </a:t>
            </a:r>
            <a:r>
              <a:rPr lang="en-US" dirty="0" err="1"/>
              <a:t>longrange</a:t>
            </a:r>
            <a:r>
              <a:rPr lang="en-US" dirty="0"/>
              <a:t> planning, but its nature is such that the time spans are </a:t>
            </a:r>
            <a:r>
              <a:rPr lang="en-US" dirty="0" smtClean="0"/>
              <a:t>usually shorter </a:t>
            </a:r>
            <a:r>
              <a:rPr lang="en-US" dirty="0"/>
              <a:t>than those of strategic planning. This is because its </a:t>
            </a:r>
            <a:r>
              <a:rPr lang="en-US" dirty="0" smtClean="0"/>
              <a:t>attentions are </a:t>
            </a:r>
            <a:r>
              <a:rPr lang="en-US" dirty="0"/>
              <a:t>usually devoted to the step by step attainment of </a:t>
            </a:r>
            <a:r>
              <a:rPr lang="en-US" dirty="0" smtClean="0"/>
              <a:t>the organization’s </a:t>
            </a:r>
            <a:r>
              <a:rPr lang="en-US" dirty="0"/>
              <a:t>main </a:t>
            </a:r>
            <a:r>
              <a:rPr lang="en-US" dirty="0" smtClean="0"/>
              <a:t>objectives</a:t>
            </a:r>
            <a:r>
              <a:rPr lang="en-US" dirty="0"/>
              <a:t>. It is, in fact, oriented to </a:t>
            </a:r>
            <a:r>
              <a:rPr lang="en-US" dirty="0" smtClean="0"/>
              <a:t>functions and </a:t>
            </a:r>
            <a:r>
              <a:rPr lang="en-US" dirty="0"/>
              <a:t>departments rather than to the organization as a whole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Third Level Planning : Also known as operational or </a:t>
            </a:r>
            <a:r>
              <a:rPr lang="en-US" dirty="0" smtClean="0"/>
              <a:t>activity planning</a:t>
            </a:r>
            <a:r>
              <a:rPr lang="en-US" dirty="0"/>
              <a:t>, it is the concern of department managers and supervisors</a:t>
            </a:r>
            <a:r>
              <a:rPr lang="en-US" dirty="0" smtClean="0"/>
              <a:t>. It </a:t>
            </a:r>
            <a:r>
              <a:rPr lang="en-US" dirty="0"/>
              <a:t>is confined to putting into effect the tactical or departmental plans</a:t>
            </a:r>
            <a:r>
              <a:rPr lang="en-US" dirty="0" smtClean="0"/>
              <a:t>. It </a:t>
            </a:r>
            <a:r>
              <a:rPr lang="en-US" dirty="0"/>
              <a:t>is usually for short-term and may be revised quite often to be </a:t>
            </a:r>
            <a:r>
              <a:rPr lang="en-US" dirty="0" smtClean="0"/>
              <a:t>in tune </a:t>
            </a:r>
            <a:r>
              <a:rPr lang="en-US" dirty="0"/>
              <a:t>with the tactical planning.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27771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STEPS IN PLANNING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Planning is a process which embraces a number of steps to be taken. It is </a:t>
            </a:r>
            <a:r>
              <a:rPr lang="en-US" dirty="0" smtClean="0"/>
              <a:t>an intellectual </a:t>
            </a:r>
            <a:r>
              <a:rPr lang="en-US" dirty="0"/>
              <a:t>exercise and a conscious determination of courses of action</a:t>
            </a:r>
            <a:r>
              <a:rPr lang="en-US" dirty="0" smtClean="0"/>
              <a:t>. Therefore</a:t>
            </a:r>
            <a:r>
              <a:rPr lang="en-US" dirty="0"/>
              <a:t>, it requires a serious thought on numerous factors necessary to </a:t>
            </a:r>
            <a:r>
              <a:rPr lang="en-US" dirty="0" smtClean="0"/>
              <a:t>be considered </a:t>
            </a:r>
            <a:r>
              <a:rPr lang="en-US" dirty="0"/>
              <a:t>in making plans. Facts are collected and analyzed and the </a:t>
            </a:r>
            <a:r>
              <a:rPr lang="en-US" dirty="0" smtClean="0"/>
              <a:t>best out </a:t>
            </a:r>
            <a:r>
              <a:rPr lang="en-US" dirty="0"/>
              <a:t>of all is chosen and adopted. The planning process, valid for </a:t>
            </a:r>
            <a:r>
              <a:rPr lang="en-US" dirty="0" smtClean="0"/>
              <a:t>one organization </a:t>
            </a:r>
            <a:r>
              <a:rPr lang="en-US" dirty="0"/>
              <a:t>and for one plan, may not be valid for all other </a:t>
            </a:r>
            <a:r>
              <a:rPr lang="en-US" dirty="0" smtClean="0"/>
              <a:t>organizations or </a:t>
            </a:r>
            <a:r>
              <a:rPr lang="en-US" dirty="0"/>
              <a:t>all types of plans, because various factors that go into planning </a:t>
            </a:r>
            <a:r>
              <a:rPr lang="en-US" dirty="0" smtClean="0"/>
              <a:t>process may </a:t>
            </a:r>
            <a:r>
              <a:rPr lang="en-US" dirty="0"/>
              <a:t>differ from organization to organization or plan to plan. For example</a:t>
            </a:r>
            <a:r>
              <a:rPr lang="en-US" dirty="0" smtClean="0"/>
              <a:t>, planning </a:t>
            </a:r>
            <a:r>
              <a:rPr lang="en-US" dirty="0"/>
              <a:t>process for a large organization may not be the same as for a </a:t>
            </a:r>
            <a:r>
              <a:rPr lang="en-US" dirty="0" smtClean="0"/>
              <a:t>small organization</a:t>
            </a:r>
            <a:r>
              <a:rPr lang="en-US" dirty="0"/>
              <a:t>. The steps generally involved in planning are as follows 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55140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Establishing Verifiable Goals or Set of Goals to be Achieved :</a:t>
            </a:r>
          </a:p>
          <a:p>
            <a:pPr marL="0" indent="0">
              <a:buNone/>
            </a:pPr>
            <a:r>
              <a:rPr lang="en-US" dirty="0"/>
              <a:t>The first step in planning is to determine the enterprise objectives</a:t>
            </a:r>
            <a:r>
              <a:rPr lang="en-US" dirty="0" smtClean="0"/>
              <a:t>. These </a:t>
            </a:r>
            <a:r>
              <a:rPr lang="en-US" dirty="0"/>
              <a:t>are most often set by upper level or top managers, </a:t>
            </a:r>
            <a:r>
              <a:rPr lang="en-US" dirty="0" smtClean="0"/>
              <a:t>usually after </a:t>
            </a:r>
            <a:r>
              <a:rPr lang="en-US" dirty="0"/>
              <a:t>a number of possible objectives have been carefully considered</a:t>
            </a:r>
            <a:r>
              <a:rPr lang="en-US" dirty="0" smtClean="0"/>
              <a:t>. There </a:t>
            </a:r>
            <a:r>
              <a:rPr lang="en-US" dirty="0"/>
              <a:t>are many types of objectives managers may select: a </a:t>
            </a:r>
            <a:r>
              <a:rPr lang="en-US" dirty="0" smtClean="0"/>
              <a:t>desired sales </a:t>
            </a:r>
            <a:r>
              <a:rPr lang="en-US" dirty="0"/>
              <a:t>volume or growth rate, the development of a new product </a:t>
            </a:r>
            <a:r>
              <a:rPr lang="en-US" dirty="0" smtClean="0"/>
              <a:t>or service</a:t>
            </a:r>
            <a:r>
              <a:rPr lang="en-US" dirty="0"/>
              <a:t>, or even a more abstract goal such as becoming more </a:t>
            </a:r>
            <a:r>
              <a:rPr lang="en-US" dirty="0" smtClean="0"/>
              <a:t>active in </a:t>
            </a:r>
            <a:r>
              <a:rPr lang="en-US" dirty="0"/>
              <a:t>the community. The type of goal selected will depend on </a:t>
            </a:r>
            <a:r>
              <a:rPr lang="en-US" dirty="0" smtClean="0"/>
              <a:t>number of </a:t>
            </a:r>
            <a:r>
              <a:rPr lang="en-US" dirty="0"/>
              <a:t>factors: the basic mission of the organization, the values </a:t>
            </a:r>
            <a:r>
              <a:rPr lang="en-US" dirty="0" smtClean="0"/>
              <a:t>its managers </a:t>
            </a:r>
            <a:r>
              <a:rPr lang="en-US" dirty="0"/>
              <a:t>hold, and the actual and potential ability of </a:t>
            </a:r>
            <a:r>
              <a:rPr lang="en-US" dirty="0" smtClean="0"/>
              <a:t>the organization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37091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Establishing Planning Premises : The second step </a:t>
            </a:r>
            <a:r>
              <a:rPr lang="en-US" dirty="0" smtClean="0"/>
              <a:t>in planning </a:t>
            </a:r>
            <a:r>
              <a:rPr lang="en-US" dirty="0"/>
              <a:t>is to establish planning premises, i.e. certain </a:t>
            </a:r>
            <a:r>
              <a:rPr lang="en-US" dirty="0" smtClean="0"/>
              <a:t>assumptions about </a:t>
            </a:r>
            <a:r>
              <a:rPr lang="en-US" dirty="0"/>
              <a:t>the future on the basis of which the plan will be </a:t>
            </a:r>
            <a:r>
              <a:rPr lang="en-US" dirty="0" smtClean="0"/>
              <a:t>intimately formulated</a:t>
            </a:r>
            <a:r>
              <a:rPr lang="en-US" dirty="0"/>
              <a:t>. Planning premises are vital to the success of planning as they supply economic conditions, production costs and prices</a:t>
            </a:r>
            <a:r>
              <a:rPr lang="en-US" dirty="0" smtClean="0"/>
              <a:t>, probable </a:t>
            </a:r>
            <a:r>
              <a:rPr lang="en-US" dirty="0"/>
              <a:t>competitive </a:t>
            </a:r>
            <a:r>
              <a:rPr lang="en-US" dirty="0" err="1"/>
              <a:t>behaviour</a:t>
            </a:r>
            <a:r>
              <a:rPr lang="en-US" dirty="0"/>
              <a:t>, capital and material availability</a:t>
            </a:r>
            <a:r>
              <a:rPr lang="en-US" dirty="0" smtClean="0"/>
              <a:t>, governmental </a:t>
            </a:r>
            <a:r>
              <a:rPr lang="en-US" dirty="0"/>
              <a:t>control and so on.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76950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Deciding the planning period : Once upper-level managers </a:t>
            </a:r>
            <a:r>
              <a:rPr lang="en-US" dirty="0" smtClean="0"/>
              <a:t>have selected </a:t>
            </a:r>
            <a:r>
              <a:rPr lang="en-US" dirty="0"/>
              <a:t>the basic long-term goals and the planning premises, </a:t>
            </a:r>
            <a:r>
              <a:rPr lang="en-US" dirty="0" smtClean="0"/>
              <a:t>the next </a:t>
            </a:r>
            <a:r>
              <a:rPr lang="en-US" dirty="0"/>
              <a:t>task is to decide the period of the plan. Business </a:t>
            </a:r>
            <a:r>
              <a:rPr lang="en-US" dirty="0" smtClean="0"/>
              <a:t>varies considerably </a:t>
            </a:r>
            <a:r>
              <a:rPr lang="en-US" dirty="0"/>
              <a:t>in their planning periods. In some instances plans </a:t>
            </a:r>
            <a:r>
              <a:rPr lang="en-US" dirty="0" smtClean="0"/>
              <a:t>are made </a:t>
            </a:r>
            <a:r>
              <a:rPr lang="en-US" dirty="0"/>
              <a:t>for a year only while in others they span decades. In each case</a:t>
            </a:r>
            <a:r>
              <a:rPr lang="en-US" dirty="0" smtClean="0"/>
              <a:t>, however</a:t>
            </a:r>
            <a:r>
              <a:rPr lang="en-US" dirty="0"/>
              <a:t>, there is always some logic in selecting a particular </a:t>
            </a:r>
            <a:r>
              <a:rPr lang="en-US" dirty="0" smtClean="0"/>
              <a:t>time range </a:t>
            </a:r>
            <a:r>
              <a:rPr lang="en-US" dirty="0"/>
              <a:t>for planning. Companies generally base their period on </a:t>
            </a:r>
            <a:r>
              <a:rPr lang="en-US" dirty="0" smtClean="0"/>
              <a:t>a future </a:t>
            </a:r>
            <a:r>
              <a:rPr lang="en-US" dirty="0"/>
              <a:t>that can reasonably be anticipated. Other factors </a:t>
            </a:r>
            <a:r>
              <a:rPr lang="en-US" dirty="0" smtClean="0"/>
              <a:t>which influence </a:t>
            </a:r>
            <a:r>
              <a:rPr lang="en-US" dirty="0"/>
              <a:t>the choice of a period are as follows: : (a) lead time </a:t>
            </a:r>
            <a:r>
              <a:rPr lang="en-US" dirty="0" smtClean="0"/>
              <a:t>in development </a:t>
            </a:r>
            <a:r>
              <a:rPr lang="en-US" dirty="0"/>
              <a:t>and commercialization of a new product; (b) </a:t>
            </a:r>
            <a:r>
              <a:rPr lang="en-US" dirty="0" smtClean="0"/>
              <a:t>time required </a:t>
            </a:r>
            <a:r>
              <a:rPr lang="en-US" dirty="0"/>
              <a:t>to recover capital investments or the pay back period; </a:t>
            </a:r>
            <a:r>
              <a:rPr lang="en-US" dirty="0" smtClean="0"/>
              <a:t>and (</a:t>
            </a:r>
            <a:r>
              <a:rPr lang="en-US" dirty="0"/>
              <a:t>c) length of commitments already made.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2735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Findings Alternative Courses of Action : The fourth step </a:t>
            </a:r>
            <a:r>
              <a:rPr lang="en-US" dirty="0" smtClean="0"/>
              <a:t>is planning </a:t>
            </a:r>
            <a:r>
              <a:rPr lang="en-US" dirty="0"/>
              <a:t>is to search for and examining alternative courses of action</a:t>
            </a:r>
            <a:r>
              <a:rPr lang="en-US" dirty="0" smtClean="0"/>
              <a:t>. For </a:t>
            </a:r>
            <a:r>
              <a:rPr lang="en-US" dirty="0"/>
              <a:t>instance, technical know-how may be secured by engaging </a:t>
            </a:r>
            <a:r>
              <a:rPr lang="en-US" dirty="0" smtClean="0"/>
              <a:t>a foreign </a:t>
            </a:r>
            <a:r>
              <a:rPr lang="en-US" dirty="0"/>
              <a:t>technician or by training staff abroad. Similarly, </a:t>
            </a:r>
            <a:r>
              <a:rPr lang="en-US" dirty="0" smtClean="0"/>
              <a:t>products may </a:t>
            </a:r>
            <a:r>
              <a:rPr lang="en-US" dirty="0"/>
              <a:t>be sold directly to the consumer by the company's salesmen </a:t>
            </a:r>
            <a:r>
              <a:rPr lang="en-US" dirty="0" smtClean="0"/>
              <a:t>or through </a:t>
            </a:r>
            <a:r>
              <a:rPr lang="en-US" dirty="0"/>
              <a:t>exclusive agencies. There is seldom a plan for </a:t>
            </a:r>
            <a:r>
              <a:rPr lang="en-US" dirty="0" smtClean="0"/>
              <a:t>which reasonable </a:t>
            </a:r>
            <a:r>
              <a:rPr lang="en-US" dirty="0"/>
              <a:t>alternatives do not exit, and quite often an alternative </a:t>
            </a:r>
            <a:r>
              <a:rPr lang="en-US" dirty="0" smtClean="0"/>
              <a:t>that is </a:t>
            </a:r>
            <a:r>
              <a:rPr lang="en-US" dirty="0"/>
              <a:t>not obvious proves </a:t>
            </a:r>
            <a:r>
              <a:rPr lang="en-US" dirty="0" smtClean="0"/>
              <a:t>to </a:t>
            </a:r>
            <a:r>
              <a:rPr lang="en-US" dirty="0"/>
              <a:t>be the best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Evaluating and Selecting a Course of Action : Having </a:t>
            </a:r>
            <a:r>
              <a:rPr lang="en-US" dirty="0" smtClean="0"/>
              <a:t>sought alternative </a:t>
            </a:r>
            <a:r>
              <a:rPr lang="en-US" dirty="0"/>
              <a:t>courses, the fifth step is to evaluate them in the light </a:t>
            </a:r>
            <a:r>
              <a:rPr lang="en-US" dirty="0" smtClean="0"/>
              <a:t>of the </a:t>
            </a:r>
            <a:r>
              <a:rPr lang="en-US" dirty="0"/>
              <a:t>premises and goals and to select the best course or courses </a:t>
            </a:r>
            <a:r>
              <a:rPr lang="en-US" dirty="0" smtClean="0"/>
              <a:t>of action</a:t>
            </a:r>
            <a:r>
              <a:rPr lang="en-US" dirty="0"/>
              <a:t>. This is done with the help of quantitative techniques </a:t>
            </a:r>
            <a:r>
              <a:rPr lang="en-US" dirty="0" smtClean="0"/>
              <a:t>and operations </a:t>
            </a:r>
            <a:r>
              <a:rPr lang="en-US" dirty="0"/>
              <a:t>research.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2059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2171700"/>
            <a:ext cx="10131136" cy="36957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planning function is the primary activity of management. Planning </a:t>
            </a:r>
            <a:r>
              <a:rPr lang="en-US" dirty="0" smtClean="0"/>
              <a:t>is the </a:t>
            </a:r>
            <a:r>
              <a:rPr lang="en-US" dirty="0"/>
              <a:t>process of establishing goals and a suitable course of action </a:t>
            </a:r>
            <a:r>
              <a:rPr lang="en-US" dirty="0" smtClean="0"/>
              <a:t>for achieving </a:t>
            </a:r>
            <a:r>
              <a:rPr lang="en-US" dirty="0"/>
              <a:t>those goals. Planning implies that managers think through </a:t>
            </a:r>
            <a:r>
              <a:rPr lang="en-US" dirty="0" smtClean="0"/>
              <a:t>their goals </a:t>
            </a:r>
            <a:r>
              <a:rPr lang="en-US" dirty="0"/>
              <a:t>and actions in advance and that their actions are based on </a:t>
            </a:r>
            <a:r>
              <a:rPr lang="en-US" dirty="0" smtClean="0"/>
              <a:t>some method</a:t>
            </a:r>
            <a:r>
              <a:rPr lang="en-US" dirty="0"/>
              <a:t>, plan, or logic rather than on a....... Plans give the organization its objectives and set up the best procedures for reaching them. </a:t>
            </a:r>
            <a:r>
              <a:rPr lang="en-US" dirty="0" smtClean="0"/>
              <a:t>The organizing</a:t>
            </a:r>
            <a:r>
              <a:rPr lang="en-US" dirty="0"/>
              <a:t>, leading and controlling functions all derived from the </a:t>
            </a:r>
            <a:r>
              <a:rPr lang="en-US" dirty="0" smtClean="0"/>
              <a:t>planning function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60570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Developing Derivative plans : Once the plan has been formulated</a:t>
            </a:r>
            <a:r>
              <a:rPr lang="en-US" dirty="0" smtClean="0"/>
              <a:t>, its </a:t>
            </a:r>
            <a:r>
              <a:rPr lang="en-US" dirty="0"/>
              <a:t>broad goals must be translated into day-to-day operations of </a:t>
            </a:r>
            <a:r>
              <a:rPr lang="en-US" dirty="0" smtClean="0"/>
              <a:t>the organization</a:t>
            </a:r>
            <a:r>
              <a:rPr lang="en-US" dirty="0"/>
              <a:t>. Middle and lower-level managers must draw up </a:t>
            </a:r>
            <a:r>
              <a:rPr lang="en-US" dirty="0" smtClean="0"/>
              <a:t>the appropriate </a:t>
            </a:r>
            <a:r>
              <a:rPr lang="en-US" dirty="0"/>
              <a:t>plans, </a:t>
            </a:r>
            <a:r>
              <a:rPr lang="en-US" dirty="0" err="1"/>
              <a:t>programmes</a:t>
            </a:r>
            <a:r>
              <a:rPr lang="en-US" dirty="0"/>
              <a:t> and budgets for their sub-units</a:t>
            </a:r>
            <a:r>
              <a:rPr lang="en-US" dirty="0" smtClean="0"/>
              <a:t>. These </a:t>
            </a:r>
            <a:r>
              <a:rPr lang="en-US" dirty="0"/>
              <a:t>are described as derivative plans. In developing </a:t>
            </a:r>
            <a:r>
              <a:rPr lang="en-US" dirty="0" smtClean="0"/>
              <a:t>these derivative </a:t>
            </a:r>
            <a:r>
              <a:rPr lang="en-US" dirty="0"/>
              <a:t>plans, lower-level managers take steps similar to </a:t>
            </a:r>
            <a:r>
              <a:rPr lang="en-US" dirty="0" smtClean="0"/>
              <a:t>those taken </a:t>
            </a:r>
            <a:r>
              <a:rPr lang="en-US" dirty="0"/>
              <a:t>by upper-level managers – selecting realistic goals, </a:t>
            </a:r>
            <a:r>
              <a:rPr lang="en-US" dirty="0" smtClean="0"/>
              <a:t>assessing their </a:t>
            </a:r>
            <a:r>
              <a:rPr lang="en-US" dirty="0"/>
              <a:t>sub-units </a:t>
            </a:r>
            <a:r>
              <a:rPr lang="en-US" dirty="0" smtClean="0"/>
              <a:t>particular </a:t>
            </a:r>
            <a:r>
              <a:rPr lang="en-US" dirty="0"/>
              <a:t>strength and weaknesses and </a:t>
            </a:r>
            <a:r>
              <a:rPr lang="en-US" dirty="0" smtClean="0"/>
              <a:t>analyzing those </a:t>
            </a:r>
            <a:r>
              <a:rPr lang="en-US" dirty="0"/>
              <a:t>parts of the environment that can affect them.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5033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Measuring and Controlling the Progress :Obviously, it is </a:t>
            </a:r>
            <a:r>
              <a:rPr lang="en-US" dirty="0" smtClean="0"/>
              <a:t>foolish to </a:t>
            </a:r>
            <a:r>
              <a:rPr lang="en-US" dirty="0"/>
              <a:t>let a plan run its course without monitoring its progress. Hence </a:t>
            </a:r>
            <a:r>
              <a:rPr lang="en-US" dirty="0" smtClean="0"/>
              <a:t>the process </a:t>
            </a:r>
            <a:r>
              <a:rPr lang="en-US" dirty="0"/>
              <a:t>of controlling is a critical part of any plan. Managers need </a:t>
            </a:r>
            <a:r>
              <a:rPr lang="en-US" dirty="0" smtClean="0"/>
              <a:t>to check </a:t>
            </a:r>
            <a:r>
              <a:rPr lang="en-US" dirty="0"/>
              <a:t>the progress of their plans so that they can (a) take </a:t>
            </a:r>
            <a:r>
              <a:rPr lang="en-US" dirty="0" smtClean="0"/>
              <a:t>whatever remedial </a:t>
            </a:r>
            <a:r>
              <a:rPr lang="en-US" dirty="0"/>
              <a:t>action is necessary to make the plan work, or (b) </a:t>
            </a:r>
            <a:r>
              <a:rPr lang="en-US" dirty="0" smtClean="0"/>
              <a:t>change the </a:t>
            </a:r>
            <a:r>
              <a:rPr lang="en-US" dirty="0"/>
              <a:t>original plan if it is unrealistic.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7375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 smtClean="0"/>
              <a:t>Management functions: </a:t>
            </a:r>
            <a:r>
              <a:rPr lang="en-US" sz="5400" dirty="0"/>
              <a:t>Organizing</a:t>
            </a:r>
            <a:endParaRPr lang="ru-RU" sz="54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00340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Organizing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891145"/>
            <a:ext cx="9601200" cy="397625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After managers develop objectives and plans to achieve the objectives, </a:t>
            </a:r>
            <a:r>
              <a:rPr lang="en-US" dirty="0" smtClean="0"/>
              <a:t>they must </a:t>
            </a:r>
            <a:r>
              <a:rPr lang="en-US" dirty="0"/>
              <a:t>design and develop an organization that will be able to accomplish </a:t>
            </a:r>
            <a:r>
              <a:rPr lang="en-US" dirty="0" smtClean="0"/>
              <a:t>the objectives</a:t>
            </a:r>
            <a:r>
              <a:rPr lang="en-US" dirty="0"/>
              <a:t>. Thus the purpose of the organizing function is to create </a:t>
            </a:r>
            <a:r>
              <a:rPr lang="en-US" dirty="0" smtClean="0"/>
              <a:t>a structure </a:t>
            </a:r>
            <a:r>
              <a:rPr lang="en-US" dirty="0"/>
              <a:t>of task and authority relationships that serves this purpose</a:t>
            </a:r>
            <a:r>
              <a:rPr lang="en-US" dirty="0" smtClean="0"/>
              <a:t>. Organizing </a:t>
            </a:r>
            <a:r>
              <a:rPr lang="en-US" dirty="0"/>
              <a:t>is the process of arranging and allocating work, authority, </a:t>
            </a:r>
            <a:r>
              <a:rPr lang="en-US" dirty="0" smtClean="0"/>
              <a:t>and resources </a:t>
            </a:r>
            <a:r>
              <a:rPr lang="en-US" dirty="0"/>
              <a:t>among an organization’s members so they can achieve </a:t>
            </a:r>
            <a:r>
              <a:rPr lang="en-US" dirty="0" smtClean="0"/>
              <a:t>the organization’s </a:t>
            </a:r>
            <a:r>
              <a:rPr lang="en-US" dirty="0"/>
              <a:t>goals.</a:t>
            </a:r>
          </a:p>
          <a:p>
            <a:pPr marL="0" indent="0">
              <a:buNone/>
            </a:pPr>
            <a:r>
              <a:rPr lang="en-US" dirty="0"/>
              <a:t>Stoner defines “organizing as the process of engaging two or more </a:t>
            </a:r>
            <a:r>
              <a:rPr lang="en-US" dirty="0" smtClean="0"/>
              <a:t>people in </a:t>
            </a:r>
            <a:r>
              <a:rPr lang="en-US" dirty="0"/>
              <a:t>working together in a structured way to achieve a specific goal or set </a:t>
            </a:r>
            <a:r>
              <a:rPr lang="en-US" dirty="0" smtClean="0"/>
              <a:t>of goals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The organizing function takes the tasks identified during planning </a:t>
            </a:r>
            <a:r>
              <a:rPr lang="en-US" dirty="0" smtClean="0"/>
              <a:t>and assigns </a:t>
            </a:r>
            <a:r>
              <a:rPr lang="en-US" dirty="0"/>
              <a:t>them to individuals and groups within the organization so </a:t>
            </a:r>
            <a:r>
              <a:rPr lang="en-US" dirty="0" smtClean="0"/>
              <a:t>that objectives </a:t>
            </a:r>
            <a:r>
              <a:rPr lang="en-US" dirty="0"/>
              <a:t>set by planning can be achieved. Organizing, then, can </a:t>
            </a:r>
            <a:r>
              <a:rPr lang="en-US" dirty="0" smtClean="0"/>
              <a:t>be thought </a:t>
            </a:r>
            <a:r>
              <a:rPr lang="en-US" dirty="0"/>
              <a:t>of turning plans into actions. Organizing function can be viewed </a:t>
            </a:r>
            <a:r>
              <a:rPr lang="en-US" dirty="0" smtClean="0"/>
              <a:t>as a </a:t>
            </a:r>
            <a:r>
              <a:rPr lang="en-US" dirty="0"/>
              <a:t>bridge connecting the conceptual idea developed in creating and </a:t>
            </a:r>
            <a:r>
              <a:rPr lang="en-US" dirty="0" smtClean="0"/>
              <a:t>planning to </a:t>
            </a:r>
            <a:r>
              <a:rPr lang="en-US" dirty="0"/>
              <a:t>the specific means for accomplishing these ideas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The organizing function also provides on organizational structure </a:t>
            </a:r>
            <a:r>
              <a:rPr lang="en-US" dirty="0" smtClean="0"/>
              <a:t>that enables </a:t>
            </a:r>
            <a:r>
              <a:rPr lang="en-US" dirty="0"/>
              <a:t>the organization to function effectively. Managers must match </a:t>
            </a:r>
            <a:r>
              <a:rPr lang="en-US" dirty="0" smtClean="0"/>
              <a:t>an organization’s </a:t>
            </a:r>
            <a:r>
              <a:rPr lang="en-US" dirty="0"/>
              <a:t>structure to its goals and resources, a process </a:t>
            </a:r>
            <a:r>
              <a:rPr lang="en-US" dirty="0" smtClean="0"/>
              <a:t>called </a:t>
            </a:r>
            <a:r>
              <a:rPr lang="en-US" dirty="0"/>
              <a:t>organizational design. </a:t>
            </a:r>
            <a:br>
              <a:rPr lang="en-US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32146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Organizing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2379518"/>
            <a:ext cx="9601200" cy="403167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Organizing thus involves the following </a:t>
            </a:r>
            <a:r>
              <a:rPr lang="en-US" dirty="0" err="1"/>
              <a:t>subfunctions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(a) Identification of activities required for the achievement of </a:t>
            </a:r>
            <a:r>
              <a:rPr lang="en-US" dirty="0" smtClean="0"/>
              <a:t>objectives and </a:t>
            </a:r>
            <a:r>
              <a:rPr lang="en-US" dirty="0"/>
              <a:t>implementation of plans.</a:t>
            </a:r>
          </a:p>
          <a:p>
            <a:pPr marL="0" indent="0">
              <a:buNone/>
            </a:pPr>
            <a:r>
              <a:rPr lang="en-US" dirty="0"/>
              <a:t>(b) Grouping the activities so as to create self-contained jobs.</a:t>
            </a:r>
          </a:p>
          <a:p>
            <a:pPr marL="0" indent="0">
              <a:buNone/>
            </a:pPr>
            <a:r>
              <a:rPr lang="en-US" dirty="0"/>
              <a:t>(c) Assignment of jobs to employees.</a:t>
            </a:r>
          </a:p>
          <a:p>
            <a:pPr marL="0" indent="0">
              <a:buNone/>
            </a:pPr>
            <a:r>
              <a:rPr lang="en-US" dirty="0"/>
              <a:t>(d) Delegation of authority so as to enable them to perform their </a:t>
            </a:r>
            <a:r>
              <a:rPr lang="en-US" dirty="0" smtClean="0"/>
              <a:t>jobs and </a:t>
            </a:r>
            <a:r>
              <a:rPr lang="en-US" dirty="0"/>
              <a:t>to command the resources needed for their performance.</a:t>
            </a:r>
          </a:p>
          <a:p>
            <a:pPr marL="0" indent="0">
              <a:buNone/>
            </a:pPr>
            <a:r>
              <a:rPr lang="en-US" dirty="0"/>
              <a:t>(e) Establishment of a network of coordinating relationships.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06459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Organizing process results in a structure of the organization. It comprises</a:t>
            </a:r>
          </a:p>
          <a:p>
            <a:pPr marL="0" indent="0">
              <a:buNone/>
            </a:pPr>
            <a:r>
              <a:rPr lang="en-US" dirty="0"/>
              <a:t>organizational positions, accompanying tasks and responsibilities, and a</a:t>
            </a:r>
          </a:p>
          <a:p>
            <a:pPr marL="0" indent="0">
              <a:buNone/>
            </a:pPr>
            <a:r>
              <a:rPr lang="en-US" dirty="0"/>
              <a:t>network of roles and authority-responsibility relationships.</a:t>
            </a:r>
          </a:p>
          <a:p>
            <a:pPr marL="0" indent="0">
              <a:buNone/>
            </a:pPr>
            <a:r>
              <a:rPr lang="en-US" dirty="0"/>
              <a:t>Organizing is thus the basic process of combining and integrating human,</a:t>
            </a:r>
          </a:p>
          <a:p>
            <a:pPr marL="0" indent="0">
              <a:buNone/>
            </a:pPr>
            <a:r>
              <a:rPr lang="en-US" dirty="0"/>
              <a:t>physical and financial resources in productive interrelationships for the</a:t>
            </a:r>
          </a:p>
          <a:p>
            <a:pPr marL="0" indent="0">
              <a:buNone/>
            </a:pPr>
            <a:r>
              <a:rPr lang="en-US" dirty="0"/>
              <a:t>achievement of enterprise objectives. It aims at combining employees and</a:t>
            </a:r>
          </a:p>
          <a:p>
            <a:pPr marL="0" indent="0">
              <a:buNone/>
            </a:pPr>
            <a:r>
              <a:rPr lang="en-US" dirty="0"/>
              <a:t>interrelated tasks in an orderly manner so that organizational work is</a:t>
            </a:r>
          </a:p>
          <a:p>
            <a:pPr marL="0" indent="0">
              <a:buNone/>
            </a:pPr>
            <a:r>
              <a:rPr lang="en-US" dirty="0"/>
              <a:t>performed in a coordinated manner, and all efforts and activities pull</a:t>
            </a:r>
          </a:p>
          <a:p>
            <a:pPr marL="0" indent="0">
              <a:buNone/>
            </a:pPr>
            <a:r>
              <a:rPr lang="en-US" dirty="0"/>
              <a:t>together in the direction of organizational goals.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53890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MEANING AND CHARACTERISTICS OF ORGANISATION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term 'organization' connotes different meanings to different people</a:t>
            </a:r>
            <a:r>
              <a:rPr lang="en-US" dirty="0" smtClean="0"/>
              <a:t>. Many </a:t>
            </a:r>
            <a:r>
              <a:rPr lang="en-US" dirty="0"/>
              <a:t>writers have attempted to state the nature, characteristics </a:t>
            </a:r>
            <a:r>
              <a:rPr lang="en-US" dirty="0" smtClean="0"/>
              <a:t>and principles </a:t>
            </a:r>
            <a:r>
              <a:rPr lang="en-US" dirty="0"/>
              <a:t>of organization in their own may. For instance, to </a:t>
            </a:r>
            <a:r>
              <a:rPr lang="en-US" dirty="0" smtClean="0"/>
              <a:t>the sociologists </a:t>
            </a:r>
            <a:r>
              <a:rPr lang="en-US" dirty="0"/>
              <a:t>organization means a study of the interactions of the people</a:t>
            </a:r>
            <a:r>
              <a:rPr lang="en-US" dirty="0" smtClean="0"/>
              <a:t>, classes</a:t>
            </a:r>
            <a:r>
              <a:rPr lang="en-US" dirty="0"/>
              <a:t>, or the hierarchy of an enterprise; to the psychologists </a:t>
            </a:r>
            <a:r>
              <a:rPr lang="en-US" dirty="0" smtClean="0"/>
              <a:t>organization means </a:t>
            </a:r>
            <a:r>
              <a:rPr lang="en-US" dirty="0"/>
              <a:t>an attempt to explain, predict and influence </a:t>
            </a:r>
            <a:r>
              <a:rPr lang="en-US" dirty="0" err="1"/>
              <a:t>behaviour</a:t>
            </a:r>
            <a:r>
              <a:rPr lang="en-US" dirty="0"/>
              <a:t> of </a:t>
            </a:r>
            <a:r>
              <a:rPr lang="en-US" dirty="0" smtClean="0"/>
              <a:t>individuals in </a:t>
            </a:r>
            <a:r>
              <a:rPr lang="en-US" dirty="0"/>
              <a:t>an enterprise; to a top level executive it may mean the weaving </a:t>
            </a:r>
            <a:r>
              <a:rPr lang="en-US" dirty="0" smtClean="0"/>
              <a:t>together the </a:t>
            </a:r>
            <a:r>
              <a:rPr lang="en-US" dirty="0"/>
              <a:t>functional components in the best possible combination so that </a:t>
            </a:r>
            <a:r>
              <a:rPr lang="en-US" dirty="0" smtClean="0"/>
              <a:t>an enterprise </a:t>
            </a:r>
            <a:r>
              <a:rPr lang="en-US" dirty="0"/>
              <a:t>can achieve its goals. The word 'organization' is also used </a:t>
            </a:r>
            <a:r>
              <a:rPr lang="en-US" dirty="0" smtClean="0"/>
              <a:t>widely to </a:t>
            </a:r>
            <a:r>
              <a:rPr lang="en-US" dirty="0"/>
              <a:t>connote a group of people and the structure of relationships.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154695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characteristics </a:t>
            </a:r>
            <a:r>
              <a:rPr lang="en-US" dirty="0" smtClean="0"/>
              <a:t>of an </a:t>
            </a:r>
            <a:r>
              <a:rPr lang="en-US" dirty="0"/>
              <a:t>organization :</a:t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It is a group of individuals which may be large or small.</a:t>
            </a:r>
          </a:p>
          <a:p>
            <a:pPr marL="0" indent="0">
              <a:buNone/>
            </a:pPr>
            <a:r>
              <a:rPr lang="en-US" dirty="0"/>
              <a:t>2. The group in the organization works under the executive leadership.</a:t>
            </a:r>
          </a:p>
          <a:p>
            <a:pPr marL="0" indent="0">
              <a:buNone/>
            </a:pPr>
            <a:r>
              <a:rPr lang="en-US" dirty="0"/>
              <a:t>3. It is a machine or mechanism of management.</a:t>
            </a:r>
          </a:p>
          <a:p>
            <a:pPr marL="0" indent="0">
              <a:buNone/>
            </a:pPr>
            <a:r>
              <a:rPr lang="en-US" dirty="0"/>
              <a:t>4. It has some directing authority or power which controls </a:t>
            </a:r>
            <a:r>
              <a:rPr lang="en-US" dirty="0" smtClean="0"/>
              <a:t>the concerted </a:t>
            </a:r>
            <a:r>
              <a:rPr lang="en-US" dirty="0"/>
              <a:t>efforts of the group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5. The division of </a:t>
            </a:r>
            <a:r>
              <a:rPr lang="en-US" dirty="0" err="1"/>
              <a:t>labour</a:t>
            </a:r>
            <a:r>
              <a:rPr lang="en-US" dirty="0"/>
              <a:t>, power and responsibilities are </a:t>
            </a:r>
            <a:r>
              <a:rPr lang="en-US" dirty="0" smtClean="0"/>
              <a:t>deliberately planned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6. It implies a structure of duties and responsibilities.</a:t>
            </a:r>
          </a:p>
          <a:p>
            <a:pPr marL="0" indent="0">
              <a:buNone/>
            </a:pPr>
            <a:r>
              <a:rPr lang="en-US" dirty="0"/>
              <a:t>7. It is established for accomplishment of common objectives</a:t>
            </a:r>
          </a:p>
          <a:p>
            <a:pPr marL="0" indent="0">
              <a:buNone/>
            </a:pPr>
            <a:r>
              <a:rPr lang="en-US" dirty="0"/>
              <a:t>8. It is a functional concept.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798595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Sound organization brings about the following advantages :</a:t>
            </a:r>
          </a:p>
          <a:p>
            <a:pPr marL="0" indent="0">
              <a:buNone/>
            </a:pPr>
            <a:r>
              <a:rPr lang="en-US" dirty="0"/>
              <a:t>1. Facilitates attainment of the objectives of the enterprise.</a:t>
            </a:r>
          </a:p>
          <a:p>
            <a:pPr marL="0" indent="0">
              <a:buNone/>
            </a:pPr>
            <a:r>
              <a:rPr lang="en-US" dirty="0"/>
              <a:t>2. Facilitates optimum use of resources and new </a:t>
            </a:r>
            <a:r>
              <a:rPr lang="en-US" dirty="0" smtClean="0"/>
              <a:t>technological development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3. Facilitates growth and diversification.</a:t>
            </a:r>
          </a:p>
          <a:p>
            <a:pPr marL="0" indent="0">
              <a:buNone/>
            </a:pPr>
            <a:r>
              <a:rPr lang="en-US" dirty="0"/>
              <a:t>4. Stimulates creativity and innovation.</a:t>
            </a:r>
          </a:p>
          <a:p>
            <a:pPr marL="0" indent="0">
              <a:buNone/>
            </a:pPr>
            <a:r>
              <a:rPr lang="en-US" dirty="0"/>
              <a:t>5. Facilities effective communication.</a:t>
            </a:r>
          </a:p>
          <a:p>
            <a:pPr marL="0" indent="0">
              <a:buNone/>
            </a:pPr>
            <a:r>
              <a:rPr lang="en-US" dirty="0"/>
              <a:t>6. Encourages better relations between the </a:t>
            </a:r>
            <a:r>
              <a:rPr lang="en-US" dirty="0" err="1"/>
              <a:t>labour</a:t>
            </a:r>
            <a:r>
              <a:rPr lang="en-US" dirty="0"/>
              <a:t> and the management.</a:t>
            </a:r>
          </a:p>
          <a:p>
            <a:pPr marL="0" indent="0">
              <a:buNone/>
            </a:pPr>
            <a:r>
              <a:rPr lang="en-US" dirty="0"/>
              <a:t>7. Increase employee satisfaction and decreases employee turnover.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54444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NATURE OF ORGANISATION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term 'organization' is used in two different senses. In the first sense it </a:t>
            </a:r>
            <a:r>
              <a:rPr lang="en-US" dirty="0" smtClean="0"/>
              <a:t>is used </a:t>
            </a:r>
            <a:r>
              <a:rPr lang="en-US" dirty="0"/>
              <a:t>to denote the process of organizing. In the second sense, it is used </a:t>
            </a:r>
            <a:r>
              <a:rPr lang="en-US" dirty="0" smtClean="0"/>
              <a:t>to denote </a:t>
            </a:r>
            <a:r>
              <a:rPr lang="en-US" dirty="0"/>
              <a:t>the results of that process, namely, the organizational structure. So</a:t>
            </a:r>
            <a:r>
              <a:rPr lang="en-US" dirty="0" smtClean="0"/>
              <a:t>, the </a:t>
            </a:r>
            <a:r>
              <a:rPr lang="en-US" dirty="0"/>
              <a:t>nature of organization can be viewed in two ways :</a:t>
            </a:r>
          </a:p>
          <a:p>
            <a:pPr marL="0" indent="0">
              <a:buNone/>
            </a:pPr>
            <a:r>
              <a:rPr lang="en-US" dirty="0"/>
              <a:t>(a) Organization as a process; and</a:t>
            </a:r>
          </a:p>
          <a:p>
            <a:pPr marL="0" indent="0">
              <a:buNone/>
            </a:pPr>
            <a:r>
              <a:rPr lang="en-US" dirty="0"/>
              <a:t>(b) Organization as a structure or framework of relationship.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3420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Planning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724891"/>
            <a:ext cx="9601200" cy="41425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Planning </a:t>
            </a:r>
            <a:r>
              <a:rPr lang="en-US" dirty="0"/>
              <a:t>is the process of deciding in </a:t>
            </a:r>
            <a:r>
              <a:rPr lang="en-US" dirty="0" smtClean="0"/>
              <a:t>advance what </a:t>
            </a:r>
            <a:r>
              <a:rPr lang="en-US" dirty="0"/>
              <a:t>is to be done, who is to do it, how it is to be done and when it is to </a:t>
            </a:r>
            <a:r>
              <a:rPr lang="en-US" dirty="0" smtClean="0"/>
              <a:t>be done</a:t>
            </a:r>
            <a:r>
              <a:rPr lang="en-US" dirty="0"/>
              <a:t>. It is the process of determining a course of action, so as to </a:t>
            </a:r>
            <a:r>
              <a:rPr lang="en-US" dirty="0" smtClean="0"/>
              <a:t>achieve the </a:t>
            </a:r>
            <a:r>
              <a:rPr lang="en-US" dirty="0"/>
              <a:t>desired results. It helps to bridge the gap from where we are, to </a:t>
            </a:r>
            <a:r>
              <a:rPr lang="en-US" dirty="0" smtClean="0"/>
              <a:t>where we </a:t>
            </a:r>
            <a:r>
              <a:rPr lang="en-US" dirty="0"/>
              <a:t>want to go. It makes it possible for things to occur which would not otherwise happen. Planning is a higher order mental process requiring </a:t>
            </a:r>
            <a:r>
              <a:rPr lang="en-US" dirty="0" smtClean="0"/>
              <a:t>the use </a:t>
            </a:r>
            <a:r>
              <a:rPr lang="en-US" dirty="0"/>
              <a:t>of intellectual faculties, imagination, foresight and sound judgment.</a:t>
            </a:r>
          </a:p>
          <a:p>
            <a:pPr marL="0" indent="0">
              <a:buNone/>
            </a:pPr>
            <a:r>
              <a:rPr lang="en-US" dirty="0"/>
              <a:t>According to Koontz, O'Donnell and </a:t>
            </a:r>
            <a:r>
              <a:rPr lang="en-US" dirty="0" err="1"/>
              <a:t>Weihrich</a:t>
            </a:r>
            <a:r>
              <a:rPr lang="en-US" dirty="0"/>
              <a:t>, "Planning is </a:t>
            </a:r>
            <a:r>
              <a:rPr lang="en-US" dirty="0" smtClean="0"/>
              <a:t>an intellectually </a:t>
            </a:r>
            <a:r>
              <a:rPr lang="en-US" dirty="0"/>
              <a:t>demanding process; it requires the conscious </a:t>
            </a:r>
            <a:r>
              <a:rPr lang="en-US" dirty="0" smtClean="0"/>
              <a:t>determination of </a:t>
            </a:r>
            <a:r>
              <a:rPr lang="en-US" dirty="0"/>
              <a:t>courses of action and the basing of decisions on purpose, knowledge </a:t>
            </a:r>
            <a:r>
              <a:rPr lang="en-US" dirty="0" smtClean="0"/>
              <a:t>and considered </a:t>
            </a:r>
            <a:r>
              <a:rPr lang="en-US" dirty="0"/>
              <a:t>estimates".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05363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Organization as a process : As a process, organization is an </a:t>
            </a:r>
            <a:r>
              <a:rPr lang="en-US" dirty="0" smtClean="0"/>
              <a:t>executive function</a:t>
            </a:r>
            <a:r>
              <a:rPr lang="en-US" dirty="0"/>
              <a:t>. It becomes a managerial function involving the </a:t>
            </a:r>
            <a:r>
              <a:rPr lang="en-US" dirty="0" smtClean="0"/>
              <a:t>following activities :</a:t>
            </a:r>
          </a:p>
          <a:p>
            <a:r>
              <a:rPr lang="en-US" dirty="0"/>
              <a:t>Determining activities necessary for the accomplishment of </a:t>
            </a:r>
            <a:r>
              <a:rPr lang="en-US" dirty="0" smtClean="0"/>
              <a:t>the business </a:t>
            </a:r>
            <a:r>
              <a:rPr lang="en-US" dirty="0"/>
              <a:t>objective.</a:t>
            </a:r>
          </a:p>
          <a:p>
            <a:r>
              <a:rPr lang="en-US" dirty="0" smtClean="0"/>
              <a:t>Grouping </a:t>
            </a:r>
            <a:r>
              <a:rPr lang="en-US" dirty="0"/>
              <a:t>of interrelated activities.</a:t>
            </a:r>
          </a:p>
          <a:p>
            <a:r>
              <a:rPr lang="en-US" dirty="0" smtClean="0"/>
              <a:t>Assigning </a:t>
            </a:r>
            <a:r>
              <a:rPr lang="en-US" dirty="0"/>
              <a:t>duties to persons with requisite competence,</a:t>
            </a:r>
          </a:p>
          <a:p>
            <a:r>
              <a:rPr lang="en-US" dirty="0" smtClean="0"/>
              <a:t>Delegating </a:t>
            </a:r>
            <a:r>
              <a:rPr lang="en-US" dirty="0"/>
              <a:t>authority, and</a:t>
            </a:r>
          </a:p>
          <a:p>
            <a:r>
              <a:rPr lang="en-US" dirty="0" smtClean="0"/>
              <a:t>Coordinating </a:t>
            </a:r>
            <a:r>
              <a:rPr lang="en-US" dirty="0"/>
              <a:t>the efforts of different persons and groups.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892796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720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Planning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Planning is a process which involves anticipation of future course of </a:t>
            </a:r>
            <a:r>
              <a:rPr lang="en-US" dirty="0" smtClean="0"/>
              <a:t>events and </a:t>
            </a:r>
            <a:r>
              <a:rPr lang="en-US" dirty="0"/>
              <a:t>deciding the best course of action. It is a process of thinking </a:t>
            </a:r>
            <a:r>
              <a:rPr lang="en-US" dirty="0" smtClean="0"/>
              <a:t>before doing</a:t>
            </a:r>
            <a:r>
              <a:rPr lang="en-US" dirty="0"/>
              <a:t>. To plan is to produce a scheme for future action; to bring </a:t>
            </a:r>
            <a:r>
              <a:rPr lang="en-US" dirty="0" smtClean="0"/>
              <a:t>about specified </a:t>
            </a:r>
            <a:r>
              <a:rPr lang="en-US" dirty="0"/>
              <a:t>results, at specified cost, in a specified period of time. It </a:t>
            </a:r>
            <a:r>
              <a:rPr lang="en-US" dirty="0" smtClean="0"/>
              <a:t>is deliberate </a:t>
            </a:r>
            <a:r>
              <a:rPr lang="en-US" dirty="0"/>
              <a:t>attempt to influence, exploit, bring about, and control the nature</a:t>
            </a:r>
            <a:r>
              <a:rPr lang="en-US" dirty="0" smtClean="0"/>
              <a:t>, direction</a:t>
            </a:r>
            <a:r>
              <a:rPr lang="en-US" dirty="0"/>
              <a:t>, extent, speed and effects of change. It may even </a:t>
            </a:r>
            <a:r>
              <a:rPr lang="en-US" dirty="0" smtClean="0"/>
              <a:t>attempt deliberately </a:t>
            </a:r>
            <a:r>
              <a:rPr lang="en-US" dirty="0"/>
              <a:t>to create change, remembering always that change (</a:t>
            </a:r>
            <a:r>
              <a:rPr lang="en-US" dirty="0" smtClean="0"/>
              <a:t>like decision</a:t>
            </a:r>
            <a:r>
              <a:rPr lang="en-US" dirty="0"/>
              <a:t>) in any one sector will in the same way affect other sectors</a:t>
            </a:r>
            <a:r>
              <a:rPr lang="en-US" dirty="0" smtClean="0"/>
              <a:t>. Planning </a:t>
            </a:r>
            <a:r>
              <a:rPr lang="en-US" dirty="0"/>
              <a:t>is a deliberate and conscious effort done to formulate the </a:t>
            </a:r>
            <a:r>
              <a:rPr lang="en-US" dirty="0" smtClean="0"/>
              <a:t>design and </a:t>
            </a:r>
            <a:r>
              <a:rPr lang="en-US" dirty="0"/>
              <a:t>orderly sequence actions through which it is expected to reach </a:t>
            </a:r>
            <a:r>
              <a:rPr lang="en-US" dirty="0" smtClean="0"/>
              <a:t>the objectives</a:t>
            </a:r>
            <a:r>
              <a:rPr lang="en-US" dirty="0"/>
              <a:t>. Planning is a systematic attempt to decide a particular course </a:t>
            </a:r>
            <a:r>
              <a:rPr lang="en-US" dirty="0" smtClean="0"/>
              <a:t>of action </a:t>
            </a:r>
            <a:r>
              <a:rPr lang="en-US" dirty="0"/>
              <a:t>for the future, it leads to determination of objectives of the </a:t>
            </a:r>
            <a:r>
              <a:rPr lang="en-US" dirty="0" smtClean="0"/>
              <a:t>group activity </a:t>
            </a:r>
            <a:r>
              <a:rPr lang="en-US" dirty="0"/>
              <a:t>and the steps necessary to achieve them. Thus, it can be said </a:t>
            </a:r>
            <a:r>
              <a:rPr lang="en-US" dirty="0" smtClean="0"/>
              <a:t>that planning </a:t>
            </a:r>
            <a:r>
              <a:rPr lang="en-US" dirty="0"/>
              <a:t>is the selecting and relating of facts and the making and using </a:t>
            </a:r>
            <a:r>
              <a:rPr lang="en-US" dirty="0" smtClean="0"/>
              <a:t>of assumptions </a:t>
            </a:r>
            <a:r>
              <a:rPr lang="en-US" dirty="0"/>
              <a:t>regarding the future in the visualization and formulation </a:t>
            </a:r>
            <a:r>
              <a:rPr lang="en-US" dirty="0" smtClean="0"/>
              <a:t>of proposed </a:t>
            </a:r>
            <a:r>
              <a:rPr lang="en-US" dirty="0"/>
              <a:t>activities believed necessary to achieve desired results.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2936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Planning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Planning is thus deciding in advance the future state of business of </a:t>
            </a:r>
            <a:r>
              <a:rPr lang="en-US" dirty="0" smtClean="0"/>
              <a:t>an enterprise</a:t>
            </a:r>
            <a:r>
              <a:rPr lang="en-US" dirty="0"/>
              <a:t>, and the means of attaining it. Its elements are 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smtClean="0"/>
              <a:t>1.What </a:t>
            </a:r>
            <a:r>
              <a:rPr lang="en-US" dirty="0"/>
              <a:t>will be done – what are the objectives of business in the </a:t>
            </a:r>
            <a:r>
              <a:rPr lang="en-US" dirty="0" smtClean="0"/>
              <a:t>short and </a:t>
            </a:r>
            <a:r>
              <a:rPr lang="en-US" dirty="0"/>
              <a:t>in the long run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r>
              <a:rPr lang="en-US" dirty="0"/>
              <a:t>2. What resources will be required – This involves estimation of </a:t>
            </a:r>
            <a:r>
              <a:rPr lang="en-US" dirty="0" smtClean="0"/>
              <a:t>the available </a:t>
            </a:r>
            <a:r>
              <a:rPr lang="en-US" dirty="0"/>
              <a:t>and potential resources, estimation of resources </a:t>
            </a:r>
            <a:r>
              <a:rPr lang="en-US" dirty="0" smtClean="0"/>
              <a:t>required for </a:t>
            </a:r>
            <a:r>
              <a:rPr lang="en-US" dirty="0"/>
              <a:t>the achievement of objectives, and filling the gap between </a:t>
            </a:r>
            <a:r>
              <a:rPr lang="en-US" dirty="0" smtClean="0"/>
              <a:t>the two</a:t>
            </a:r>
            <a:r>
              <a:rPr lang="en-US" dirty="0"/>
              <a:t>, if any.</a:t>
            </a:r>
          </a:p>
          <a:p>
            <a:pPr marL="0" indent="0">
              <a:buNone/>
            </a:pPr>
            <a:r>
              <a:rPr lang="en-US" dirty="0"/>
              <a:t>3. How it will be done – This involves two things : (</a:t>
            </a:r>
            <a:r>
              <a:rPr lang="en-US" dirty="0" err="1"/>
              <a:t>i</a:t>
            </a:r>
            <a:r>
              <a:rPr lang="en-US" dirty="0"/>
              <a:t>) determination </a:t>
            </a:r>
            <a:r>
              <a:rPr lang="en-US" dirty="0" smtClean="0"/>
              <a:t>of tasks</a:t>
            </a:r>
            <a:r>
              <a:rPr lang="en-US" dirty="0"/>
              <a:t>, activities, projects, </a:t>
            </a:r>
            <a:r>
              <a:rPr lang="en-US" dirty="0" err="1"/>
              <a:t>programmes</a:t>
            </a:r>
            <a:r>
              <a:rPr lang="en-US" dirty="0"/>
              <a:t>, etc., required for </a:t>
            </a:r>
            <a:r>
              <a:rPr lang="en-US" dirty="0" smtClean="0"/>
              <a:t>the attainment </a:t>
            </a:r>
            <a:r>
              <a:rPr lang="en-US" dirty="0"/>
              <a:t>of objectives, and (ii) formulation of strategies, policies</a:t>
            </a:r>
            <a:r>
              <a:rPr lang="en-US" dirty="0" smtClean="0"/>
              <a:t>, procedures</a:t>
            </a:r>
            <a:r>
              <a:rPr lang="en-US" dirty="0"/>
              <a:t>, methods, standard and budgets for the above purpose.</a:t>
            </a:r>
          </a:p>
          <a:p>
            <a:pPr marL="0" indent="0">
              <a:buNone/>
            </a:pPr>
            <a:r>
              <a:rPr lang="en-US" dirty="0"/>
              <a:t>4. Who will do it – It involves assignment of responsibilities to </a:t>
            </a:r>
            <a:r>
              <a:rPr lang="en-US" dirty="0" smtClean="0"/>
              <a:t>various managers </a:t>
            </a:r>
            <a:r>
              <a:rPr lang="en-US" dirty="0"/>
              <a:t>relating to contributions they are expected to make for </a:t>
            </a:r>
            <a:r>
              <a:rPr lang="en-US" dirty="0" smtClean="0"/>
              <a:t>the attainment </a:t>
            </a:r>
            <a:r>
              <a:rPr lang="en-US" dirty="0"/>
              <a:t>of enterprise objectives. This is preceded by the </a:t>
            </a:r>
            <a:r>
              <a:rPr lang="en-US" dirty="0" smtClean="0"/>
              <a:t>breaking down </a:t>
            </a:r>
            <a:r>
              <a:rPr lang="en-US" dirty="0"/>
              <a:t>of the total enterprise objectives into segmental objectives</a:t>
            </a:r>
            <a:r>
              <a:rPr lang="en-US" dirty="0" smtClean="0"/>
              <a:t>, resulting </a:t>
            </a:r>
            <a:r>
              <a:rPr lang="en-US" dirty="0"/>
              <a:t>into divisional, departmental, sectional and </a:t>
            </a:r>
            <a:r>
              <a:rPr lang="en-US" dirty="0" smtClean="0"/>
              <a:t>individual objectives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5. When it will be done – It involves determination of the timing </a:t>
            </a:r>
            <a:r>
              <a:rPr lang="en-US" dirty="0" smtClean="0"/>
              <a:t>and sequence</a:t>
            </a:r>
            <a:r>
              <a:rPr lang="en-US" dirty="0"/>
              <a:t>, if any, for the performance of various activities </a:t>
            </a:r>
            <a:r>
              <a:rPr lang="en-US" dirty="0" smtClean="0"/>
              <a:t>and execution </a:t>
            </a:r>
            <a:r>
              <a:rPr lang="en-US" dirty="0"/>
              <a:t>of various projects and their parts.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4638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NATURE AND SCOPE OF PLANNING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672936"/>
            <a:ext cx="9601200" cy="4194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nature of planning can be understood by focusing on its following</a:t>
            </a:r>
          </a:p>
          <a:p>
            <a:pPr marL="0" indent="0">
              <a:buNone/>
            </a:pPr>
            <a:r>
              <a:rPr lang="en-US" dirty="0"/>
              <a:t>aspects </a:t>
            </a:r>
            <a:r>
              <a:rPr lang="en-US" dirty="0" smtClean="0"/>
              <a:t>:</a:t>
            </a:r>
          </a:p>
          <a:p>
            <a:pPr marL="457200" indent="-457200">
              <a:buAutoNum type="arabicPeriod"/>
            </a:pPr>
            <a:r>
              <a:rPr lang="en-US" dirty="0" smtClean="0"/>
              <a:t>Planning </a:t>
            </a:r>
            <a:r>
              <a:rPr lang="en-US" dirty="0"/>
              <a:t>is a Continuous </a:t>
            </a:r>
            <a:r>
              <a:rPr lang="en-US" dirty="0" smtClean="0"/>
              <a:t>Process</a:t>
            </a:r>
          </a:p>
          <a:p>
            <a:pPr marL="0" indent="0">
              <a:buNone/>
            </a:pPr>
            <a:r>
              <a:rPr lang="en-US" dirty="0"/>
              <a:t>Planning deals with the future, and future, by its very nature, </a:t>
            </a:r>
            <a:r>
              <a:rPr lang="en-US" dirty="0" smtClean="0"/>
              <a:t>is uncertain</a:t>
            </a:r>
            <a:r>
              <a:rPr lang="en-US" dirty="0"/>
              <a:t>. Although the planner bases his plans on an informed </a:t>
            </a:r>
            <a:r>
              <a:rPr lang="en-US" dirty="0" smtClean="0"/>
              <a:t>and intelligent </a:t>
            </a:r>
            <a:r>
              <a:rPr lang="en-US" dirty="0"/>
              <a:t>estimate of the future, the future events may not turnout </a:t>
            </a:r>
            <a:r>
              <a:rPr lang="en-US" dirty="0" smtClean="0"/>
              <a:t>to be </a:t>
            </a:r>
            <a:r>
              <a:rPr lang="en-US" dirty="0"/>
              <a:t>exactly as predicted. This aspect of planning makes it </a:t>
            </a:r>
            <a:r>
              <a:rPr lang="en-US" dirty="0" smtClean="0"/>
              <a:t>a continuous </a:t>
            </a:r>
            <a:r>
              <a:rPr lang="en-US" dirty="0"/>
              <a:t>process. Plans tend to be a statement of future </a:t>
            </a:r>
            <a:r>
              <a:rPr lang="en-US" dirty="0" smtClean="0"/>
              <a:t>intentions relating </a:t>
            </a:r>
            <a:r>
              <a:rPr lang="en-US" dirty="0"/>
              <a:t>to objectives and means of their attainment. They do </a:t>
            </a:r>
            <a:r>
              <a:rPr lang="en-US" dirty="0" smtClean="0"/>
              <a:t>not acquire </a:t>
            </a:r>
            <a:r>
              <a:rPr lang="en-US" dirty="0"/>
              <a:t>finality because revisions are needed to be made in them </a:t>
            </a:r>
            <a:r>
              <a:rPr lang="en-US" dirty="0" smtClean="0"/>
              <a:t>in response </a:t>
            </a:r>
            <a:r>
              <a:rPr lang="en-US" dirty="0"/>
              <a:t>to changes taking place in the internal as well as </a:t>
            </a:r>
            <a:r>
              <a:rPr lang="en-US" dirty="0" smtClean="0"/>
              <a:t>external environment </a:t>
            </a:r>
            <a:r>
              <a:rPr lang="en-US" dirty="0"/>
              <a:t>of enterprise. Planning should, therefore, be </a:t>
            </a:r>
            <a:r>
              <a:rPr lang="en-US" dirty="0" smtClean="0"/>
              <a:t>a continuous </a:t>
            </a:r>
            <a:r>
              <a:rPr lang="en-US" dirty="0"/>
              <a:t>process and hence no plan is final, it is always subject </a:t>
            </a:r>
            <a:r>
              <a:rPr lang="en-US" dirty="0" smtClean="0"/>
              <a:t>to a </a:t>
            </a:r>
            <a:r>
              <a:rPr lang="en-US" dirty="0"/>
              <a:t>revision.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3118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Planning concerns all Managers</a:t>
            </a:r>
          </a:p>
          <a:p>
            <a:pPr marL="0" indent="0">
              <a:buNone/>
            </a:pPr>
            <a:r>
              <a:rPr lang="en-US" dirty="0"/>
              <a:t>It is the responsibility of every manager to set his goals </a:t>
            </a:r>
            <a:r>
              <a:rPr lang="en-US" dirty="0" smtClean="0"/>
              <a:t>and operating </a:t>
            </a:r>
            <a:r>
              <a:rPr lang="en-US" dirty="0"/>
              <a:t>plans. In doing so, he formulates his goals and </a:t>
            </a:r>
            <a:r>
              <a:rPr lang="en-US" dirty="0" smtClean="0"/>
              <a:t>plans within </a:t>
            </a:r>
            <a:r>
              <a:rPr lang="en-US" dirty="0"/>
              <a:t>the framework of the goals and plans of his superior. Thus</a:t>
            </a:r>
            <a:r>
              <a:rPr lang="en-US" dirty="0" smtClean="0"/>
              <a:t>, planning </a:t>
            </a:r>
            <a:r>
              <a:rPr lang="en-US" dirty="0"/>
              <a:t>is not the responsibility of the top management or the </a:t>
            </a:r>
            <a:r>
              <a:rPr lang="en-US" dirty="0" smtClean="0"/>
              <a:t>staff of </a:t>
            </a:r>
            <a:r>
              <a:rPr lang="en-US" dirty="0"/>
              <a:t>planning department only; all those who are responsible for </a:t>
            </a:r>
            <a:r>
              <a:rPr lang="en-US" dirty="0" smtClean="0"/>
              <a:t>the achievement </a:t>
            </a:r>
            <a:r>
              <a:rPr lang="en-US" dirty="0"/>
              <a:t>of results, have an obligation to plan into the future</a:t>
            </a:r>
            <a:r>
              <a:rPr lang="en-US" dirty="0" smtClean="0"/>
              <a:t>. However</a:t>
            </a:r>
            <a:r>
              <a:rPr lang="en-US" dirty="0"/>
              <a:t>, managers at higher levels, being responsible for </a:t>
            </a:r>
            <a:r>
              <a:rPr lang="en-US" dirty="0" smtClean="0"/>
              <a:t>a relatively </a:t>
            </a:r>
            <a:r>
              <a:rPr lang="en-US" dirty="0"/>
              <a:t>larger unit of the enterprise, devote a larger part of </a:t>
            </a:r>
            <a:r>
              <a:rPr lang="en-US" dirty="0" smtClean="0"/>
              <a:t>their time </a:t>
            </a:r>
            <a:r>
              <a:rPr lang="en-US" dirty="0"/>
              <a:t>to planning, and the time span of their plans also tends to </a:t>
            </a:r>
            <a:r>
              <a:rPr lang="en-US" dirty="0" smtClean="0"/>
              <a:t>be longer </a:t>
            </a:r>
            <a:r>
              <a:rPr lang="en-US" dirty="0"/>
              <a:t>than that of managers at lower levels. It shows that </a:t>
            </a:r>
            <a:r>
              <a:rPr lang="en-US" dirty="0" smtClean="0"/>
              <a:t>planning acquires </a:t>
            </a:r>
            <a:r>
              <a:rPr lang="en-US" dirty="0"/>
              <a:t>greater importance and tends to the longer in the future </a:t>
            </a:r>
            <a:r>
              <a:rPr lang="en-US" dirty="0" smtClean="0"/>
              <a:t>at higher </a:t>
            </a:r>
            <a:r>
              <a:rPr lang="en-US" dirty="0"/>
              <a:t>than at lower management levels.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0691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3. Plans are arranged in a Hierarchy</a:t>
            </a:r>
          </a:p>
          <a:p>
            <a:pPr marL="0" indent="0">
              <a:buNone/>
            </a:pPr>
            <a:r>
              <a:rPr lang="en-US" dirty="0"/>
              <a:t>Plans are first set for the entire organization called the </a:t>
            </a:r>
            <a:r>
              <a:rPr lang="en-US" dirty="0" smtClean="0"/>
              <a:t>corporate plan</a:t>
            </a:r>
            <a:r>
              <a:rPr lang="en-US" dirty="0"/>
              <a:t>. The corporate plan provides the framework for the formulation of divisional departmental and sectional goals. Each of </a:t>
            </a:r>
            <a:r>
              <a:rPr lang="en-US" dirty="0" smtClean="0"/>
              <a:t>these organizational </a:t>
            </a:r>
            <a:r>
              <a:rPr lang="en-US" dirty="0"/>
              <a:t>components sets its plans laying down </a:t>
            </a:r>
            <a:r>
              <a:rPr lang="en-US" dirty="0" smtClean="0"/>
              <a:t>the </a:t>
            </a:r>
            <a:r>
              <a:rPr lang="en-US" dirty="0" err="1" smtClean="0"/>
              <a:t>programmes</a:t>
            </a:r>
            <a:r>
              <a:rPr lang="en-US" dirty="0"/>
              <a:t>, projects, budgets, resource requirements, etc. </a:t>
            </a:r>
            <a:r>
              <a:rPr lang="en-US" dirty="0" smtClean="0"/>
              <a:t>The plans </a:t>
            </a:r>
            <a:r>
              <a:rPr lang="en-US" dirty="0"/>
              <a:t>of each lower component are aggregated into the plans </a:t>
            </a:r>
            <a:r>
              <a:rPr lang="en-US" dirty="0" smtClean="0"/>
              <a:t>of successively </a:t>
            </a:r>
            <a:r>
              <a:rPr lang="en-US" dirty="0"/>
              <a:t>higher component until the corporate plan integrates </a:t>
            </a:r>
            <a:r>
              <a:rPr lang="en-US" dirty="0" smtClean="0"/>
              <a:t>all component </a:t>
            </a:r>
            <a:r>
              <a:rPr lang="en-US" dirty="0"/>
              <a:t>plans into a composite whole. For example, in </a:t>
            </a:r>
            <a:r>
              <a:rPr lang="en-US" dirty="0" smtClean="0"/>
              <a:t>the production </a:t>
            </a:r>
            <a:r>
              <a:rPr lang="en-US" dirty="0"/>
              <a:t>department, each shop superintendent sets his plans</a:t>
            </a:r>
            <a:r>
              <a:rPr lang="en-US" dirty="0" smtClean="0"/>
              <a:t>, which </a:t>
            </a:r>
            <a:r>
              <a:rPr lang="en-US" dirty="0"/>
              <a:t>are successively integrated into the general foremen's, </a:t>
            </a:r>
            <a:r>
              <a:rPr lang="en-US" dirty="0" smtClean="0"/>
              <a:t>works manager's </a:t>
            </a:r>
            <a:r>
              <a:rPr lang="en-US" dirty="0"/>
              <a:t>and production manager's plans. All departmental </a:t>
            </a:r>
            <a:r>
              <a:rPr lang="en-US" dirty="0" smtClean="0"/>
              <a:t>plans are </a:t>
            </a:r>
            <a:r>
              <a:rPr lang="en-US" dirty="0"/>
              <a:t>then integrated in the corporate plan. Thus, there is a hierarchy </a:t>
            </a:r>
            <a:r>
              <a:rPr lang="en-US" dirty="0" smtClean="0"/>
              <a:t>of plans </a:t>
            </a:r>
            <a:r>
              <a:rPr lang="en-US" dirty="0"/>
              <a:t>comprising the corporate plan, divisional/department plans</a:t>
            </a:r>
            <a:r>
              <a:rPr lang="en-US" dirty="0" smtClean="0"/>
              <a:t>, </a:t>
            </a:r>
            <a:r>
              <a:rPr lang="en-US" dirty="0" err="1" smtClean="0"/>
              <a:t>ectional</a:t>
            </a:r>
            <a:r>
              <a:rPr lang="en-US" dirty="0" smtClean="0"/>
              <a:t> </a:t>
            </a:r>
            <a:r>
              <a:rPr lang="en-US" dirty="0"/>
              <a:t>plans and individual manger's unit plans.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060795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32A30"/>
      </a:dk2>
      <a:lt2>
        <a:srgbClr val="F2F2F0"/>
      </a:lt2>
      <a:accent1>
        <a:srgbClr val="836C9F"/>
      </a:accent1>
      <a:accent2>
        <a:srgbClr val="BDAB56"/>
      </a:accent2>
      <a:accent3>
        <a:srgbClr val="B0565D"/>
      </a:accent3>
      <a:accent4>
        <a:srgbClr val="55B1BC"/>
      </a:accent4>
      <a:accent5>
        <a:srgbClr val="4D925F"/>
      </a:accent5>
      <a:accent6>
        <a:srgbClr val="E08C4A"/>
      </a:accent6>
      <a:hlink>
        <a:srgbClr val="55B1BC"/>
      </a:hlink>
      <a:folHlink>
        <a:srgbClr val="836C9F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9270AA94-2367-4B1E-B579-26147B222B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4716</Words>
  <Application>Microsoft Office PowerPoint</Application>
  <PresentationFormat>Широкоэкранный</PresentationFormat>
  <Paragraphs>118</Paragraphs>
  <Slides>41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3" baseType="lpstr">
      <vt:lpstr>Franklin Gothic Book</vt:lpstr>
      <vt:lpstr>Crop</vt:lpstr>
      <vt:lpstr>Management functions: planning and organising</vt:lpstr>
      <vt:lpstr>Evolution of Management Functions</vt:lpstr>
      <vt:lpstr>Planning</vt:lpstr>
      <vt:lpstr>Definition of Planning </vt:lpstr>
      <vt:lpstr>Definition of Planning </vt:lpstr>
      <vt:lpstr>Definition of Planning </vt:lpstr>
      <vt:lpstr>NATURE AND SCOPE OF PLANNING</vt:lpstr>
      <vt:lpstr>Презентация PowerPoint</vt:lpstr>
      <vt:lpstr>Презентация PowerPoint</vt:lpstr>
      <vt:lpstr>Презентация PowerPoint</vt:lpstr>
      <vt:lpstr>Презентация PowerPoint</vt:lpstr>
      <vt:lpstr>IMPORTANCE OF PLANNING</vt:lpstr>
      <vt:lpstr>Презентация PowerPoint</vt:lpstr>
      <vt:lpstr>Презентация PowerPoint</vt:lpstr>
      <vt:lpstr>Презентация PowerPoint</vt:lpstr>
      <vt:lpstr>Презентация PowerPoint</vt:lpstr>
      <vt:lpstr>BASIC PRINCIPLES OF PLANNING </vt:lpstr>
      <vt:lpstr>Презентация PowerPoint</vt:lpstr>
      <vt:lpstr>Презентация PowerPoint</vt:lpstr>
      <vt:lpstr>ATEGORIES AND LEVELS OF PLANNING</vt:lpstr>
      <vt:lpstr>Презентация PowerPoint</vt:lpstr>
      <vt:lpstr>Презентация PowerPoint</vt:lpstr>
      <vt:lpstr>LEVELS OF PLANNING </vt:lpstr>
      <vt:lpstr>Презентация PowerPoint</vt:lpstr>
      <vt:lpstr>ESSENTIAL STEPS IN PLANNING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Management functions: Organizing</vt:lpstr>
      <vt:lpstr>Organizing </vt:lpstr>
      <vt:lpstr>Organizing</vt:lpstr>
      <vt:lpstr>Презентация PowerPoint</vt:lpstr>
      <vt:lpstr>MEANING AND CHARACTERISTICS OF ORGANISATION </vt:lpstr>
      <vt:lpstr>characteristics of an organization : </vt:lpstr>
      <vt:lpstr>Презентация PowerPoint</vt:lpstr>
      <vt:lpstr>NATURE OF ORGANISATION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FUNCTIONS or PROCESS OF MANAGEMENT</dc:title>
  <dc:creator>Я</dc:creator>
  <cp:lastModifiedBy>Я</cp:lastModifiedBy>
  <cp:revision>13</cp:revision>
  <dcterms:created xsi:type="dcterms:W3CDTF">2020-11-10T15:46:27Z</dcterms:created>
  <dcterms:modified xsi:type="dcterms:W3CDTF">2020-11-18T13:24:41Z</dcterms:modified>
</cp:coreProperties>
</file>