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55" d="100"/>
          <a:sy n="55" d="100"/>
        </p:scale>
        <p:origin x="78" y="8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ECB0D9E-09A1-4363-8140-990636BBA40E}" type="datetimeFigureOut">
              <a:rPr lang="ru-RU" smtClean="0"/>
              <a:t>15.04.2022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9A3BF56-3F25-44B0-9394-99696B6D41F3}" type="slidenum">
              <a:rPr lang="ru-RU" smtClean="0"/>
              <a:t>‹#›</a:t>
            </a:fld>
            <a:endParaRPr lang="ru-RU"/>
          </a:p>
        </p:txBody>
      </p:sp>
    </p:spTree>
    <p:extLst>
      <p:ext uri="{BB962C8B-B14F-4D97-AF65-F5344CB8AC3E}">
        <p14:creationId xmlns:p14="http://schemas.microsoft.com/office/powerpoint/2010/main" val="1730230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ECB0D9E-09A1-4363-8140-990636BBA40E}" type="datetimeFigureOut">
              <a:rPr lang="ru-RU" smtClean="0"/>
              <a:t>15.04.2022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9A3BF56-3F25-44B0-9394-99696B6D41F3}" type="slidenum">
              <a:rPr lang="ru-RU" smtClean="0"/>
              <a:t>‹#›</a:t>
            </a:fld>
            <a:endParaRPr lang="ru-RU"/>
          </a:p>
        </p:txBody>
      </p:sp>
    </p:spTree>
    <p:extLst>
      <p:ext uri="{BB962C8B-B14F-4D97-AF65-F5344CB8AC3E}">
        <p14:creationId xmlns:p14="http://schemas.microsoft.com/office/powerpoint/2010/main" val="3964311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ECB0D9E-09A1-4363-8140-990636BBA40E}" type="datetimeFigureOut">
              <a:rPr lang="ru-RU" smtClean="0"/>
              <a:t>15.04.2022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9A3BF56-3F25-44B0-9394-99696B6D41F3}" type="slidenum">
              <a:rPr lang="ru-RU" smtClean="0"/>
              <a:t>‹#›</a:t>
            </a:fld>
            <a:endParaRPr lang="ru-RU"/>
          </a:p>
        </p:txBody>
      </p:sp>
    </p:spTree>
    <p:extLst>
      <p:ext uri="{BB962C8B-B14F-4D97-AF65-F5344CB8AC3E}">
        <p14:creationId xmlns:p14="http://schemas.microsoft.com/office/powerpoint/2010/main" val="2371011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ECB0D9E-09A1-4363-8140-990636BBA40E}" type="datetimeFigureOut">
              <a:rPr lang="ru-RU" smtClean="0"/>
              <a:t>15.04.2022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9A3BF56-3F25-44B0-9394-99696B6D41F3}" type="slidenum">
              <a:rPr lang="ru-RU" smtClean="0"/>
              <a:t>‹#›</a:t>
            </a:fld>
            <a:endParaRPr lang="ru-RU"/>
          </a:p>
        </p:txBody>
      </p:sp>
    </p:spTree>
    <p:extLst>
      <p:ext uri="{BB962C8B-B14F-4D97-AF65-F5344CB8AC3E}">
        <p14:creationId xmlns:p14="http://schemas.microsoft.com/office/powerpoint/2010/main" val="2737431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ECB0D9E-09A1-4363-8140-990636BBA40E}" type="datetimeFigureOut">
              <a:rPr lang="ru-RU" smtClean="0"/>
              <a:t>15.04.2022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9A3BF56-3F25-44B0-9394-99696B6D41F3}" type="slidenum">
              <a:rPr lang="ru-RU" smtClean="0"/>
              <a:t>‹#›</a:t>
            </a:fld>
            <a:endParaRPr lang="ru-RU"/>
          </a:p>
        </p:txBody>
      </p:sp>
    </p:spTree>
    <p:extLst>
      <p:ext uri="{BB962C8B-B14F-4D97-AF65-F5344CB8AC3E}">
        <p14:creationId xmlns:p14="http://schemas.microsoft.com/office/powerpoint/2010/main" val="357809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ECB0D9E-09A1-4363-8140-990636BBA40E}" type="datetimeFigureOut">
              <a:rPr lang="ru-RU" smtClean="0"/>
              <a:t>15.04.2022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9A3BF56-3F25-44B0-9394-99696B6D41F3}" type="slidenum">
              <a:rPr lang="ru-RU" smtClean="0"/>
              <a:t>‹#›</a:t>
            </a:fld>
            <a:endParaRPr lang="ru-RU"/>
          </a:p>
        </p:txBody>
      </p:sp>
    </p:spTree>
    <p:extLst>
      <p:ext uri="{BB962C8B-B14F-4D97-AF65-F5344CB8AC3E}">
        <p14:creationId xmlns:p14="http://schemas.microsoft.com/office/powerpoint/2010/main" val="1166027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ECB0D9E-09A1-4363-8140-990636BBA40E}" type="datetimeFigureOut">
              <a:rPr lang="ru-RU" smtClean="0"/>
              <a:t>15.04.2022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9A3BF56-3F25-44B0-9394-99696B6D41F3}" type="slidenum">
              <a:rPr lang="ru-RU" smtClean="0"/>
              <a:t>‹#›</a:t>
            </a:fld>
            <a:endParaRPr lang="ru-RU"/>
          </a:p>
        </p:txBody>
      </p:sp>
    </p:spTree>
    <p:extLst>
      <p:ext uri="{BB962C8B-B14F-4D97-AF65-F5344CB8AC3E}">
        <p14:creationId xmlns:p14="http://schemas.microsoft.com/office/powerpoint/2010/main" val="173920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ECB0D9E-09A1-4363-8140-990636BBA40E}" type="datetimeFigureOut">
              <a:rPr lang="ru-RU" smtClean="0"/>
              <a:t>15.04.2022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9A3BF56-3F25-44B0-9394-99696B6D41F3}" type="slidenum">
              <a:rPr lang="ru-RU" smtClean="0"/>
              <a:t>‹#›</a:t>
            </a:fld>
            <a:endParaRPr lang="ru-RU"/>
          </a:p>
        </p:txBody>
      </p:sp>
    </p:spTree>
    <p:extLst>
      <p:ext uri="{BB962C8B-B14F-4D97-AF65-F5344CB8AC3E}">
        <p14:creationId xmlns:p14="http://schemas.microsoft.com/office/powerpoint/2010/main" val="4040895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ECB0D9E-09A1-4363-8140-990636BBA40E}" type="datetimeFigureOut">
              <a:rPr lang="ru-RU" smtClean="0"/>
              <a:t>15.04.2022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9A3BF56-3F25-44B0-9394-99696B6D41F3}" type="slidenum">
              <a:rPr lang="ru-RU" smtClean="0"/>
              <a:t>‹#›</a:t>
            </a:fld>
            <a:endParaRPr lang="ru-RU"/>
          </a:p>
        </p:txBody>
      </p:sp>
    </p:spTree>
    <p:extLst>
      <p:ext uri="{BB962C8B-B14F-4D97-AF65-F5344CB8AC3E}">
        <p14:creationId xmlns:p14="http://schemas.microsoft.com/office/powerpoint/2010/main" val="3550399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ECB0D9E-09A1-4363-8140-990636BBA40E}" type="datetimeFigureOut">
              <a:rPr lang="ru-RU" smtClean="0"/>
              <a:t>15.04.2022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9A3BF56-3F25-44B0-9394-99696B6D41F3}" type="slidenum">
              <a:rPr lang="ru-RU" smtClean="0"/>
              <a:t>‹#›</a:t>
            </a:fld>
            <a:endParaRPr lang="ru-RU"/>
          </a:p>
        </p:txBody>
      </p:sp>
    </p:spTree>
    <p:extLst>
      <p:ext uri="{BB962C8B-B14F-4D97-AF65-F5344CB8AC3E}">
        <p14:creationId xmlns:p14="http://schemas.microsoft.com/office/powerpoint/2010/main" val="3211048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ECB0D9E-09A1-4363-8140-990636BBA40E}" type="datetimeFigureOut">
              <a:rPr lang="ru-RU" smtClean="0"/>
              <a:t>15.04.2022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9A3BF56-3F25-44B0-9394-99696B6D41F3}" type="slidenum">
              <a:rPr lang="ru-RU" smtClean="0"/>
              <a:t>‹#›</a:t>
            </a:fld>
            <a:endParaRPr lang="ru-RU"/>
          </a:p>
        </p:txBody>
      </p:sp>
    </p:spTree>
    <p:extLst>
      <p:ext uri="{BB962C8B-B14F-4D97-AF65-F5344CB8AC3E}">
        <p14:creationId xmlns:p14="http://schemas.microsoft.com/office/powerpoint/2010/main" val="3799501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CB0D9E-09A1-4363-8140-990636BBA40E}" type="datetimeFigureOut">
              <a:rPr lang="ru-RU" smtClean="0"/>
              <a:t>15.04.2022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A3BF56-3F25-44B0-9394-99696B6D41F3}" type="slidenum">
              <a:rPr lang="ru-RU" smtClean="0"/>
              <a:t>‹#›</a:t>
            </a:fld>
            <a:endParaRPr lang="ru-RU"/>
          </a:p>
        </p:txBody>
      </p:sp>
    </p:spTree>
    <p:extLst>
      <p:ext uri="{BB962C8B-B14F-4D97-AF65-F5344CB8AC3E}">
        <p14:creationId xmlns:p14="http://schemas.microsoft.com/office/powerpoint/2010/main" val="29694518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smtClean="0"/>
              <a:t>Part 8</a:t>
            </a:r>
            <a:br>
              <a:rPr lang="en-US" dirty="0" smtClean="0"/>
            </a:br>
            <a:r>
              <a:rPr lang="en-US" dirty="0" smtClean="0"/>
              <a:t>Risk Insurance</a:t>
            </a:r>
            <a:endParaRPr lang="ru-RU" dirty="0"/>
          </a:p>
        </p:txBody>
      </p:sp>
    </p:spTree>
    <p:extLst>
      <p:ext uri="{BB962C8B-B14F-4D97-AF65-F5344CB8AC3E}">
        <p14:creationId xmlns:p14="http://schemas.microsoft.com/office/powerpoint/2010/main" val="903341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smtClean="0"/>
              <a:t>7 – Static Risk</a:t>
            </a:r>
          </a:p>
          <a:p>
            <a:r>
              <a:rPr lang="en-US" dirty="0" smtClean="0"/>
              <a:t>Static risk refers to the risk which remains constant over the period and is generally not affected by the business environment. These risks arise from human mistakes or actions of nature. An example of static risk includes the embezzlement of funds</a:t>
            </a:r>
          </a:p>
          <a:p>
            <a:r>
              <a:rPr lang="en-US" dirty="0" smtClean="0"/>
              <a:t> in a company by its employees. They are generally easily insurable as they are easy to measure.</a:t>
            </a:r>
            <a:endParaRPr lang="ru-RU" dirty="0"/>
          </a:p>
        </p:txBody>
      </p:sp>
    </p:spTree>
    <p:extLst>
      <p:ext uri="{BB962C8B-B14F-4D97-AF65-F5344CB8AC3E}">
        <p14:creationId xmlns:p14="http://schemas.microsoft.com/office/powerpoint/2010/main" val="652354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b="1" dirty="0"/>
              <a:t>8 – Dynamic Risk</a:t>
            </a:r>
          </a:p>
          <a:p>
            <a:r>
              <a:rPr lang="en-US" dirty="0"/>
              <a:t>Dynamic risk refers to the risk which arises when there are any changes in the economy. These risks are generally not easy to predict. These changes might bring financial losses to the members of the economy. An example of the dynamic risk includes the changes in the income of the persons in an economy, their tastes, preferences, etc. They are generally not easily insurable.</a:t>
            </a:r>
          </a:p>
          <a:p>
            <a:endParaRPr lang="ru-RU" dirty="0"/>
          </a:p>
        </p:txBody>
      </p:sp>
    </p:spTree>
    <p:extLst>
      <p:ext uri="{BB962C8B-B14F-4D97-AF65-F5344CB8AC3E}">
        <p14:creationId xmlns:p14="http://schemas.microsoft.com/office/powerpoint/2010/main" val="38147602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Concept of Risk Insurance</a:t>
            </a:r>
            <a:endParaRPr lang="ru-RU" dirty="0"/>
          </a:p>
        </p:txBody>
      </p:sp>
      <p:sp>
        <p:nvSpPr>
          <p:cNvPr id="3" name="Объект 2"/>
          <p:cNvSpPr>
            <a:spLocks noGrp="1"/>
          </p:cNvSpPr>
          <p:nvPr>
            <p:ph idx="1"/>
          </p:nvPr>
        </p:nvSpPr>
        <p:spPr/>
        <p:txBody>
          <a:bodyPr>
            <a:normAutofit fontScale="92500" lnSpcReduction="20000"/>
          </a:bodyPr>
          <a:lstStyle/>
          <a:p>
            <a:r>
              <a:rPr lang="en-US" dirty="0" smtClean="0"/>
              <a:t>The term of risks in insurance says that how the insurers evaluate their risks in issuing insurance policies to the policyholders on the loss that may occur due to loss, theft, or damage to the property or even someone is injured. This concept also says the types of those risks are involved in the issuance of insurance. It also helps the insurers to evaluate the risk and calculate the claims that can be paid in the future at any point in time if the damage or loss occurs.</a:t>
            </a:r>
          </a:p>
          <a:p>
            <a:endParaRPr lang="en-US" dirty="0" smtClean="0"/>
          </a:p>
          <a:p>
            <a:r>
              <a:rPr lang="en-US" dirty="0" smtClean="0"/>
              <a:t>Thus the risk insurance or the risks in the insurance are the chance that unexpected events will occur, which could cause the loss to the person or its property. Most of the risks are nowadays insurable by insurance companies. These companies calculate the probability of the events and their impact and then calculate the premium accordingly.</a:t>
            </a:r>
            <a:endParaRPr lang="ru-RU" dirty="0"/>
          </a:p>
        </p:txBody>
      </p:sp>
    </p:spTree>
    <p:extLst>
      <p:ext uri="{BB962C8B-B14F-4D97-AF65-F5344CB8AC3E}">
        <p14:creationId xmlns:p14="http://schemas.microsoft.com/office/powerpoint/2010/main" val="1544823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smtClean="0"/>
              <a:t>Here’s a list of some of the most important insurance coverages all ecommerce businesses should secure in order to cover both everyday, common risks and those specific to the industry.</a:t>
            </a:r>
            <a:endParaRPr lang="ru-RU" dirty="0"/>
          </a:p>
        </p:txBody>
      </p:sp>
    </p:spTree>
    <p:extLst>
      <p:ext uri="{BB962C8B-B14F-4D97-AF65-F5344CB8AC3E}">
        <p14:creationId xmlns:p14="http://schemas.microsoft.com/office/powerpoint/2010/main" val="4167181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smtClean="0"/>
              <a:t>General Liability Insurance: Usually considered the foundation of any risk management program, general liability insurance covers third-party bodily injury and property damage claims. If you plan on leasing an office, you’re going to need general liability coverage. If anyone visits your office and suffers an injury, this will cover your legal obligations and other potential expenses. However, if you are initially operating out of your home, do not presume your Homeowners policy will protect you. Homeowners insurance policies have restrictions and exclusions regarding business activities. The best option is securing a separate policy for your commercial venture to assure the business is properly insured.</a:t>
            </a:r>
            <a:endParaRPr lang="ru-RU" dirty="0"/>
          </a:p>
        </p:txBody>
      </p:sp>
    </p:spTree>
    <p:extLst>
      <p:ext uri="{BB962C8B-B14F-4D97-AF65-F5344CB8AC3E}">
        <p14:creationId xmlns:p14="http://schemas.microsoft.com/office/powerpoint/2010/main" val="33929789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en-US" dirty="0" smtClean="0"/>
              <a:t>Product Liability Insurance: As stated earlier, product liability insurance is essential coverage for ecommerce businesses because the products are at the center of your operations. Any product that you sell creates a potential for a lawsuit if a customer is injured while using that product. Manufacturing defects, design flaws or improper/inaccurate instructions or warnings can generate severe liabilities for any ecommerce business, regardless of your role in the distribution chain. Consequently, purchasing product liability insurance as part of the general liability policy is a prudent business decision that should not be taken lightly. Also, it is important to note that product liability insurance is not included under a Homeowners policy.</a:t>
            </a:r>
          </a:p>
          <a:p>
            <a:endParaRPr lang="ru-RU" dirty="0"/>
          </a:p>
        </p:txBody>
      </p:sp>
    </p:spTree>
    <p:extLst>
      <p:ext uri="{BB962C8B-B14F-4D97-AF65-F5344CB8AC3E}">
        <p14:creationId xmlns:p14="http://schemas.microsoft.com/office/powerpoint/2010/main" val="3980458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en-US" dirty="0" smtClean="0"/>
              <a:t>Cyber Insurance: Ecommerce and other online-first businesses are the most vulnerable to risks that the proper cyber insurance policy can protect against. Since all ecommerce businesses process transactions and collect a great deal of personal information from customers, they are a prime target for hackers and cybercriminals. If you collect any personal information from your clients or partners; if you require people to log in to your website to make purchases; if you integrate with other systems and share client information with them, you need cyber liability insurance. Since all ecommerce businesses process transactions and collect a lot of personal information from customers, they are a prime target for hackers and cybercriminals. All potential lawsuits, fines, penalties, settlements, and discovery and investigation expenses arising from a cyber attack or data breach will be covered by a comprehensive cyber insurance policy.</a:t>
            </a:r>
          </a:p>
          <a:p>
            <a:endParaRPr lang="ru-RU" dirty="0"/>
          </a:p>
        </p:txBody>
      </p:sp>
    </p:spTree>
    <p:extLst>
      <p:ext uri="{BB962C8B-B14F-4D97-AF65-F5344CB8AC3E}">
        <p14:creationId xmlns:p14="http://schemas.microsoft.com/office/powerpoint/2010/main" val="3821935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en-US" dirty="0" smtClean="0"/>
              <a:t>Technology Errors &amp; Omissions Insurance: Product liability, cyber, and tech E&amp;O can be considered as the holy trinity of coverages for ecommerce businesses. The combination of the products liability and cyber address situations involving physical injuries caused by your product, and the unauthorized disclosure of proprietary information, respectively. Rounding this out, technology errors and omissions insures against claims arising from the failure of your product to perform its intended purpose or any errors related to the services you offer in conjunction with your product. No matter where the issue originates and whether it’s directly related to your operations or indirectly to the technology involved in the process, you are at risk from claims. Consequently, the need for technology errors and omissions to complete your insurance program is critical.</a:t>
            </a:r>
            <a:endParaRPr lang="ru-RU" dirty="0"/>
          </a:p>
        </p:txBody>
      </p:sp>
    </p:spTree>
    <p:extLst>
      <p:ext uri="{BB962C8B-B14F-4D97-AF65-F5344CB8AC3E}">
        <p14:creationId xmlns:p14="http://schemas.microsoft.com/office/powerpoint/2010/main" val="42571061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smtClean="0"/>
              <a:t>Employment Practices Liability Insurance: If you have employees EPLI protects your company against claims related to workplace harassment, discrimination, wrongful termination, and similar issues.</a:t>
            </a:r>
            <a:endParaRPr lang="ru-RU" dirty="0"/>
          </a:p>
        </p:txBody>
      </p:sp>
    </p:spTree>
    <p:extLst>
      <p:ext uri="{BB962C8B-B14F-4D97-AF65-F5344CB8AC3E}">
        <p14:creationId xmlns:p14="http://schemas.microsoft.com/office/powerpoint/2010/main" val="31688126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smtClean="0"/>
              <a:t>Commercial Crime Insurance: Commercial crime insurance protects your company from potential crimes committed by your employees and third parties. In ecommerce, most of these crimes are related to embezzlement, fraudulent transactions and robberies involving your inventory while in storage or in transit, for example.</a:t>
            </a:r>
            <a:endParaRPr lang="ru-RU" dirty="0"/>
          </a:p>
        </p:txBody>
      </p:sp>
    </p:spTree>
    <p:extLst>
      <p:ext uri="{BB962C8B-B14F-4D97-AF65-F5344CB8AC3E}">
        <p14:creationId xmlns:p14="http://schemas.microsoft.com/office/powerpoint/2010/main" val="2880256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What is Risk Insurance?</a:t>
            </a:r>
            <a:endParaRPr lang="ru-RU" dirty="0"/>
          </a:p>
        </p:txBody>
      </p:sp>
      <p:sp>
        <p:nvSpPr>
          <p:cNvPr id="3" name="Объект 2"/>
          <p:cNvSpPr>
            <a:spLocks noGrp="1"/>
          </p:cNvSpPr>
          <p:nvPr>
            <p:ph idx="1"/>
          </p:nvPr>
        </p:nvSpPr>
        <p:spPr/>
        <p:txBody>
          <a:bodyPr/>
          <a:lstStyle/>
          <a:p>
            <a:r>
              <a:rPr lang="en-US" dirty="0" smtClean="0"/>
              <a:t>Risk insurance refers to the risk or chance of occurrence of something harmful or unexpected that might include loss or damage of the valuable assets of the person or injury or death of the person where the insurers assess these risks and, based on which, work out the premium that the policyholder needs to pay.</a:t>
            </a:r>
            <a:endParaRPr lang="ru-RU" dirty="0"/>
          </a:p>
        </p:txBody>
      </p:sp>
    </p:spTree>
    <p:extLst>
      <p:ext uri="{BB962C8B-B14F-4D97-AF65-F5344CB8AC3E}">
        <p14:creationId xmlns:p14="http://schemas.microsoft.com/office/powerpoint/2010/main" val="5387156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smtClean="0"/>
              <a:t>Directors &amp; Officers Insurance: All startups, regardless of industry, should have D&amp;O insurance to protect company leaders against lawsuits alleging a breach of fiduciary duty or mismanagement. It allows them to run the company aggressively and confidently without the fear of personal financial loss. Having D&amp;O insurance will also assist in the recruitment process for strong leaders, assuring them that they will not be at risk while serving your company. In addition, maintaining this coverage can enhance the opportunity for you to attract venture capital to expand your growth potential.</a:t>
            </a:r>
            <a:endParaRPr lang="ru-RU" dirty="0"/>
          </a:p>
        </p:txBody>
      </p:sp>
    </p:spTree>
    <p:extLst>
      <p:ext uri="{BB962C8B-B14F-4D97-AF65-F5344CB8AC3E}">
        <p14:creationId xmlns:p14="http://schemas.microsoft.com/office/powerpoint/2010/main" val="29608486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smtClean="0"/>
              <a:t>Workers Compensation Insurance: State regulations require you to purchase workers compensation coverage if you have any employees. This policy will pay for all medical costs and lost wages resulting from an employee’s work-related injury. Usually, the cost of coverage for ecommerce businesses tends to be quite low, since most online businesses tend to be minimum hazards. However, if you manage a warehouse where employees carry large boxes and work with heavy machinery such as forklifts, then your workers’ compensation insurance costs will be greater.</a:t>
            </a:r>
          </a:p>
          <a:p>
            <a:endParaRPr lang="ru-RU" dirty="0"/>
          </a:p>
        </p:txBody>
      </p:sp>
    </p:spTree>
    <p:extLst>
      <p:ext uri="{BB962C8B-B14F-4D97-AF65-F5344CB8AC3E}">
        <p14:creationId xmlns:p14="http://schemas.microsoft.com/office/powerpoint/2010/main" val="17403855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2337722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Explanation</a:t>
            </a:r>
            <a:endParaRPr lang="ru-RU" dirty="0"/>
          </a:p>
        </p:txBody>
      </p:sp>
      <p:sp>
        <p:nvSpPr>
          <p:cNvPr id="3" name="Объект 2"/>
          <p:cNvSpPr>
            <a:spLocks noGrp="1"/>
          </p:cNvSpPr>
          <p:nvPr>
            <p:ph idx="1"/>
          </p:nvPr>
        </p:nvSpPr>
        <p:spPr/>
        <p:txBody>
          <a:bodyPr>
            <a:normAutofit fontScale="77500" lnSpcReduction="20000"/>
          </a:bodyPr>
          <a:lstStyle/>
          <a:p>
            <a:r>
              <a:rPr lang="en-US" dirty="0" err="1" smtClean="0"/>
              <a:t>isk</a:t>
            </a:r>
            <a:r>
              <a:rPr lang="en-US" dirty="0" smtClean="0"/>
              <a:t> Insurance shall involve assessing the price to be paid to Insurance policyholders who have suffered from the loss that occurred to them, which is covered by the policy. It involves various types of risks such as theft, loss, or damage of property or also may involve someone being injured; there is a chance that something unexpected or harmful may happen at any point in time.</a:t>
            </a:r>
          </a:p>
          <a:p>
            <a:r>
              <a:rPr lang="en-US" dirty="0" smtClean="0"/>
              <a:t>It evolves in calculating the pay of the financial value for the damages that might occur to the insured property or item that might be lost, injured, or destroyed accidentally or often occur to happen. It also states how much it would cost to replace</a:t>
            </a:r>
            <a:r>
              <a:rPr lang="ru-RU" dirty="0" smtClean="0"/>
              <a:t> </a:t>
            </a:r>
            <a:r>
              <a:rPr lang="en-US" dirty="0" smtClean="0"/>
              <a:t>Cost To Replace</a:t>
            </a:r>
          </a:p>
          <a:p>
            <a:r>
              <a:rPr lang="en-US" dirty="0" smtClean="0"/>
              <a:t>Replacement Cost is the capital amount required to replace the current asset with a similar one at the present market rate. Usually, assets replacement occurs when their repair &amp; maintenance charges surge beyond a reasonable level.</a:t>
            </a:r>
          </a:p>
          <a:p>
            <a:r>
              <a:rPr lang="en-US" dirty="0" smtClean="0"/>
              <a:t>read more</a:t>
            </a:r>
          </a:p>
          <a:p>
            <a:r>
              <a:rPr lang="en-US" dirty="0" smtClean="0"/>
              <a:t> or repair such an insured item to cover the loss suffered by the policyholder in case of such damage. Insurers shall calculate claims and evaluate their risks.</a:t>
            </a:r>
            <a:endParaRPr lang="ru-RU" dirty="0"/>
          </a:p>
        </p:txBody>
      </p:sp>
    </p:spTree>
    <p:extLst>
      <p:ext uri="{BB962C8B-B14F-4D97-AF65-F5344CB8AC3E}">
        <p14:creationId xmlns:p14="http://schemas.microsoft.com/office/powerpoint/2010/main" val="2594265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en-US" b="1" dirty="0"/>
              <a:t>1 – Pure Risk</a:t>
            </a:r>
          </a:p>
          <a:p>
            <a:r>
              <a:rPr lang="en-US" dirty="0"/>
              <a:t>Pure risk refers to the situation where it is certain that the outcome will lead to loss of the person only or maximum it could lead to the condition of the break-even to the person, but it can never cause profit to the person. An example of pure risk includes the possibility of damage to the house due to natural calamity.</a:t>
            </a:r>
          </a:p>
          <a:p>
            <a:r>
              <a:rPr lang="en-US" dirty="0"/>
              <a:t>In case any natural calamity occurs, it will damage the house of the person and its household items, or it will not affect the person’s home and household items. Still, this natural calamity will not give any profit or gain to the person. So, this will fall under the pure risk, and these risks are insurable.</a:t>
            </a:r>
          </a:p>
          <a:p>
            <a:endParaRPr lang="ru-RU" dirty="0"/>
          </a:p>
        </p:txBody>
      </p:sp>
    </p:spTree>
    <p:extLst>
      <p:ext uri="{BB962C8B-B14F-4D97-AF65-F5344CB8AC3E}">
        <p14:creationId xmlns:p14="http://schemas.microsoft.com/office/powerpoint/2010/main" val="2752387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smtClean="0"/>
              <a:t>2 – Speculative Risk</a:t>
            </a:r>
          </a:p>
          <a:p>
            <a:r>
              <a:rPr lang="en-US" dirty="0" smtClean="0"/>
              <a:t>Speculative risk refers to the situation where the direction of the outcome is not specific, i.e., it could lead to a condition of loss, profit, or break-even. These risks are generally not insurable. An example of speculative risk includes the purchase of the shares of a company by a person.</a:t>
            </a:r>
          </a:p>
          <a:p>
            <a:r>
              <a:rPr lang="en-US" dirty="0" smtClean="0"/>
              <a:t>Now, the prices of the shares can go in any direction, and a person can make either loss, profit, or no loss, no profit at the time of the sale of those shares. So, this will fall under the Speculative risk.</a:t>
            </a:r>
            <a:endParaRPr lang="ru-RU" dirty="0"/>
          </a:p>
        </p:txBody>
      </p:sp>
    </p:spTree>
    <p:extLst>
      <p:ext uri="{BB962C8B-B14F-4D97-AF65-F5344CB8AC3E}">
        <p14:creationId xmlns:p14="http://schemas.microsoft.com/office/powerpoint/2010/main" val="4288727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smtClean="0"/>
              <a:t>3 – Financial Risk</a:t>
            </a:r>
          </a:p>
          <a:p>
            <a:r>
              <a:rPr lang="en-US" dirty="0" smtClean="0"/>
              <a:t>Financial risk</a:t>
            </a:r>
          </a:p>
          <a:p>
            <a:r>
              <a:rPr lang="en-US" dirty="0" smtClean="0"/>
              <a:t> refers to the danger in which the outcome of the event is measurable in terms of the money, i.e., any loss that could occur due to the risk can be measured by the concerned person in monetary value. An example of the financial risk includes a loss to the goods in the warehouse of the company due to the fire. These risks are insurable and are generally the main subjects of the insurance.</a:t>
            </a:r>
            <a:endParaRPr lang="ru-RU" dirty="0"/>
          </a:p>
        </p:txBody>
      </p:sp>
    </p:spTree>
    <p:extLst>
      <p:ext uri="{BB962C8B-B14F-4D97-AF65-F5344CB8AC3E}">
        <p14:creationId xmlns:p14="http://schemas.microsoft.com/office/powerpoint/2010/main" val="606671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b="1" dirty="0"/>
              <a:t>4 – Non-Financial Risk</a:t>
            </a:r>
          </a:p>
          <a:p>
            <a:r>
              <a:rPr lang="en-US" dirty="0"/>
              <a:t>Non-Financial risk refers to the risk in which the outcome of the event is not measurable in terms of the money, i.e., any loss that could occur due to the risk cannot be measured by the concerned person in the monetary value. An example of the non-financial risk includes the risk of poor selection of the brand while purchasing mobile phones. These risks are uninsurable since they cannot be measured.</a:t>
            </a:r>
          </a:p>
          <a:p>
            <a:endParaRPr lang="ru-RU" dirty="0"/>
          </a:p>
        </p:txBody>
      </p:sp>
    </p:spTree>
    <p:extLst>
      <p:ext uri="{BB962C8B-B14F-4D97-AF65-F5344CB8AC3E}">
        <p14:creationId xmlns:p14="http://schemas.microsoft.com/office/powerpoint/2010/main" val="2879298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b="1" dirty="0"/>
              <a:t>5 – Particular Risk</a:t>
            </a:r>
          </a:p>
          <a:p>
            <a:r>
              <a:rPr lang="en-US" dirty="0"/>
              <a:t>Particular risk refers to the risk which arises mainly because of the actions or the interventions of the individual or the group of some individuals. So, the origin of the particular risk by individual-level and impact of the same is felt at a localized level. An example of a specific chance includes an accident on the bus. These risks are insurable and are generally the main subjects of the insurance.</a:t>
            </a:r>
          </a:p>
          <a:p>
            <a:endParaRPr lang="ru-RU" dirty="0"/>
          </a:p>
        </p:txBody>
      </p:sp>
    </p:spTree>
    <p:extLst>
      <p:ext uri="{BB962C8B-B14F-4D97-AF65-F5344CB8AC3E}">
        <p14:creationId xmlns:p14="http://schemas.microsoft.com/office/powerpoint/2010/main" val="4006082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smtClean="0"/>
              <a:t>6 – Fundamental Risk</a:t>
            </a:r>
          </a:p>
          <a:p>
            <a:r>
              <a:rPr lang="en-US" dirty="0" smtClean="0"/>
              <a:t>Fundamental risk refers to the risk which arises due to the causes which are not under the control of any person. So, it can be said that the fundamental risk is impersonal in its origin and the consequences. The impact of these risks is essentially on the group, i.e., it affects the large population. The fundamental risk includes risks on the group by events such as natural calamity, economic slowdown, etc. These risks are insurable.</a:t>
            </a:r>
            <a:endParaRPr lang="ru-RU" dirty="0"/>
          </a:p>
        </p:txBody>
      </p:sp>
    </p:spTree>
    <p:extLst>
      <p:ext uri="{BB962C8B-B14F-4D97-AF65-F5344CB8AC3E}">
        <p14:creationId xmlns:p14="http://schemas.microsoft.com/office/powerpoint/2010/main" val="275511945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1971</Words>
  <Application>Microsoft Office PowerPoint</Application>
  <PresentationFormat>Широкоэкранный</PresentationFormat>
  <Paragraphs>42</Paragraphs>
  <Slides>22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22</vt:i4>
      </vt:variant>
    </vt:vector>
  </HeadingPairs>
  <TitlesOfParts>
    <vt:vector size="26" baseType="lpstr">
      <vt:lpstr>Arial</vt:lpstr>
      <vt:lpstr>Calibri</vt:lpstr>
      <vt:lpstr>Calibri Light</vt:lpstr>
      <vt:lpstr>Тема Office</vt:lpstr>
      <vt:lpstr>Part 8 Risk Insurance</vt:lpstr>
      <vt:lpstr>What is Risk Insurance?</vt:lpstr>
      <vt:lpstr>Explanation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Concept of Risk Insurance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DEP2</dc:creator>
  <cp:lastModifiedBy>DEP2</cp:lastModifiedBy>
  <cp:revision>4</cp:revision>
  <dcterms:created xsi:type="dcterms:W3CDTF">2022-04-15T10:45:31Z</dcterms:created>
  <dcterms:modified xsi:type="dcterms:W3CDTF">2022-04-15T10:47:00Z</dcterms:modified>
</cp:coreProperties>
</file>