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4" r:id="rId6"/>
    <p:sldId id="265" r:id="rId7"/>
    <p:sldId id="273" r:id="rId8"/>
    <p:sldId id="274" r:id="rId9"/>
    <p:sldId id="275" r:id="rId10"/>
    <p:sldId id="276" r:id="rId11"/>
    <p:sldId id="277" r:id="rId12"/>
    <p:sldId id="278" r:id="rId13"/>
    <p:sldId id="282" r:id="rId14"/>
    <p:sldId id="280" r:id="rId15"/>
    <p:sldId id="283" r:id="rId16"/>
    <p:sldId id="284" r:id="rId17"/>
    <p:sldId id="285" r:id="rId18"/>
    <p:sldId id="286" r:id="rId19"/>
    <p:sldId id="287" r:id="rId20"/>
    <p:sldId id="288" r:id="rId21"/>
    <p:sldId id="289" r:id="rId22"/>
    <p:sldId id="281" r:id="rId23"/>
    <p:sldId id="279"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p:cViewPr varScale="1">
        <p:scale>
          <a:sx n="73" d="100"/>
          <a:sy n="73" d="100"/>
        </p:scale>
        <p:origin x="-59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solidFill>
                  <a:srgbClr val="432A30"/>
                </a:solidFill>
              </a:rPr>
              <a:pPr/>
              <a:t>12/6/2020</a:t>
            </a:fld>
            <a:endParaRPr lang="en-US" dirty="0">
              <a:solidFill>
                <a:srgbClr val="432A30"/>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solidFill>
                <a:srgbClr val="432A30"/>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solidFill>
                  <a:srgbClr val="432A30"/>
                </a:solidFill>
              </a:rPr>
              <a:pPr/>
              <a:t>‹#›</a:t>
            </a:fld>
            <a:endParaRPr lang="en-US" dirty="0">
              <a:solidFill>
                <a:srgbClr val="432A30"/>
              </a:solidFill>
            </a:endParaRPr>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88537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432A30"/>
                </a:solidFill>
              </a:rPr>
              <a:pPr/>
              <a:t>12/6/2020</a:t>
            </a:fld>
            <a:endParaRPr lang="en-US" dirty="0">
              <a:solidFill>
                <a:srgbClr val="432A30"/>
              </a:solidFill>
            </a:endParaRPr>
          </a:p>
        </p:txBody>
      </p:sp>
      <p:sp>
        <p:nvSpPr>
          <p:cNvPr id="5" name="Footer Placeholder 4"/>
          <p:cNvSpPr>
            <a:spLocks noGrp="1"/>
          </p:cNvSpPr>
          <p:nvPr>
            <p:ph type="ftr" sz="quarter" idx="11"/>
          </p:nvPr>
        </p:nvSpPr>
        <p:spPr/>
        <p:txBody>
          <a:bodyPr/>
          <a:lstStyle/>
          <a:p>
            <a:endParaRPr lang="en-US" dirty="0">
              <a:solidFill>
                <a:srgbClr val="432A30"/>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432A30"/>
                </a:solidFill>
              </a:rPr>
              <a:pPr/>
              <a:t>‹#›</a:t>
            </a:fld>
            <a:endParaRPr lang="en-US" dirty="0">
              <a:solidFill>
                <a:srgbClr val="432A30"/>
              </a:solidFill>
            </a:endParaRPr>
          </a:p>
        </p:txBody>
      </p:sp>
    </p:spTree>
    <p:extLst>
      <p:ext uri="{BB962C8B-B14F-4D97-AF65-F5344CB8AC3E}">
        <p14:creationId xmlns:p14="http://schemas.microsoft.com/office/powerpoint/2010/main" xmlns="" val="314748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432A30"/>
                </a:solidFill>
              </a:rPr>
              <a:pPr/>
              <a:t>12/6/2020</a:t>
            </a:fld>
            <a:endParaRPr lang="en-US" dirty="0">
              <a:solidFill>
                <a:srgbClr val="432A30"/>
              </a:solidFill>
            </a:endParaRPr>
          </a:p>
        </p:txBody>
      </p:sp>
      <p:sp>
        <p:nvSpPr>
          <p:cNvPr id="5" name="Footer Placeholder 4"/>
          <p:cNvSpPr>
            <a:spLocks noGrp="1"/>
          </p:cNvSpPr>
          <p:nvPr>
            <p:ph type="ftr" sz="quarter" idx="11"/>
          </p:nvPr>
        </p:nvSpPr>
        <p:spPr/>
        <p:txBody>
          <a:bodyPr/>
          <a:lstStyle/>
          <a:p>
            <a:endParaRPr lang="en-US" dirty="0">
              <a:solidFill>
                <a:srgbClr val="432A30"/>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432A30"/>
                </a:solidFill>
              </a:rPr>
              <a:pPr/>
              <a:t>‹#›</a:t>
            </a:fld>
            <a:endParaRPr lang="en-US" dirty="0">
              <a:solidFill>
                <a:srgbClr val="432A30"/>
              </a:solidFill>
            </a:endParaRPr>
          </a:p>
        </p:txBody>
      </p:sp>
    </p:spTree>
    <p:extLst>
      <p:ext uri="{BB962C8B-B14F-4D97-AF65-F5344CB8AC3E}">
        <p14:creationId xmlns:p14="http://schemas.microsoft.com/office/powerpoint/2010/main" xmlns="" val="369868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432A30"/>
                </a:solidFill>
              </a:rPr>
              <a:pPr/>
              <a:t>12/6/2020</a:t>
            </a:fld>
            <a:endParaRPr lang="en-US" dirty="0">
              <a:solidFill>
                <a:srgbClr val="432A30"/>
              </a:solidFill>
            </a:endParaRPr>
          </a:p>
        </p:txBody>
      </p:sp>
      <p:sp>
        <p:nvSpPr>
          <p:cNvPr id="5" name="Footer Placeholder 4"/>
          <p:cNvSpPr>
            <a:spLocks noGrp="1"/>
          </p:cNvSpPr>
          <p:nvPr>
            <p:ph type="ftr" sz="quarter" idx="11"/>
          </p:nvPr>
        </p:nvSpPr>
        <p:spPr/>
        <p:txBody>
          <a:bodyPr/>
          <a:lstStyle/>
          <a:p>
            <a:endParaRPr lang="en-US" dirty="0">
              <a:solidFill>
                <a:srgbClr val="432A30"/>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432A30"/>
                </a:solidFill>
              </a:rPr>
              <a:pPr/>
              <a:t>‹#›</a:t>
            </a:fld>
            <a:endParaRPr lang="en-US" dirty="0">
              <a:solidFill>
                <a:srgbClr val="432A30"/>
              </a:solidFill>
            </a:endParaRPr>
          </a:p>
        </p:txBody>
      </p:sp>
    </p:spTree>
    <p:extLst>
      <p:ext uri="{BB962C8B-B14F-4D97-AF65-F5344CB8AC3E}">
        <p14:creationId xmlns:p14="http://schemas.microsoft.com/office/powerpoint/2010/main" xmlns="" val="362936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solidFill>
                  <a:srgbClr val="F2F2F0"/>
                </a:solidFill>
              </a:rPr>
              <a:pPr/>
              <a:t>12/6/2020</a:t>
            </a:fld>
            <a:endParaRPr lang="en-US" dirty="0">
              <a:solidFill>
                <a:srgbClr val="F2F2F0"/>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solidFill>
                <a:srgbClr val="F2F2F0"/>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solidFill>
                  <a:srgbClr val="F2F2F0"/>
                </a:solidFill>
              </a:rPr>
              <a:pPr/>
              <a:t>‹#›</a:t>
            </a:fld>
            <a:endParaRPr lang="en-US" dirty="0">
              <a:solidFill>
                <a:srgbClr val="F2F2F0"/>
              </a:solidFill>
            </a:endParaRPr>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xmlns="" val="390047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solidFill>
                  <a:srgbClr val="432A30"/>
                </a:solidFill>
              </a:rPr>
              <a:pPr/>
              <a:t>12/6/2020</a:t>
            </a:fld>
            <a:endParaRPr lang="en-US" dirty="0">
              <a:solidFill>
                <a:srgbClr val="432A30"/>
              </a:solidFill>
            </a:endParaRPr>
          </a:p>
        </p:txBody>
      </p:sp>
      <p:sp>
        <p:nvSpPr>
          <p:cNvPr id="6" name="Footer Placeholder 5"/>
          <p:cNvSpPr>
            <a:spLocks noGrp="1"/>
          </p:cNvSpPr>
          <p:nvPr>
            <p:ph type="ftr" sz="quarter" idx="11"/>
          </p:nvPr>
        </p:nvSpPr>
        <p:spPr/>
        <p:txBody>
          <a:bodyPr/>
          <a:lstStyle/>
          <a:p>
            <a:endParaRPr lang="en-US" dirty="0">
              <a:solidFill>
                <a:srgbClr val="432A30"/>
              </a:solidFill>
            </a:endParaRPr>
          </a:p>
        </p:txBody>
      </p:sp>
      <p:sp>
        <p:nvSpPr>
          <p:cNvPr id="7" name="Slide Number Placeholder 6"/>
          <p:cNvSpPr>
            <a:spLocks noGrp="1"/>
          </p:cNvSpPr>
          <p:nvPr>
            <p:ph type="sldNum" sz="quarter" idx="12"/>
          </p:nvPr>
        </p:nvSpPr>
        <p:spPr/>
        <p:txBody>
          <a:bodyPr/>
          <a:lstStyle/>
          <a:p>
            <a:fld id="{69E57DC2-970A-4B3E-BB1C-7A09969E49DF}" type="slidenum">
              <a:rPr lang="en-US" dirty="0">
                <a:solidFill>
                  <a:srgbClr val="432A30"/>
                </a:solidFill>
              </a:rPr>
              <a:pPr/>
              <a:t>‹#›</a:t>
            </a:fld>
            <a:endParaRPr lang="en-US" dirty="0">
              <a:solidFill>
                <a:srgbClr val="432A30"/>
              </a:solidFill>
            </a:endParaRPr>
          </a:p>
        </p:txBody>
      </p:sp>
    </p:spTree>
    <p:extLst>
      <p:ext uri="{BB962C8B-B14F-4D97-AF65-F5344CB8AC3E}">
        <p14:creationId xmlns:p14="http://schemas.microsoft.com/office/powerpoint/2010/main" xmlns="" val="223670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solidFill>
                  <a:srgbClr val="432A30"/>
                </a:solidFill>
              </a:rPr>
              <a:pPr/>
              <a:t>12/6/2020</a:t>
            </a:fld>
            <a:endParaRPr lang="en-US" dirty="0">
              <a:solidFill>
                <a:srgbClr val="432A30"/>
              </a:solidFill>
            </a:endParaRPr>
          </a:p>
        </p:txBody>
      </p:sp>
      <p:sp>
        <p:nvSpPr>
          <p:cNvPr id="8" name="Footer Placeholder 7"/>
          <p:cNvSpPr>
            <a:spLocks noGrp="1"/>
          </p:cNvSpPr>
          <p:nvPr>
            <p:ph type="ftr" sz="quarter" idx="11"/>
          </p:nvPr>
        </p:nvSpPr>
        <p:spPr/>
        <p:txBody>
          <a:bodyPr/>
          <a:lstStyle/>
          <a:p>
            <a:endParaRPr lang="en-US" dirty="0">
              <a:solidFill>
                <a:srgbClr val="432A30"/>
              </a:solidFill>
            </a:endParaRPr>
          </a:p>
        </p:txBody>
      </p:sp>
      <p:sp>
        <p:nvSpPr>
          <p:cNvPr id="9" name="Slide Number Placeholder 8"/>
          <p:cNvSpPr>
            <a:spLocks noGrp="1"/>
          </p:cNvSpPr>
          <p:nvPr>
            <p:ph type="sldNum" sz="quarter" idx="12"/>
          </p:nvPr>
        </p:nvSpPr>
        <p:spPr/>
        <p:txBody>
          <a:bodyPr/>
          <a:lstStyle/>
          <a:p>
            <a:fld id="{69E57DC2-970A-4B3E-BB1C-7A09969E49DF}" type="slidenum">
              <a:rPr lang="en-US" dirty="0">
                <a:solidFill>
                  <a:srgbClr val="432A30"/>
                </a:solidFill>
              </a:rPr>
              <a:pPr/>
              <a:t>‹#›</a:t>
            </a:fld>
            <a:endParaRPr lang="en-US" dirty="0">
              <a:solidFill>
                <a:srgbClr val="432A30"/>
              </a:solidFill>
            </a:endParaRPr>
          </a:p>
        </p:txBody>
      </p:sp>
    </p:spTree>
    <p:extLst>
      <p:ext uri="{BB962C8B-B14F-4D97-AF65-F5344CB8AC3E}">
        <p14:creationId xmlns:p14="http://schemas.microsoft.com/office/powerpoint/2010/main" xmlns="" val="23837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solidFill>
                  <a:srgbClr val="432A30"/>
                </a:solidFill>
              </a:rPr>
              <a:pPr/>
              <a:t>12/6/2020</a:t>
            </a:fld>
            <a:endParaRPr lang="en-US" dirty="0">
              <a:solidFill>
                <a:srgbClr val="432A30"/>
              </a:solidFill>
            </a:endParaRPr>
          </a:p>
        </p:txBody>
      </p:sp>
      <p:sp>
        <p:nvSpPr>
          <p:cNvPr id="4" name="Footer Placeholder 3"/>
          <p:cNvSpPr>
            <a:spLocks noGrp="1"/>
          </p:cNvSpPr>
          <p:nvPr>
            <p:ph type="ftr" sz="quarter" idx="11"/>
          </p:nvPr>
        </p:nvSpPr>
        <p:spPr/>
        <p:txBody>
          <a:bodyPr/>
          <a:lstStyle/>
          <a:p>
            <a:endParaRPr lang="en-US" dirty="0">
              <a:solidFill>
                <a:srgbClr val="432A30"/>
              </a:solidFill>
            </a:endParaRPr>
          </a:p>
        </p:txBody>
      </p:sp>
      <p:sp>
        <p:nvSpPr>
          <p:cNvPr id="5" name="Slide Number Placeholder 4"/>
          <p:cNvSpPr>
            <a:spLocks noGrp="1"/>
          </p:cNvSpPr>
          <p:nvPr>
            <p:ph type="sldNum" sz="quarter" idx="12"/>
          </p:nvPr>
        </p:nvSpPr>
        <p:spPr/>
        <p:txBody>
          <a:bodyPr/>
          <a:lstStyle/>
          <a:p>
            <a:fld id="{69E57DC2-970A-4B3E-BB1C-7A09969E49DF}" type="slidenum">
              <a:rPr lang="en-US" dirty="0">
                <a:solidFill>
                  <a:srgbClr val="432A30"/>
                </a:solidFill>
              </a:rPr>
              <a:pPr/>
              <a:t>‹#›</a:t>
            </a:fld>
            <a:endParaRPr lang="en-US" dirty="0">
              <a:solidFill>
                <a:srgbClr val="432A30"/>
              </a:solidFill>
            </a:endParaRPr>
          </a:p>
        </p:txBody>
      </p:sp>
    </p:spTree>
    <p:extLst>
      <p:ext uri="{BB962C8B-B14F-4D97-AF65-F5344CB8AC3E}">
        <p14:creationId xmlns:p14="http://schemas.microsoft.com/office/powerpoint/2010/main" xmlns="" val="247110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solidFill>
                  <a:srgbClr val="432A30"/>
                </a:solidFill>
              </a:rPr>
              <a:pPr/>
              <a:t>12/6/2020</a:t>
            </a:fld>
            <a:endParaRPr lang="en-US" dirty="0">
              <a:solidFill>
                <a:srgbClr val="432A30"/>
              </a:solidFill>
            </a:endParaRPr>
          </a:p>
        </p:txBody>
      </p:sp>
      <p:sp>
        <p:nvSpPr>
          <p:cNvPr id="3" name="Footer Placeholder 2"/>
          <p:cNvSpPr>
            <a:spLocks noGrp="1"/>
          </p:cNvSpPr>
          <p:nvPr>
            <p:ph type="ftr" sz="quarter" idx="11"/>
          </p:nvPr>
        </p:nvSpPr>
        <p:spPr/>
        <p:txBody>
          <a:bodyPr/>
          <a:lstStyle/>
          <a:p>
            <a:endParaRPr lang="en-US" dirty="0">
              <a:solidFill>
                <a:srgbClr val="432A30"/>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dirty="0">
                <a:solidFill>
                  <a:srgbClr val="432A30"/>
                </a:solidFill>
              </a:rPr>
              <a:pPr/>
              <a:t>‹#›</a:t>
            </a:fld>
            <a:endParaRPr lang="en-US" dirty="0">
              <a:solidFill>
                <a:srgbClr val="432A30"/>
              </a:solidFill>
            </a:endParaRPr>
          </a:p>
        </p:txBody>
      </p:sp>
    </p:spTree>
    <p:extLst>
      <p:ext uri="{BB962C8B-B14F-4D97-AF65-F5344CB8AC3E}">
        <p14:creationId xmlns:p14="http://schemas.microsoft.com/office/powerpoint/2010/main" xmlns="" val="118716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solidFill>
                  <a:srgbClr val="432A30"/>
                </a:solidFill>
              </a:rPr>
              <a:pPr/>
              <a:t>12/6/2020</a:t>
            </a:fld>
            <a:endParaRPr lang="en-US" dirty="0">
              <a:solidFill>
                <a:srgbClr val="432A30"/>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432A30"/>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solidFill>
                  <a:srgbClr val="432A30"/>
                </a:solidFill>
              </a:rPr>
              <a:pPr/>
              <a:t>‹#›</a:t>
            </a:fld>
            <a:endParaRPr lang="en-US" dirty="0">
              <a:solidFill>
                <a:srgbClr val="432A30"/>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15176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solidFill>
                  <a:srgbClr val="432A30"/>
                </a:solidFill>
              </a:rPr>
              <a:pPr/>
              <a:t>12/6/2020</a:t>
            </a:fld>
            <a:endParaRPr lang="en-US" dirty="0">
              <a:solidFill>
                <a:srgbClr val="432A30"/>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432A30"/>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solidFill>
                  <a:srgbClr val="432A30"/>
                </a:solidFill>
              </a:rPr>
              <a:pPr/>
              <a:t>‹#›</a:t>
            </a:fld>
            <a:endParaRPr lang="en-US" dirty="0">
              <a:solidFill>
                <a:srgbClr val="432A30"/>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25444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87DE6118-2437-4B30-8E3C-4D2BE6020583}" type="datetimeFigureOut">
              <a:rPr lang="en-US" dirty="0">
                <a:solidFill>
                  <a:srgbClr val="432A30"/>
                </a:solidFill>
              </a:rPr>
              <a:pPr defTabSz="457200"/>
              <a:t>12/6/2020</a:t>
            </a:fld>
            <a:endParaRPr lang="en-US" dirty="0">
              <a:solidFill>
                <a:srgbClr val="432A30"/>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endParaRPr lang="en-US" dirty="0">
              <a:solidFill>
                <a:srgbClr val="432A30"/>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69E57DC2-970A-4B3E-BB1C-7A09969E49DF}" type="slidenum">
              <a:rPr lang="en-US" dirty="0">
                <a:solidFill>
                  <a:srgbClr val="432A30"/>
                </a:solidFill>
              </a:rPr>
              <a:pPr defTabSz="457200"/>
              <a:t>‹#›</a:t>
            </a:fld>
            <a:endParaRPr lang="en-US" dirty="0">
              <a:solidFill>
                <a:srgbClr val="432A30"/>
              </a:solidFill>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512912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en-US" dirty="0"/>
              <a:t>business environment </a:t>
            </a:r>
            <a:endParaRPr lang="ru-RU" dirty="0"/>
          </a:p>
        </p:txBody>
      </p:sp>
      <p:sp>
        <p:nvSpPr>
          <p:cNvPr id="5" name="Подзаголовок 4"/>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2057295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Legal Factors:</a:t>
            </a:r>
            <a:br>
              <a:rPr lang="en-US" dirty="0"/>
            </a:br>
            <a:endParaRPr lang="ru-RU" dirty="0"/>
          </a:p>
        </p:txBody>
      </p:sp>
      <p:sp>
        <p:nvSpPr>
          <p:cNvPr id="4" name="Текст 3"/>
          <p:cNvSpPr>
            <a:spLocks noGrp="1"/>
          </p:cNvSpPr>
          <p:nvPr>
            <p:ph type="body" sz="half" idx="2"/>
          </p:nvPr>
        </p:nvSpPr>
        <p:spPr/>
        <p:txBody>
          <a:bodyPr>
            <a:normAutofit fontScale="77500" lnSpcReduction="20000"/>
          </a:bodyPr>
          <a:lstStyle/>
          <a:p>
            <a:r>
              <a:rPr lang="en-US" dirty="0" smtClean="0"/>
              <a:t>Although </a:t>
            </a:r>
            <a:r>
              <a:rPr lang="en-US" dirty="0"/>
              <a:t>these factors may have some overlap with the political factors, they include more specific laws such as discrimination laws, antitrust laws, employment laws, consumer protection laws, copyright and patent laws, and health and safety laws. It is clear that companies need to know what is and what is not legal in order to trade successfully and ethically. If an </a:t>
            </a:r>
            <a:r>
              <a:rPr lang="en-US" dirty="0" err="1"/>
              <a:t>organisation</a:t>
            </a:r>
            <a:r>
              <a:rPr lang="en-US" dirty="0"/>
              <a:t> trades globally this becomes especially tricky since each country has its own set of rules and regulations. In addition, you want to be aware of any potential changes in legislation and the impact it may have on your business in the future. Recommended is to have a legal advisor or attorney to help you with these kind of things.</a:t>
            </a:r>
            <a:endParaRPr lang="ru-RU" dirty="0"/>
          </a:p>
        </p:txBody>
      </p:sp>
      <p:pic>
        <p:nvPicPr>
          <p:cNvPr id="8194" name="Picture 2"/>
          <p:cNvPicPr>
            <a:picLocks noChangeAspect="1" noChangeArrowheads="1"/>
          </p:cNvPicPr>
          <p:nvPr/>
        </p:nvPicPr>
        <p:blipFill>
          <a:blip r:embed="rId2"/>
          <a:srcRect/>
          <a:stretch>
            <a:fillRect/>
          </a:stretch>
        </p:blipFill>
        <p:spPr bwMode="auto">
          <a:xfrm>
            <a:off x="5534891" y="1410787"/>
            <a:ext cx="6657109" cy="4144873"/>
          </a:xfrm>
          <a:prstGeom prst="rect">
            <a:avLst/>
          </a:prstGeom>
          <a:noFill/>
          <a:ln w="9525">
            <a:noFill/>
            <a:miter lim="800000"/>
            <a:headEnd/>
            <a:tailEnd/>
          </a:ln>
          <a:effectLst/>
        </p:spPr>
      </p:pic>
    </p:spTree>
    <p:extLst>
      <p:ext uri="{BB962C8B-B14F-4D97-AF65-F5344CB8AC3E}">
        <p14:creationId xmlns:p14="http://schemas.microsoft.com/office/powerpoint/2010/main" xmlns="" val="207566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Technological Factors:</a:t>
            </a:r>
            <a:br>
              <a:rPr lang="en-US" dirty="0"/>
            </a:br>
            <a:endParaRPr lang="ru-RU" dirty="0"/>
          </a:p>
        </p:txBody>
      </p:sp>
      <p:sp>
        <p:nvSpPr>
          <p:cNvPr id="4" name="Текст 3"/>
          <p:cNvSpPr>
            <a:spLocks noGrp="1"/>
          </p:cNvSpPr>
          <p:nvPr>
            <p:ph type="body" sz="half" idx="2"/>
          </p:nvPr>
        </p:nvSpPr>
        <p:spPr/>
        <p:txBody>
          <a:bodyPr>
            <a:normAutofit fontScale="77500" lnSpcReduction="20000"/>
          </a:bodyPr>
          <a:lstStyle/>
          <a:p>
            <a:r>
              <a:rPr lang="en-US" dirty="0" smtClean="0"/>
              <a:t>These </a:t>
            </a:r>
            <a:r>
              <a:rPr lang="en-US" dirty="0"/>
              <a:t>factors pertain to innovations in technology that may affect the operations of the industry and the market favorably or unfavorably. This refers to technology incentives, the level of innovation, automation, research and development (R&amp;D) activity, technological change and the amount of technological awareness that a market possesses. These factors may influence decisions to enter or not enter certain industries, to launch or not launch certain products or to outsource production activities abroad. By knowing what is going on technology-wise, you may be able to prevent your company from spending a lot of money on developing a technology that would become obsolete very soon due to disruptive technological changes elsewhere.</a:t>
            </a:r>
            <a:endParaRPr lang="ru-RU" dirty="0"/>
          </a:p>
        </p:txBody>
      </p:sp>
      <p:pic>
        <p:nvPicPr>
          <p:cNvPr id="9218" name="Picture 2"/>
          <p:cNvPicPr>
            <a:picLocks noChangeAspect="1" noChangeArrowheads="1"/>
          </p:cNvPicPr>
          <p:nvPr/>
        </p:nvPicPr>
        <p:blipFill>
          <a:blip r:embed="rId2"/>
          <a:srcRect/>
          <a:stretch>
            <a:fillRect/>
          </a:stretch>
        </p:blipFill>
        <p:spPr bwMode="auto">
          <a:xfrm>
            <a:off x="5551714" y="818445"/>
            <a:ext cx="6640286" cy="4958331"/>
          </a:xfrm>
          <a:prstGeom prst="rect">
            <a:avLst/>
          </a:prstGeom>
          <a:noFill/>
          <a:ln w="9525">
            <a:noFill/>
            <a:miter lim="800000"/>
            <a:headEnd/>
            <a:tailEnd/>
          </a:ln>
          <a:effectLst/>
        </p:spPr>
      </p:pic>
    </p:spTree>
    <p:extLst>
      <p:ext uri="{BB962C8B-B14F-4D97-AF65-F5344CB8AC3E}">
        <p14:creationId xmlns:p14="http://schemas.microsoft.com/office/powerpoint/2010/main" xmlns="" val="413648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Economic Factors:</a:t>
            </a:r>
            <a:br>
              <a:rPr lang="en-US" dirty="0"/>
            </a:br>
            <a:endParaRPr lang="ru-RU" dirty="0"/>
          </a:p>
        </p:txBody>
      </p:sp>
      <p:sp>
        <p:nvSpPr>
          <p:cNvPr id="4" name="Текст 3"/>
          <p:cNvSpPr>
            <a:spLocks noGrp="1"/>
          </p:cNvSpPr>
          <p:nvPr>
            <p:ph type="body" sz="half" idx="2"/>
          </p:nvPr>
        </p:nvSpPr>
        <p:spPr/>
        <p:txBody>
          <a:bodyPr>
            <a:normAutofit fontScale="92500" lnSpcReduction="10000"/>
          </a:bodyPr>
          <a:lstStyle/>
          <a:p>
            <a:r>
              <a:rPr lang="en-US" dirty="0" smtClean="0"/>
              <a:t>Economic </a:t>
            </a:r>
            <a:r>
              <a:rPr lang="en-US" dirty="0"/>
              <a:t>factors are determinants of a certain economy’s performance. Factors include economic growth, exchange rates, inflation rates, interest rates, disposable income of consumers and unemployment rates. These factors may have a direct or indirect long term impact on a company, since it affects the purchasing power of consumers and could possibly change demand/supply models in the economy. Consequently it also affects the way companies price their products and services.</a:t>
            </a:r>
            <a:endParaRPr lang="ru-RU" dirty="0"/>
          </a:p>
        </p:txBody>
      </p:sp>
      <p:pic>
        <p:nvPicPr>
          <p:cNvPr id="10242" name="Picture 2"/>
          <p:cNvPicPr>
            <a:picLocks noChangeAspect="1" noChangeArrowheads="1"/>
          </p:cNvPicPr>
          <p:nvPr/>
        </p:nvPicPr>
        <p:blipFill>
          <a:blip r:embed="rId2"/>
          <a:srcRect/>
          <a:stretch>
            <a:fillRect/>
          </a:stretch>
        </p:blipFill>
        <p:spPr bwMode="auto">
          <a:xfrm>
            <a:off x="5525589" y="1158149"/>
            <a:ext cx="6666411" cy="4536167"/>
          </a:xfrm>
          <a:prstGeom prst="rect">
            <a:avLst/>
          </a:prstGeom>
          <a:noFill/>
          <a:ln w="9525">
            <a:noFill/>
            <a:miter lim="800000"/>
            <a:headEnd/>
            <a:tailEnd/>
          </a:ln>
          <a:effectLst/>
        </p:spPr>
      </p:pic>
    </p:spTree>
    <p:extLst>
      <p:ext uri="{BB962C8B-B14F-4D97-AF65-F5344CB8AC3E}">
        <p14:creationId xmlns:p14="http://schemas.microsoft.com/office/powerpoint/2010/main" xmlns="" val="2668507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smtClean="0"/>
              <a:t>Internal business environment</a:t>
            </a:r>
            <a:endParaRPr lang="ru-RU" dirty="0"/>
          </a:p>
        </p:txBody>
      </p:sp>
      <p:sp>
        <p:nvSpPr>
          <p:cNvPr id="8" name="Объект 7"/>
          <p:cNvSpPr>
            <a:spLocks noGrp="1"/>
          </p:cNvSpPr>
          <p:nvPr>
            <p:ph sz="half" idx="2"/>
          </p:nvPr>
        </p:nvSpPr>
        <p:spPr/>
        <p:txBody>
          <a:bodyPr/>
          <a:lstStyle/>
          <a:p>
            <a:pPr marL="0" indent="0">
              <a:buNone/>
            </a:pPr>
            <a:r>
              <a:rPr lang="en-US" dirty="0"/>
              <a:t>The internal business environment comprises of factors within the company which impact the success and approach of operations. Unlike the external environment, the company has control over these factors. It is important to recognize potential opportunities and threats outside company operations.</a:t>
            </a:r>
            <a:endParaRPr lang="ru-RU" dirty="0"/>
          </a:p>
        </p:txBody>
      </p:sp>
      <p:pic>
        <p:nvPicPr>
          <p:cNvPr id="11266" name="Picture 2"/>
          <p:cNvPicPr>
            <a:picLocks noChangeAspect="1" noChangeArrowheads="1"/>
          </p:cNvPicPr>
          <p:nvPr/>
        </p:nvPicPr>
        <p:blipFill>
          <a:blip r:embed="rId2"/>
          <a:srcRect/>
          <a:stretch>
            <a:fillRect/>
          </a:stretch>
        </p:blipFill>
        <p:spPr bwMode="auto">
          <a:xfrm>
            <a:off x="1494201" y="1436914"/>
            <a:ext cx="4588597" cy="5147854"/>
          </a:xfrm>
          <a:prstGeom prst="rect">
            <a:avLst/>
          </a:prstGeom>
          <a:noFill/>
          <a:ln w="9525">
            <a:noFill/>
            <a:miter lim="800000"/>
            <a:headEnd/>
            <a:tailEnd/>
          </a:ln>
          <a:effectLst/>
        </p:spPr>
      </p:pic>
    </p:spTree>
    <p:extLst>
      <p:ext uri="{BB962C8B-B14F-4D97-AF65-F5344CB8AC3E}">
        <p14:creationId xmlns:p14="http://schemas.microsoft.com/office/powerpoint/2010/main" xmlns="" val="2585821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a:t>SWOT Analysis</a:t>
            </a:r>
            <a:br>
              <a:rPr lang="en-US" dirty="0"/>
            </a:br>
            <a:endParaRPr lang="ru-RU" dirty="0"/>
          </a:p>
        </p:txBody>
      </p:sp>
      <p:sp>
        <p:nvSpPr>
          <p:cNvPr id="6" name="Объект 5"/>
          <p:cNvSpPr>
            <a:spLocks noGrp="1"/>
          </p:cNvSpPr>
          <p:nvPr>
            <p:ph idx="1"/>
          </p:nvPr>
        </p:nvSpPr>
        <p:spPr/>
        <p:txBody>
          <a:bodyPr/>
          <a:lstStyle/>
          <a:p>
            <a:pPr marL="0" indent="0">
              <a:buNone/>
            </a:pPr>
            <a:r>
              <a:rPr lang="en-US" dirty="0" smtClean="0"/>
              <a:t>SWOT </a:t>
            </a:r>
            <a:r>
              <a:rPr lang="en-US" dirty="0"/>
              <a:t>analysis draws the critical strengths, weaknesses, opportunities </a:t>
            </a:r>
            <a:r>
              <a:rPr lang="en-US" dirty="0" smtClean="0"/>
              <a:t>and threats </a:t>
            </a:r>
            <a:r>
              <a:rPr lang="en-US" dirty="0"/>
              <a:t>(SWOT) from the strategic </a:t>
            </a:r>
            <a:r>
              <a:rPr lang="en-US" dirty="0" smtClean="0"/>
              <a:t>viewpoint. </a:t>
            </a:r>
            <a:r>
              <a:rPr lang="en-US" dirty="0"/>
              <a:t>The audit contains a wealth of data </a:t>
            </a:r>
            <a:r>
              <a:rPr lang="en-US" dirty="0" smtClean="0"/>
              <a:t>of differing </a:t>
            </a:r>
            <a:r>
              <a:rPr lang="en-US" dirty="0"/>
              <a:t>importance and reliability. SWOT analysis distils these data to show </a:t>
            </a:r>
            <a:r>
              <a:rPr lang="en-US" dirty="0" smtClean="0"/>
              <a:t>the critical </a:t>
            </a:r>
            <a:r>
              <a:rPr lang="en-US" dirty="0"/>
              <a:t>items from the internal and external audit. The number of items is </a:t>
            </a:r>
            <a:r>
              <a:rPr lang="en-US" dirty="0" smtClean="0"/>
              <a:t>small for </a:t>
            </a:r>
            <a:r>
              <a:rPr lang="en-US" dirty="0"/>
              <a:t>forceful communications, and they show where a business should focus </a:t>
            </a:r>
            <a:r>
              <a:rPr lang="en-US" dirty="0" smtClean="0"/>
              <a:t>its attention</a:t>
            </a:r>
            <a:r>
              <a:rPr lang="en-US" dirty="0"/>
              <a:t>.</a:t>
            </a:r>
            <a:endParaRPr lang="ru-RU" dirty="0"/>
          </a:p>
        </p:txBody>
      </p:sp>
    </p:spTree>
    <p:extLst>
      <p:ext uri="{BB962C8B-B14F-4D97-AF65-F5344CB8AC3E}">
        <p14:creationId xmlns:p14="http://schemas.microsoft.com/office/powerpoint/2010/main" xmlns="" val="120782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Opportunities and Threats</a:t>
            </a:r>
            <a:br>
              <a:rPr lang="en-US" dirty="0"/>
            </a:b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en-US" dirty="0" smtClean="0"/>
              <a:t>Managers </a:t>
            </a:r>
            <a:r>
              <a:rPr lang="en-US" dirty="0"/>
              <a:t>need to identify the main threats and opportunities that their </a:t>
            </a:r>
            <a:r>
              <a:rPr lang="en-US" dirty="0" smtClean="0"/>
              <a:t>company faces</a:t>
            </a:r>
            <a:r>
              <a:rPr lang="en-US" dirty="0"/>
              <a:t>. The purpose of the analysis is to make the manager anticipate </a:t>
            </a:r>
            <a:r>
              <a:rPr lang="en-US" dirty="0" smtClean="0"/>
              <a:t>important developments  that </a:t>
            </a:r>
            <a:r>
              <a:rPr lang="en-US" dirty="0"/>
              <a:t>can have an impact on the firm. </a:t>
            </a:r>
            <a:endParaRPr lang="en-US" dirty="0" smtClean="0"/>
          </a:p>
          <a:p>
            <a:pPr marL="0" indent="0">
              <a:buNone/>
            </a:pPr>
            <a:r>
              <a:rPr lang="en-US" dirty="0" smtClean="0"/>
              <a:t>Opportunities</a:t>
            </a:r>
            <a:r>
              <a:rPr lang="en-US" dirty="0"/>
              <a:t>:</a:t>
            </a:r>
          </a:p>
          <a:p>
            <a:r>
              <a:rPr lang="en-US" dirty="0" smtClean="0"/>
              <a:t>Economic </a:t>
            </a:r>
            <a:r>
              <a:rPr lang="en-US" dirty="0"/>
              <a:t>climate. Because of improved economic conditions, </a:t>
            </a:r>
            <a:r>
              <a:rPr lang="en-US" dirty="0" smtClean="0"/>
              <a:t>pet ownership </a:t>
            </a:r>
            <a:r>
              <a:rPr lang="en-US" dirty="0"/>
              <a:t>is increasing in almost all segments of the population.</a:t>
            </a:r>
          </a:p>
          <a:p>
            <a:r>
              <a:rPr lang="en-US" dirty="0" smtClean="0"/>
              <a:t>Demographic factor. </a:t>
            </a:r>
            <a:r>
              <a:rPr lang="en-US" dirty="0"/>
              <a:t>(1) Increasing single parenthood, </a:t>
            </a:r>
            <a:r>
              <a:rPr lang="en-US" dirty="0" smtClean="0"/>
              <a:t>dual-income families </a:t>
            </a:r>
            <a:r>
              <a:rPr lang="en-US" dirty="0"/>
              <a:t>and ageing will increase the trend towards convenient pet </a:t>
            </a:r>
            <a:r>
              <a:rPr lang="en-US" dirty="0" smtClean="0"/>
              <a:t>foods (</a:t>
            </a:r>
            <a:r>
              <a:rPr lang="en-US" dirty="0"/>
              <a:t>from wet to dry); and (2) the aged population will grow and </a:t>
            </a:r>
            <a:r>
              <a:rPr lang="en-US" dirty="0" smtClean="0"/>
              <a:t>increasingly keep </a:t>
            </a:r>
            <a:r>
              <a:rPr lang="en-US" dirty="0"/>
              <a:t>pets as company.</a:t>
            </a:r>
          </a:p>
          <a:p>
            <a:r>
              <a:rPr lang="en-US" dirty="0" smtClean="0"/>
              <a:t>Market</a:t>
            </a:r>
            <a:r>
              <a:rPr lang="en-US" dirty="0"/>
              <a:t>. The pet food market will follow the human market in the </a:t>
            </a:r>
            <a:r>
              <a:rPr lang="en-US" dirty="0" smtClean="0"/>
              <a:t>concern for </a:t>
            </a:r>
            <a:r>
              <a:rPr lang="en-US" dirty="0"/>
              <a:t>healthy eating and pre-prepared luxury foods,</a:t>
            </a:r>
          </a:p>
          <a:p>
            <a:r>
              <a:rPr lang="en-US" dirty="0" smtClean="0"/>
              <a:t>Technology</a:t>
            </a:r>
            <a:r>
              <a:rPr lang="en-US" dirty="0"/>
              <a:t>. New forms of pet food that are low in fat and calories, yet </a:t>
            </a:r>
            <a:r>
              <a:rPr lang="en-US" dirty="0" smtClean="0"/>
              <a:t>highly nutritious </a:t>
            </a:r>
            <a:r>
              <a:rPr lang="en-US" dirty="0"/>
              <a:t>and tasty, will soon emerge. These products will appeal </a:t>
            </a:r>
            <a:r>
              <a:rPr lang="en-US" dirty="0" smtClean="0"/>
              <a:t>strongly to </a:t>
            </a:r>
            <a:r>
              <a:rPr lang="en-US" dirty="0"/>
              <a:t>many of today's pet food buyers, whose health concerns extend to </a:t>
            </a:r>
            <a:r>
              <a:rPr lang="en-US" dirty="0" smtClean="0"/>
              <a:t>their pets</a:t>
            </a:r>
            <a:r>
              <a:rPr lang="en-US" dirty="0"/>
              <a:t>.</a:t>
            </a:r>
            <a:endParaRPr lang="ru-RU" dirty="0"/>
          </a:p>
        </p:txBody>
      </p:sp>
    </p:spTree>
    <p:extLst>
      <p:ext uri="{BB962C8B-B14F-4D97-AF65-F5344CB8AC3E}">
        <p14:creationId xmlns:p14="http://schemas.microsoft.com/office/powerpoint/2010/main" xmlns="" val="82918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Threats:</a:t>
            </a:r>
            <a:br>
              <a:rPr lang="en-US" dirty="0"/>
            </a:br>
            <a:endParaRPr lang="ru-RU" dirty="0"/>
          </a:p>
        </p:txBody>
      </p:sp>
      <p:sp>
        <p:nvSpPr>
          <p:cNvPr id="3" name="Объект 2"/>
          <p:cNvSpPr>
            <a:spLocks noGrp="1"/>
          </p:cNvSpPr>
          <p:nvPr>
            <p:ph idx="1"/>
          </p:nvPr>
        </p:nvSpPr>
        <p:spPr>
          <a:xfrm>
            <a:off x="1371600" y="1631373"/>
            <a:ext cx="9601200" cy="4236027"/>
          </a:xfrm>
        </p:spPr>
        <p:txBody>
          <a:bodyPr>
            <a:normAutofit/>
          </a:bodyPr>
          <a:lstStyle/>
          <a:p>
            <a:pPr marL="0" indent="0">
              <a:buNone/>
            </a:pPr>
            <a:r>
              <a:rPr lang="en-US" dirty="0" smtClean="0"/>
              <a:t>• </a:t>
            </a:r>
            <a:r>
              <a:rPr lang="en-US" dirty="0"/>
              <a:t>Competitive activity. A large competitor has just announced that it </a:t>
            </a:r>
            <a:r>
              <a:rPr lang="en-US" dirty="0" smtClean="0"/>
              <a:t>will introduce </a:t>
            </a:r>
            <a:r>
              <a:rPr lang="en-US" dirty="0"/>
              <a:t>a new premium pet food line, backed by n huge advertising </a:t>
            </a:r>
            <a:r>
              <a:rPr lang="en-US" dirty="0" smtClean="0"/>
              <a:t>and sales </a:t>
            </a:r>
            <a:r>
              <a:rPr lang="en-US" dirty="0"/>
              <a:t>promotion blitz</a:t>
            </a:r>
            <a:r>
              <a:rPr lang="en-US" dirty="0" smtClean="0"/>
              <a:t>, </a:t>
            </a:r>
          </a:p>
          <a:p>
            <a:pPr marL="0" indent="0">
              <a:buNone/>
            </a:pPr>
            <a:r>
              <a:rPr lang="en-US" dirty="0" smtClean="0"/>
              <a:t>• Channel </a:t>
            </a:r>
            <a:r>
              <a:rPr lang="en-US" dirty="0"/>
              <a:t>pressure. Industry analysts predict that supermarket chain </a:t>
            </a:r>
            <a:r>
              <a:rPr lang="en-US" dirty="0" smtClean="0"/>
              <a:t>buyers will </a:t>
            </a:r>
            <a:r>
              <a:rPr lang="en-US" dirty="0"/>
              <a:t>face more than 10,000 new grocery product introductions next year</a:t>
            </a:r>
            <a:r>
              <a:rPr lang="en-US" dirty="0" smtClean="0"/>
              <a:t>. The </a:t>
            </a:r>
            <a:r>
              <a:rPr lang="en-US" dirty="0"/>
              <a:t>buyers accept only 38 per cent of these new products and give each </a:t>
            </a:r>
            <a:r>
              <a:rPr lang="en-US" dirty="0" smtClean="0"/>
              <a:t>one only </a:t>
            </a:r>
            <a:r>
              <a:rPr lang="en-US" dirty="0"/>
              <a:t>five months to prove itself,</a:t>
            </a:r>
          </a:p>
          <a:p>
            <a:pPr marL="0" indent="0">
              <a:buNone/>
            </a:pPr>
            <a:r>
              <a:rPr lang="en-US" dirty="0"/>
              <a:t>• Demographic changes. Increasing single parenthood and </a:t>
            </a:r>
            <a:r>
              <a:rPr lang="en-US" dirty="0" smtClean="0"/>
              <a:t>dual-income families </a:t>
            </a:r>
            <a:r>
              <a:rPr lang="en-US" dirty="0"/>
              <a:t>(1) will encourage the trend towards pets that </a:t>
            </a:r>
            <a:r>
              <a:rPr lang="en-US" dirty="0" err="1"/>
              <a:t>neeci</a:t>
            </a:r>
            <a:r>
              <a:rPr lang="en-US" dirty="0"/>
              <a:t> little care (</a:t>
            </a:r>
            <a:r>
              <a:rPr lang="en-US" dirty="0" smtClean="0"/>
              <a:t>cats rather </a:t>
            </a:r>
            <a:r>
              <a:rPr lang="en-US" dirty="0"/>
              <a:t>than dogs), and (2) will encourage the trend towards smaller </a:t>
            </a:r>
            <a:r>
              <a:rPr lang="en-US" dirty="0" smtClean="0"/>
              <a:t>pets who </a:t>
            </a:r>
            <a:r>
              <a:rPr lang="en-US" dirty="0"/>
              <a:t>eat less.</a:t>
            </a:r>
          </a:p>
          <a:p>
            <a:pPr marL="0" indent="0">
              <a:buNone/>
            </a:pPr>
            <a:r>
              <a:rPr lang="en-US" dirty="0"/>
              <a:t>• Politics. European Union legislation will force manufacturers to disclose </a:t>
            </a:r>
            <a:r>
              <a:rPr lang="en-US" dirty="0" smtClean="0"/>
              <a:t>the content </a:t>
            </a:r>
            <a:r>
              <a:rPr lang="en-US" dirty="0"/>
              <a:t>of their pet food. This will adversely affect the attractiveness </a:t>
            </a:r>
            <a:r>
              <a:rPr lang="en-US" dirty="0" smtClean="0"/>
              <a:t>of some </a:t>
            </a:r>
            <a:r>
              <a:rPr lang="en-US" dirty="0"/>
              <a:t>ingredients like kangaroo and horse meat.</a:t>
            </a:r>
            <a:endParaRPr lang="ru-RU" dirty="0"/>
          </a:p>
        </p:txBody>
      </p:sp>
    </p:spTree>
    <p:extLst>
      <p:ext uri="{BB962C8B-B14F-4D97-AF65-F5344CB8AC3E}">
        <p14:creationId xmlns:p14="http://schemas.microsoft.com/office/powerpoint/2010/main" xmlns="" val="443331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Strengths:</a:t>
            </a:r>
            <a:br>
              <a:rPr lang="en-US" dirty="0"/>
            </a:br>
            <a:endParaRPr lang="ru-RU" dirty="0"/>
          </a:p>
        </p:txBody>
      </p:sp>
      <p:sp>
        <p:nvSpPr>
          <p:cNvPr id="3" name="Объект 2"/>
          <p:cNvSpPr>
            <a:spLocks noGrp="1"/>
          </p:cNvSpPr>
          <p:nvPr>
            <p:ph idx="1"/>
          </p:nvPr>
        </p:nvSpPr>
        <p:spPr/>
        <p:txBody>
          <a:bodyPr/>
          <a:lstStyle/>
          <a:p>
            <a:pPr marL="0" indent="0">
              <a:buNone/>
            </a:pPr>
            <a:r>
              <a:rPr lang="en-US" dirty="0" smtClean="0"/>
              <a:t>• </a:t>
            </a:r>
            <a:r>
              <a:rPr lang="en-US" dirty="0"/>
              <a:t>Market leader in the dry eat food market.</a:t>
            </a:r>
          </a:p>
          <a:p>
            <a:pPr marL="0" indent="0">
              <a:buNone/>
            </a:pPr>
            <a:r>
              <a:rPr lang="en-US" dirty="0"/>
              <a:t>• Access to the group's leading world position in food technology.</a:t>
            </a:r>
          </a:p>
          <a:p>
            <a:pPr marL="0" indent="0">
              <a:buNone/>
            </a:pPr>
            <a:r>
              <a:rPr lang="en-US" dirty="0"/>
              <a:t>• Market leader in luxury </a:t>
            </a:r>
            <a:r>
              <a:rPr lang="en-US" dirty="0" err="1"/>
              <a:t>pel</a:t>
            </a:r>
            <a:r>
              <a:rPr lang="en-US" dirty="0"/>
              <a:t>: foods.</a:t>
            </a:r>
          </a:p>
          <a:p>
            <a:pPr marL="0" indent="0">
              <a:buNone/>
            </a:pPr>
            <a:r>
              <a:rPr lang="en-US" dirty="0"/>
              <a:t>• The group's excellent worldwide grocery distribution.</a:t>
            </a:r>
          </a:p>
          <a:p>
            <a:pPr marL="0" indent="0">
              <a:buNone/>
            </a:pPr>
            <a:r>
              <a:rPr lang="en-US" dirty="0"/>
              <a:t>• Pet food market leader in several big markets, including France, Italy, Spain</a:t>
            </a:r>
          </a:p>
          <a:p>
            <a:pPr marL="0" indent="0">
              <a:buNone/>
            </a:pPr>
            <a:r>
              <a:rPr lang="en-US" dirty="0"/>
              <a:t>and South America.</a:t>
            </a:r>
            <a:endParaRPr lang="ru-RU" dirty="0"/>
          </a:p>
        </p:txBody>
      </p:sp>
    </p:spTree>
    <p:extLst>
      <p:ext uri="{BB962C8B-B14F-4D97-AF65-F5344CB8AC3E}">
        <p14:creationId xmlns:p14="http://schemas.microsoft.com/office/powerpoint/2010/main" xmlns="" val="2588588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Weaknesses:</a:t>
            </a:r>
            <a:br>
              <a:rPr lang="en-US" dirty="0"/>
            </a:br>
            <a:endParaRPr lang="ru-RU" dirty="0"/>
          </a:p>
        </p:txBody>
      </p:sp>
      <p:sp>
        <p:nvSpPr>
          <p:cNvPr id="3" name="Объект 2"/>
          <p:cNvSpPr>
            <a:spLocks noGrp="1"/>
          </p:cNvSpPr>
          <p:nvPr>
            <p:ph idx="1"/>
          </p:nvPr>
        </p:nvSpPr>
        <p:spPr/>
        <p:txBody>
          <a:bodyPr/>
          <a:lstStyle/>
          <a:p>
            <a:pPr marL="0" indent="0">
              <a:buNone/>
            </a:pPr>
            <a:r>
              <a:rPr lang="en-US" dirty="0" smtClean="0"/>
              <a:t>• </a:t>
            </a:r>
            <a:r>
              <a:rPr lang="en-US" dirty="0"/>
              <a:t>Number three in the wet pet food market.</a:t>
            </a:r>
          </a:p>
          <a:p>
            <a:pPr marL="0" indent="0">
              <a:buNone/>
            </a:pPr>
            <a:r>
              <a:rPr lang="en-US" dirty="0"/>
              <a:t>• Excessive product range with several low-volume brands.</a:t>
            </a:r>
          </a:p>
          <a:p>
            <a:pPr marL="0" indent="0">
              <a:buNone/>
            </a:pPr>
            <a:r>
              <a:rPr lang="en-US" dirty="0"/>
              <a:t>• Most brand names are little known, and are cluttered following acquisitions.</a:t>
            </a:r>
          </a:p>
          <a:p>
            <a:pPr marL="0" indent="0">
              <a:buNone/>
            </a:pPr>
            <a:r>
              <a:rPr lang="en-US" dirty="0"/>
              <a:t>• Relatively low advertising and promotions budget.</a:t>
            </a:r>
          </a:p>
          <a:p>
            <a:pPr marL="0" indent="0">
              <a:buNone/>
            </a:pPr>
            <a:r>
              <a:rPr lang="en-US" dirty="0"/>
              <a:t>• Product range needs many manufacturing skills.</a:t>
            </a:r>
          </a:p>
          <a:p>
            <a:pPr marL="0" indent="0">
              <a:buNone/>
            </a:pPr>
            <a:r>
              <a:rPr lang="en-US" dirty="0"/>
              <a:t>• Poor store presence in several large markets: Germany, UK, USA and Canada.</a:t>
            </a:r>
          </a:p>
          <a:p>
            <a:pPr marL="0" indent="0">
              <a:buNone/>
            </a:pPr>
            <a:r>
              <a:rPr lang="en-US" dirty="0"/>
              <a:t>• Overall poor profits performance.</a:t>
            </a:r>
            <a:endParaRPr lang="ru-RU" dirty="0"/>
          </a:p>
        </p:txBody>
      </p:sp>
    </p:spTree>
    <p:extLst>
      <p:ext uri="{BB962C8B-B14F-4D97-AF65-F5344CB8AC3E}">
        <p14:creationId xmlns:p14="http://schemas.microsoft.com/office/powerpoint/2010/main" xmlns="" val="105037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srcRect/>
          <a:stretch>
            <a:fillRect/>
          </a:stretch>
        </p:blipFill>
        <p:spPr bwMode="auto">
          <a:xfrm>
            <a:off x="1389154" y="0"/>
            <a:ext cx="9167179" cy="6555070"/>
          </a:xfrm>
          <a:prstGeom prst="rect">
            <a:avLst/>
          </a:prstGeom>
          <a:noFill/>
          <a:ln w="9525">
            <a:noFill/>
            <a:miter lim="800000"/>
            <a:headEnd/>
            <a:tailEnd/>
          </a:ln>
          <a:effectLst/>
        </p:spPr>
      </p:pic>
    </p:spTree>
    <p:extLst>
      <p:ext uri="{BB962C8B-B14F-4D97-AF65-F5344CB8AC3E}">
        <p14:creationId xmlns:p14="http://schemas.microsoft.com/office/powerpoint/2010/main" xmlns="" val="1802235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business environment </a:t>
            </a:r>
            <a:endParaRPr lang="ru-RU" dirty="0"/>
          </a:p>
        </p:txBody>
      </p:sp>
      <p:sp>
        <p:nvSpPr>
          <p:cNvPr id="3" name="Объект 2"/>
          <p:cNvSpPr>
            <a:spLocks noGrp="1"/>
          </p:cNvSpPr>
          <p:nvPr>
            <p:ph sz="half" idx="1"/>
          </p:nvPr>
        </p:nvSpPr>
        <p:spPr/>
        <p:txBody>
          <a:bodyPr/>
          <a:lstStyle/>
          <a:p>
            <a:pPr marL="0" indent="0">
              <a:buNone/>
            </a:pPr>
            <a:r>
              <a:rPr lang="en-US" dirty="0"/>
              <a:t>The definition of business environment means all of the internal and external factors that affect how the company functions including employees, customers, management, supply and demand and business regulations. </a:t>
            </a:r>
            <a:endParaRPr lang="ru-RU" dirty="0"/>
          </a:p>
        </p:txBody>
      </p:sp>
      <p:pic>
        <p:nvPicPr>
          <p:cNvPr id="1026" name="Picture 2"/>
          <p:cNvPicPr>
            <a:picLocks noChangeAspect="1" noChangeArrowheads="1"/>
          </p:cNvPicPr>
          <p:nvPr/>
        </p:nvPicPr>
        <p:blipFill>
          <a:blip r:embed="rId2"/>
          <a:srcRect/>
          <a:stretch>
            <a:fillRect/>
          </a:stretch>
        </p:blipFill>
        <p:spPr bwMode="auto">
          <a:xfrm>
            <a:off x="5707401" y="1384663"/>
            <a:ext cx="6384723" cy="4976948"/>
          </a:xfrm>
          <a:prstGeom prst="rect">
            <a:avLst/>
          </a:prstGeom>
          <a:noFill/>
          <a:ln w="9525">
            <a:noFill/>
            <a:miter lim="800000"/>
            <a:headEnd/>
            <a:tailEnd/>
          </a:ln>
          <a:effectLst/>
        </p:spPr>
      </p:pic>
    </p:spTree>
    <p:extLst>
      <p:ext uri="{BB962C8B-B14F-4D97-AF65-F5344CB8AC3E}">
        <p14:creationId xmlns:p14="http://schemas.microsoft.com/office/powerpoint/2010/main" xmlns="" val="2830605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14300"/>
            <a:ext cx="9601200" cy="1485900"/>
          </a:xfrm>
        </p:spPr>
        <p:txBody>
          <a:bodyPr/>
          <a:lstStyle/>
          <a:p>
            <a:r>
              <a:rPr lang="en-US" dirty="0"/>
              <a:t>SWOT </a:t>
            </a:r>
            <a:r>
              <a:rPr lang="en-US" dirty="0" smtClean="0"/>
              <a:t>Analysis</a:t>
            </a:r>
            <a:r>
              <a:rPr lang="be-BY" dirty="0" smtClean="0"/>
              <a:t>:</a:t>
            </a:r>
            <a:r>
              <a:rPr lang="en-US" dirty="0" smtClean="0"/>
              <a:t> example</a:t>
            </a:r>
            <a:r>
              <a:rPr lang="be-BY" dirty="0" smtClean="0"/>
              <a:t> </a:t>
            </a:r>
            <a:endParaRPr lang="ru-RU" dirty="0"/>
          </a:p>
        </p:txBody>
      </p:sp>
      <p:pic>
        <p:nvPicPr>
          <p:cNvPr id="14338" name="Picture 2"/>
          <p:cNvPicPr>
            <a:picLocks noChangeAspect="1" noChangeArrowheads="1"/>
          </p:cNvPicPr>
          <p:nvPr/>
        </p:nvPicPr>
        <p:blipFill>
          <a:blip r:embed="rId2"/>
          <a:srcRect/>
          <a:stretch>
            <a:fillRect/>
          </a:stretch>
        </p:blipFill>
        <p:spPr bwMode="auto">
          <a:xfrm>
            <a:off x="1984059" y="702600"/>
            <a:ext cx="8805861" cy="6155400"/>
          </a:xfrm>
          <a:prstGeom prst="rect">
            <a:avLst/>
          </a:prstGeom>
          <a:noFill/>
          <a:ln w="9525">
            <a:noFill/>
            <a:miter lim="800000"/>
            <a:headEnd/>
            <a:tailEnd/>
          </a:ln>
          <a:effectLst/>
        </p:spPr>
      </p:pic>
    </p:spTree>
    <p:extLst>
      <p:ext uri="{BB962C8B-B14F-4D97-AF65-F5344CB8AC3E}">
        <p14:creationId xmlns:p14="http://schemas.microsoft.com/office/powerpoint/2010/main" xmlns="" val="1731595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2411" y="202474"/>
            <a:ext cx="9601200" cy="1485900"/>
          </a:xfrm>
        </p:spPr>
        <p:txBody>
          <a:bodyPr/>
          <a:lstStyle/>
          <a:p>
            <a:r>
              <a:rPr lang="en-US" dirty="0" smtClean="0"/>
              <a:t>Strategy based on SWOT</a:t>
            </a:r>
            <a:endParaRPr lang="ru-RU" dirty="0"/>
          </a:p>
        </p:txBody>
      </p:sp>
      <p:pic>
        <p:nvPicPr>
          <p:cNvPr id="13314" name="Picture 2"/>
          <p:cNvPicPr>
            <a:picLocks noChangeAspect="1" noChangeArrowheads="1"/>
          </p:cNvPicPr>
          <p:nvPr/>
        </p:nvPicPr>
        <p:blipFill>
          <a:blip r:embed="rId2"/>
          <a:srcRect/>
          <a:stretch>
            <a:fillRect/>
          </a:stretch>
        </p:blipFill>
        <p:spPr bwMode="auto">
          <a:xfrm>
            <a:off x="1247231" y="894260"/>
            <a:ext cx="10509340" cy="5680189"/>
          </a:xfrm>
          <a:prstGeom prst="rect">
            <a:avLst/>
          </a:prstGeom>
          <a:noFill/>
          <a:ln w="9525">
            <a:noFill/>
            <a:miter lim="800000"/>
            <a:headEnd/>
            <a:tailEnd/>
          </a:ln>
          <a:effectLst/>
        </p:spPr>
      </p:pic>
    </p:spTree>
    <p:extLst>
      <p:ext uri="{BB962C8B-B14F-4D97-AF65-F5344CB8AC3E}">
        <p14:creationId xmlns:p14="http://schemas.microsoft.com/office/powerpoint/2010/main" xmlns="" val="1708691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470166" y="0"/>
            <a:ext cx="9601200" cy="1485900"/>
          </a:xfrm>
        </p:spPr>
        <p:txBody>
          <a:bodyPr>
            <a:normAutofit/>
          </a:bodyPr>
          <a:lstStyle/>
          <a:p>
            <a:r>
              <a:rPr lang="en-US" sz="3600" b="1" dirty="0"/>
              <a:t>Business environment and business modelling</a:t>
            </a:r>
            <a:endParaRPr lang="ru-RU" sz="3600" b="1" dirty="0"/>
          </a:p>
        </p:txBody>
      </p:sp>
      <p:pic>
        <p:nvPicPr>
          <p:cNvPr id="12291" name="Picture 3"/>
          <p:cNvPicPr>
            <a:picLocks noChangeAspect="1" noChangeArrowheads="1"/>
          </p:cNvPicPr>
          <p:nvPr/>
        </p:nvPicPr>
        <p:blipFill>
          <a:blip r:embed="rId2"/>
          <a:srcRect/>
          <a:stretch>
            <a:fillRect/>
          </a:stretch>
        </p:blipFill>
        <p:spPr bwMode="auto">
          <a:xfrm>
            <a:off x="1416232" y="631374"/>
            <a:ext cx="9177746" cy="6021022"/>
          </a:xfrm>
          <a:prstGeom prst="rect">
            <a:avLst/>
          </a:prstGeom>
          <a:noFill/>
          <a:ln w="9525">
            <a:noFill/>
            <a:miter lim="800000"/>
            <a:headEnd/>
            <a:tailEnd/>
          </a:ln>
          <a:effectLst/>
        </p:spPr>
      </p:pic>
    </p:spTree>
    <p:extLst>
      <p:ext uri="{BB962C8B-B14F-4D97-AF65-F5344CB8AC3E}">
        <p14:creationId xmlns:p14="http://schemas.microsoft.com/office/powerpoint/2010/main" xmlns="" val="2112282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Объект 5"/>
          <p:cNvSpPr>
            <a:spLocks noGrp="1"/>
          </p:cNvSpPr>
          <p:nvPr>
            <p:ph idx="1"/>
          </p:nvPr>
        </p:nvSpPr>
        <p:spPr/>
        <p:txBody>
          <a:bodyPr/>
          <a:lstStyle/>
          <a:p>
            <a:pPr marL="0" indent="0">
              <a:buNone/>
            </a:pPr>
            <a:r>
              <a:rPr lang="en-US"/>
              <a:t>https://www.greatassignmenthelp.com/blog/five-excellent-examples-of-pestle-analysis-that-everyone-should-know/</a:t>
            </a:r>
            <a:endParaRPr lang="ru-RU" dirty="0"/>
          </a:p>
        </p:txBody>
      </p:sp>
    </p:spTree>
    <p:extLst>
      <p:ext uri="{BB962C8B-B14F-4D97-AF65-F5344CB8AC3E}">
        <p14:creationId xmlns:p14="http://schemas.microsoft.com/office/powerpoint/2010/main" xmlns="" val="145385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External business environment</a:t>
            </a:r>
            <a:r>
              <a:rPr lang="be-BY" dirty="0" smtClean="0"/>
              <a:t>: </a:t>
            </a:r>
            <a:r>
              <a:rPr lang="en-US" dirty="0" smtClean="0"/>
              <a:t>elements</a:t>
            </a:r>
            <a:endParaRPr lang="ru-RU" dirty="0"/>
          </a:p>
        </p:txBody>
      </p:sp>
      <p:sp>
        <p:nvSpPr>
          <p:cNvPr id="3" name="Объект 2"/>
          <p:cNvSpPr>
            <a:spLocks noGrp="1"/>
          </p:cNvSpPr>
          <p:nvPr>
            <p:ph sz="half" idx="2"/>
          </p:nvPr>
        </p:nvSpPr>
        <p:spPr>
          <a:xfrm>
            <a:off x="6276109" y="1537855"/>
            <a:ext cx="5777346" cy="4717472"/>
          </a:xfrm>
        </p:spPr>
        <p:txBody>
          <a:bodyPr numCol="2">
            <a:normAutofit lnSpcReduction="10000"/>
          </a:bodyPr>
          <a:lstStyle/>
          <a:p>
            <a:pPr marL="0" indent="0">
              <a:buNone/>
            </a:pPr>
            <a:r>
              <a:rPr lang="en-US" b="1" dirty="0" smtClean="0"/>
              <a:t>Micro environment</a:t>
            </a:r>
          </a:p>
          <a:p>
            <a:pPr marL="0" indent="0">
              <a:buNone/>
            </a:pPr>
            <a:r>
              <a:rPr lang="en-US" dirty="0"/>
              <a:t>The factors are </a:t>
            </a:r>
            <a:r>
              <a:rPr lang="en-US" dirty="0" smtClean="0"/>
              <a:t>inside organization and under the  </a:t>
            </a:r>
            <a:r>
              <a:rPr lang="en-US" dirty="0"/>
              <a:t>control of the </a:t>
            </a:r>
            <a:r>
              <a:rPr lang="en-US" dirty="0" smtClean="0"/>
              <a:t>organization</a:t>
            </a:r>
          </a:p>
          <a:p>
            <a:r>
              <a:rPr lang="en-US" dirty="0" smtClean="0"/>
              <a:t>Management</a:t>
            </a:r>
          </a:p>
          <a:p>
            <a:r>
              <a:rPr lang="en-US" dirty="0" smtClean="0"/>
              <a:t>Operations</a:t>
            </a:r>
          </a:p>
          <a:p>
            <a:r>
              <a:rPr lang="en-US" dirty="0" smtClean="0"/>
              <a:t>Research and development</a:t>
            </a:r>
          </a:p>
          <a:p>
            <a:r>
              <a:rPr lang="en-US" dirty="0" smtClean="0"/>
              <a:t>Marketing and sales</a:t>
            </a:r>
          </a:p>
          <a:p>
            <a:r>
              <a:rPr lang="en-US" dirty="0" smtClean="0"/>
              <a:t>Finance</a:t>
            </a:r>
          </a:p>
          <a:p>
            <a:endParaRPr lang="en-US" dirty="0" smtClean="0"/>
          </a:p>
          <a:p>
            <a:pPr marL="0" indent="0">
              <a:buNone/>
            </a:pPr>
            <a:endParaRPr lang="en-US" dirty="0"/>
          </a:p>
          <a:p>
            <a:pPr marL="0" indent="0">
              <a:buNone/>
            </a:pPr>
            <a:r>
              <a:rPr lang="en-US" b="1" dirty="0" smtClean="0"/>
              <a:t>Macro environment</a:t>
            </a:r>
          </a:p>
          <a:p>
            <a:pPr marL="0" indent="0">
              <a:buNone/>
            </a:pPr>
            <a:r>
              <a:rPr lang="en-US" dirty="0"/>
              <a:t>The </a:t>
            </a:r>
            <a:r>
              <a:rPr lang="en-US" dirty="0" smtClean="0"/>
              <a:t>factors are outside </a:t>
            </a:r>
            <a:r>
              <a:rPr lang="en-US" dirty="0"/>
              <a:t>the control of the </a:t>
            </a:r>
            <a:r>
              <a:rPr lang="en-US" dirty="0" smtClean="0"/>
              <a:t>organization but have </a:t>
            </a:r>
            <a:r>
              <a:rPr lang="en-US" dirty="0"/>
              <a:t>some form impact on the </a:t>
            </a:r>
            <a:r>
              <a:rPr lang="en-US" dirty="0" err="1" smtClean="0"/>
              <a:t>organisation</a:t>
            </a:r>
            <a:endParaRPr lang="en-US" dirty="0" smtClean="0"/>
          </a:p>
          <a:p>
            <a:r>
              <a:rPr lang="en-US" dirty="0" smtClean="0"/>
              <a:t>Technology</a:t>
            </a:r>
          </a:p>
          <a:p>
            <a:r>
              <a:rPr lang="en-US" dirty="0" err="1" smtClean="0"/>
              <a:t>Globalisation</a:t>
            </a:r>
            <a:endParaRPr lang="en-US" dirty="0" smtClean="0"/>
          </a:p>
          <a:p>
            <a:r>
              <a:rPr lang="en-US" dirty="0" smtClean="0"/>
              <a:t>Social</a:t>
            </a:r>
          </a:p>
          <a:p>
            <a:r>
              <a:rPr lang="en-US" dirty="0" err="1" smtClean="0"/>
              <a:t>Competiors</a:t>
            </a:r>
            <a:endParaRPr lang="en-US" dirty="0" smtClean="0"/>
          </a:p>
          <a:p>
            <a:r>
              <a:rPr lang="en-US" dirty="0" smtClean="0"/>
              <a:t>Economy</a:t>
            </a:r>
          </a:p>
          <a:p>
            <a:r>
              <a:rPr lang="en-US" dirty="0" smtClean="0"/>
              <a:t>legal</a:t>
            </a:r>
          </a:p>
          <a:p>
            <a:endParaRPr lang="ru-RU" dirty="0"/>
          </a:p>
        </p:txBody>
      </p:sp>
      <p:pic>
        <p:nvPicPr>
          <p:cNvPr id="2050" name="Picture 2"/>
          <p:cNvPicPr>
            <a:picLocks noChangeAspect="1" noChangeArrowheads="1"/>
          </p:cNvPicPr>
          <p:nvPr/>
        </p:nvPicPr>
        <p:blipFill>
          <a:blip r:embed="rId2"/>
          <a:srcRect/>
          <a:stretch>
            <a:fillRect/>
          </a:stretch>
        </p:blipFill>
        <p:spPr bwMode="auto">
          <a:xfrm>
            <a:off x="1007067" y="1960656"/>
            <a:ext cx="4727528" cy="4727528"/>
          </a:xfrm>
          <a:prstGeom prst="rect">
            <a:avLst/>
          </a:prstGeom>
          <a:noFill/>
          <a:ln w="9525">
            <a:noFill/>
            <a:miter lim="800000"/>
            <a:headEnd/>
            <a:tailEnd/>
          </a:ln>
          <a:effectLst/>
        </p:spPr>
      </p:pic>
    </p:spTree>
    <p:extLst>
      <p:ext uri="{BB962C8B-B14F-4D97-AF65-F5344CB8AC3E}">
        <p14:creationId xmlns:p14="http://schemas.microsoft.com/office/powerpoint/2010/main" xmlns="" val="378537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14846" y="0"/>
            <a:ext cx="9601200" cy="1485900"/>
          </a:xfrm>
        </p:spPr>
        <p:txBody>
          <a:bodyPr>
            <a:normAutofit/>
          </a:bodyPr>
          <a:lstStyle/>
          <a:p>
            <a:r>
              <a:rPr lang="en-US" sz="4000" dirty="0"/>
              <a:t>External </a:t>
            </a:r>
            <a:r>
              <a:rPr lang="en-US" sz="4000" dirty="0" smtClean="0"/>
              <a:t>business </a:t>
            </a:r>
            <a:r>
              <a:rPr lang="en-US" sz="4000" dirty="0"/>
              <a:t>environment: </a:t>
            </a:r>
            <a:r>
              <a:rPr lang="en-US" sz="4000" dirty="0" err="1" smtClean="0"/>
              <a:t>subelements</a:t>
            </a:r>
            <a:endParaRPr lang="ru-RU" sz="4000" dirty="0"/>
          </a:p>
        </p:txBody>
      </p:sp>
      <p:pic>
        <p:nvPicPr>
          <p:cNvPr id="3074" name="Picture 2"/>
          <p:cNvPicPr>
            <a:picLocks noChangeAspect="1" noChangeArrowheads="1"/>
          </p:cNvPicPr>
          <p:nvPr/>
        </p:nvPicPr>
        <p:blipFill>
          <a:blip r:embed="rId2"/>
          <a:srcRect/>
          <a:stretch>
            <a:fillRect/>
          </a:stretch>
        </p:blipFill>
        <p:spPr bwMode="auto">
          <a:xfrm>
            <a:off x="1859551" y="1054735"/>
            <a:ext cx="8891179" cy="5646511"/>
          </a:xfrm>
          <a:prstGeom prst="rect">
            <a:avLst/>
          </a:prstGeom>
          <a:noFill/>
          <a:ln w="9525">
            <a:noFill/>
            <a:miter lim="800000"/>
            <a:headEnd/>
            <a:tailEnd/>
          </a:ln>
          <a:effectLst/>
        </p:spPr>
      </p:pic>
    </p:spTree>
    <p:extLst>
      <p:ext uri="{BB962C8B-B14F-4D97-AF65-F5344CB8AC3E}">
        <p14:creationId xmlns:p14="http://schemas.microsoft.com/office/powerpoint/2010/main" xmlns="" val="102655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598295" y="209005"/>
            <a:ext cx="8979605" cy="6485270"/>
          </a:xfrm>
          <a:prstGeom prst="rect">
            <a:avLst/>
          </a:prstGeom>
          <a:noFill/>
          <a:ln w="9525">
            <a:noFill/>
            <a:miter lim="800000"/>
            <a:headEnd/>
            <a:tailEnd/>
          </a:ln>
          <a:effectLst/>
        </p:spPr>
      </p:pic>
    </p:spTree>
    <p:extLst>
      <p:ext uri="{BB962C8B-B14F-4D97-AF65-F5344CB8AC3E}">
        <p14:creationId xmlns:p14="http://schemas.microsoft.com/office/powerpoint/2010/main" xmlns="" val="59444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a:t>What is PESTLE Analysis</a:t>
            </a:r>
            <a:br>
              <a:rPr lang="en-US" dirty="0"/>
            </a:br>
            <a:endParaRPr lang="ru-RU" dirty="0"/>
          </a:p>
        </p:txBody>
      </p:sp>
      <p:sp>
        <p:nvSpPr>
          <p:cNvPr id="6" name="Объект 5"/>
          <p:cNvSpPr>
            <a:spLocks noGrp="1"/>
          </p:cNvSpPr>
          <p:nvPr>
            <p:ph idx="1"/>
          </p:nvPr>
        </p:nvSpPr>
        <p:spPr>
          <a:xfrm>
            <a:off x="1371600" y="1693333"/>
            <a:ext cx="9601200" cy="4174067"/>
          </a:xfrm>
        </p:spPr>
        <p:txBody>
          <a:bodyPr>
            <a:normAutofit fontScale="92500" lnSpcReduction="20000"/>
          </a:bodyPr>
          <a:lstStyle/>
          <a:p>
            <a:pPr marL="0" indent="0">
              <a:buNone/>
            </a:pPr>
            <a:r>
              <a:rPr lang="en-US" dirty="0" smtClean="0"/>
              <a:t>PESTLE Analysis is a technique used for </a:t>
            </a:r>
            <a:r>
              <a:rPr lang="en-US" dirty="0" err="1" smtClean="0"/>
              <a:t>analysing</a:t>
            </a:r>
            <a:r>
              <a:rPr lang="en-US" dirty="0" smtClean="0"/>
              <a:t> the external environment surrounding an </a:t>
            </a:r>
            <a:r>
              <a:rPr lang="en-US" dirty="0" err="1" smtClean="0"/>
              <a:t>organisation</a:t>
            </a:r>
            <a:r>
              <a:rPr lang="en-US" dirty="0" smtClean="0"/>
              <a:t> when investigating business change. PESTLE </a:t>
            </a:r>
            <a:r>
              <a:rPr lang="en-US" dirty="0"/>
              <a:t>is an acronym which stands for Political, Economic, Sociological, Technological, Legal, Environmental. The factors identified could be items that help the </a:t>
            </a:r>
            <a:r>
              <a:rPr lang="en-US" dirty="0" err="1"/>
              <a:t>organisation</a:t>
            </a:r>
            <a:r>
              <a:rPr lang="en-US" dirty="0"/>
              <a:t> or hinder it</a:t>
            </a:r>
            <a:r>
              <a:rPr lang="en-US" dirty="0" smtClean="0"/>
              <a:t>. The </a:t>
            </a:r>
            <a:r>
              <a:rPr lang="en-US" dirty="0"/>
              <a:t>technique is used to help identify factors involved in change rather than solutions to any of the factors. </a:t>
            </a:r>
            <a:endParaRPr lang="en-US" dirty="0" smtClean="0"/>
          </a:p>
          <a:p>
            <a:pPr marL="0" indent="0">
              <a:buNone/>
            </a:pPr>
            <a:r>
              <a:rPr lang="en-US" dirty="0" smtClean="0"/>
              <a:t>There </a:t>
            </a:r>
            <a:r>
              <a:rPr lang="en-US" dirty="0"/>
              <a:t>are several variations on PESTLE Analysis:</a:t>
            </a:r>
          </a:p>
          <a:p>
            <a:r>
              <a:rPr lang="en-US" dirty="0" smtClean="0"/>
              <a:t>PEST</a:t>
            </a:r>
            <a:r>
              <a:rPr lang="en-US" dirty="0"/>
              <a:t>: Political, Economic, Sociological, Technological</a:t>
            </a:r>
          </a:p>
          <a:p>
            <a:r>
              <a:rPr lang="en-US" dirty="0"/>
              <a:t>PESTLIED: Political, economic, sociological, technological, environmental, legal, international, environmental, demographic</a:t>
            </a:r>
          </a:p>
          <a:p>
            <a:r>
              <a:rPr lang="en-US" dirty="0"/>
              <a:t>STEEPLE: Sociological, technological, environmental, economic, political, legal, ethical</a:t>
            </a:r>
          </a:p>
          <a:p>
            <a:pPr marL="0" indent="0">
              <a:buNone/>
            </a:pPr>
            <a:r>
              <a:rPr lang="en-US" dirty="0"/>
              <a:t>The important element to the technique is considering all the areas of the technique rather than painstakingly classifying a factor. When considering each factor you need to identify what the factor is and what the impact will be on the business. The elements of this technique are introduced below.</a:t>
            </a:r>
            <a:endParaRPr lang="ru-RU" dirty="0"/>
          </a:p>
        </p:txBody>
      </p:sp>
    </p:spTree>
    <p:extLst>
      <p:ext uri="{BB962C8B-B14F-4D97-AF65-F5344CB8AC3E}">
        <p14:creationId xmlns:p14="http://schemas.microsoft.com/office/powerpoint/2010/main" xmlns="" val="3947617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Political Factors:</a:t>
            </a:r>
            <a:br>
              <a:rPr lang="en-US" dirty="0"/>
            </a:br>
            <a:endParaRPr lang="ru-RU" dirty="0"/>
          </a:p>
        </p:txBody>
      </p:sp>
      <p:sp>
        <p:nvSpPr>
          <p:cNvPr id="4" name="Текст 3"/>
          <p:cNvSpPr>
            <a:spLocks noGrp="1"/>
          </p:cNvSpPr>
          <p:nvPr>
            <p:ph type="body" sz="half" idx="2"/>
          </p:nvPr>
        </p:nvSpPr>
        <p:spPr/>
        <p:txBody>
          <a:bodyPr>
            <a:normAutofit fontScale="77500" lnSpcReduction="20000"/>
          </a:bodyPr>
          <a:lstStyle/>
          <a:p>
            <a:r>
              <a:rPr lang="en-US" dirty="0"/>
              <a:t>Any factors in the political environment either in the home country or international arena. Examples of these could be government initiatives or changes of policy which affect the </a:t>
            </a:r>
            <a:r>
              <a:rPr lang="en-US" dirty="0" err="1"/>
              <a:t>organisation</a:t>
            </a:r>
            <a:r>
              <a:rPr lang="en-US" dirty="0"/>
              <a:t>.</a:t>
            </a:r>
            <a:endParaRPr lang="ru-RU" dirty="0"/>
          </a:p>
          <a:p>
            <a:r>
              <a:rPr lang="en-US" dirty="0" smtClean="0"/>
              <a:t>These </a:t>
            </a:r>
            <a:r>
              <a:rPr lang="en-US" dirty="0"/>
              <a:t>factors are all about how and to what degree a government intervenes in the economy or a certain industry. Basically all the influences that a government has on your business could be classified here. This can include government policy, political stability or instability, corruption, foreign trade policy, tax policy, </a:t>
            </a:r>
            <a:r>
              <a:rPr lang="en-US" dirty="0" err="1"/>
              <a:t>labour</a:t>
            </a:r>
            <a:r>
              <a:rPr lang="en-US" dirty="0"/>
              <a:t> law, environmental law and trade restrictions. Furthermore, the government may have a profound impact on a nation’s education system, infrastructure and health regulations. These are all factors that need to be taken into account when assessing the attractiveness of a potential market</a:t>
            </a:r>
            <a:r>
              <a:rPr lang="en-US" dirty="0" smtClean="0"/>
              <a:t>.</a:t>
            </a:r>
          </a:p>
        </p:txBody>
      </p:sp>
      <p:pic>
        <p:nvPicPr>
          <p:cNvPr id="5123" name="Picture 3"/>
          <p:cNvPicPr>
            <a:picLocks noChangeAspect="1" noChangeArrowheads="1"/>
          </p:cNvPicPr>
          <p:nvPr/>
        </p:nvPicPr>
        <p:blipFill>
          <a:blip r:embed="rId2"/>
          <a:srcRect/>
          <a:stretch>
            <a:fillRect/>
          </a:stretch>
        </p:blipFill>
        <p:spPr bwMode="auto">
          <a:xfrm>
            <a:off x="5512526" y="1230319"/>
            <a:ext cx="6679473" cy="4779684"/>
          </a:xfrm>
          <a:prstGeom prst="rect">
            <a:avLst/>
          </a:prstGeom>
          <a:noFill/>
          <a:ln w="9525">
            <a:noFill/>
            <a:miter lim="800000"/>
            <a:headEnd/>
            <a:tailEnd/>
          </a:ln>
          <a:effectLst/>
        </p:spPr>
      </p:pic>
    </p:spTree>
    <p:extLst>
      <p:ext uri="{BB962C8B-B14F-4D97-AF65-F5344CB8AC3E}">
        <p14:creationId xmlns:p14="http://schemas.microsoft.com/office/powerpoint/2010/main" xmlns="" val="389684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Social Factors:</a:t>
            </a:r>
            <a:br>
              <a:rPr lang="en-US" dirty="0"/>
            </a:br>
            <a:endParaRPr lang="ru-RU" dirty="0"/>
          </a:p>
        </p:txBody>
      </p:sp>
      <p:sp>
        <p:nvSpPr>
          <p:cNvPr id="4" name="Текст 3"/>
          <p:cNvSpPr>
            <a:spLocks noGrp="1"/>
          </p:cNvSpPr>
          <p:nvPr>
            <p:ph type="body" sz="half" idx="2"/>
          </p:nvPr>
        </p:nvSpPr>
        <p:spPr/>
        <p:txBody>
          <a:bodyPr>
            <a:normAutofit fontScale="85000" lnSpcReduction="10000"/>
          </a:bodyPr>
          <a:lstStyle/>
          <a:p>
            <a:r>
              <a:rPr lang="en-US" dirty="0" smtClean="0"/>
              <a:t>This </a:t>
            </a:r>
            <a:r>
              <a:rPr lang="en-US" dirty="0"/>
              <a:t>dimension of the general environment represents the demographic characteristics, norms, customs and values of the population within which the organization operates. This </a:t>
            </a:r>
            <a:r>
              <a:rPr lang="en-US" dirty="0" err="1"/>
              <a:t>inlcudes</a:t>
            </a:r>
            <a:r>
              <a:rPr lang="en-US" dirty="0"/>
              <a:t> population trends such as the population growth rate, age distribution, income distribution, career attitudes, safety emphasis, health consciousness, lifestyle attitudes and cultural barriers. These factors are especially important for marketers when targeting certain customers. In addition, it also says something about the local workforce and its willingness to work under certain conditions.</a:t>
            </a:r>
            <a:endParaRPr lang="ru-RU" dirty="0"/>
          </a:p>
        </p:txBody>
      </p:sp>
      <p:pic>
        <p:nvPicPr>
          <p:cNvPr id="6148" name="Picture 4"/>
          <p:cNvPicPr>
            <a:picLocks noChangeAspect="1" noChangeArrowheads="1"/>
          </p:cNvPicPr>
          <p:nvPr/>
        </p:nvPicPr>
        <p:blipFill>
          <a:blip r:embed="rId2"/>
          <a:srcRect/>
          <a:stretch>
            <a:fillRect/>
          </a:stretch>
        </p:blipFill>
        <p:spPr bwMode="auto">
          <a:xfrm>
            <a:off x="5513899" y="1358536"/>
            <a:ext cx="6678101" cy="4382317"/>
          </a:xfrm>
          <a:prstGeom prst="rect">
            <a:avLst/>
          </a:prstGeom>
          <a:noFill/>
          <a:ln w="9525">
            <a:noFill/>
            <a:miter lim="800000"/>
            <a:headEnd/>
            <a:tailEnd/>
          </a:ln>
          <a:effectLst/>
        </p:spPr>
      </p:pic>
    </p:spTree>
    <p:extLst>
      <p:ext uri="{BB962C8B-B14F-4D97-AF65-F5344CB8AC3E}">
        <p14:creationId xmlns:p14="http://schemas.microsoft.com/office/powerpoint/2010/main" xmlns="" val="176617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6533" y="685800"/>
            <a:ext cx="3953087" cy="2157884"/>
          </a:xfrm>
        </p:spPr>
        <p:txBody>
          <a:bodyPr/>
          <a:lstStyle/>
          <a:p>
            <a:r>
              <a:rPr lang="en-US" dirty="0" smtClean="0"/>
              <a:t>Environmental </a:t>
            </a:r>
            <a:r>
              <a:rPr lang="en-US" dirty="0"/>
              <a:t>Factors:</a:t>
            </a:r>
            <a:br>
              <a:rPr lang="en-US" dirty="0"/>
            </a:br>
            <a:endParaRPr lang="ru-RU" dirty="0"/>
          </a:p>
        </p:txBody>
      </p:sp>
      <p:sp>
        <p:nvSpPr>
          <p:cNvPr id="4" name="Текст 3"/>
          <p:cNvSpPr>
            <a:spLocks noGrp="1"/>
          </p:cNvSpPr>
          <p:nvPr>
            <p:ph type="body" sz="half" idx="2"/>
          </p:nvPr>
        </p:nvSpPr>
        <p:spPr/>
        <p:txBody>
          <a:bodyPr>
            <a:normAutofit fontScale="77500" lnSpcReduction="20000"/>
          </a:bodyPr>
          <a:lstStyle/>
          <a:p>
            <a:r>
              <a:rPr lang="en-US" dirty="0" smtClean="0"/>
              <a:t>Environmental </a:t>
            </a:r>
            <a:r>
              <a:rPr lang="en-US" dirty="0"/>
              <a:t>factors have come to the forefront only relatively recently. They have become important due to the increasing scarcity of raw materials, </a:t>
            </a:r>
            <a:r>
              <a:rPr lang="en-US" dirty="0" err="1"/>
              <a:t>polution</a:t>
            </a:r>
            <a:r>
              <a:rPr lang="en-US" dirty="0"/>
              <a:t> targets and carbon footprint targets set by governments. These factors include ecological and environmental aspects such as weather, climate, environmental offsets and climate change which may especially affect industries such as tourism, farming, agriculture and insurance. Furthermore, growing awareness of the potential impacts of climate change is affecting how companies operate and the products they offer. This has led to many companies getting more and more involved in practices such as </a:t>
            </a:r>
            <a:r>
              <a:rPr lang="en-US" dirty="0" err="1"/>
              <a:t>corprate</a:t>
            </a:r>
            <a:r>
              <a:rPr lang="en-US" dirty="0"/>
              <a:t> social responsibility (CSR) and sustainability.</a:t>
            </a:r>
            <a:endParaRPr lang="ru-RU" dirty="0"/>
          </a:p>
        </p:txBody>
      </p:sp>
      <p:pic>
        <p:nvPicPr>
          <p:cNvPr id="7171" name="Picture 3"/>
          <p:cNvPicPr>
            <a:picLocks noChangeAspect="1" noChangeArrowheads="1"/>
          </p:cNvPicPr>
          <p:nvPr/>
        </p:nvPicPr>
        <p:blipFill>
          <a:blip r:embed="rId2"/>
          <a:srcRect/>
          <a:stretch>
            <a:fillRect/>
          </a:stretch>
        </p:blipFill>
        <p:spPr bwMode="auto">
          <a:xfrm>
            <a:off x="5525589" y="1098146"/>
            <a:ext cx="6666410" cy="5116237"/>
          </a:xfrm>
          <a:prstGeom prst="rect">
            <a:avLst/>
          </a:prstGeom>
          <a:noFill/>
          <a:ln w="9525">
            <a:noFill/>
            <a:miter lim="800000"/>
            <a:headEnd/>
            <a:tailEnd/>
          </a:ln>
          <a:effectLst/>
        </p:spPr>
      </p:pic>
    </p:spTree>
    <p:extLst>
      <p:ext uri="{BB962C8B-B14F-4D97-AF65-F5344CB8AC3E}">
        <p14:creationId xmlns:p14="http://schemas.microsoft.com/office/powerpoint/2010/main" xmlns="" val="352884378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9270AA94-2367-4B1E-B579-26147B222BD0}"/>
    </a:ext>
  </a:extLst>
</a:theme>
</file>

<file path=docProps/app.xml><?xml version="1.0" encoding="utf-8"?>
<Properties xmlns="http://schemas.openxmlformats.org/officeDocument/2006/extended-properties" xmlns:vt="http://schemas.openxmlformats.org/officeDocument/2006/docPropsVTypes">
  <TotalTime>1064</TotalTime>
  <Words>1565</Words>
  <Application>Microsoft Office PowerPoint</Application>
  <PresentationFormat>Произвольный</PresentationFormat>
  <Paragraphs>77</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Crop</vt:lpstr>
      <vt:lpstr>business environment </vt:lpstr>
      <vt:lpstr>business environment </vt:lpstr>
      <vt:lpstr>External business environment: elements</vt:lpstr>
      <vt:lpstr>External business environment: subelements</vt:lpstr>
      <vt:lpstr>Слайд 5</vt:lpstr>
      <vt:lpstr>What is PESTLE Analysis </vt:lpstr>
      <vt:lpstr>Political Factors: </vt:lpstr>
      <vt:lpstr>Social Factors: </vt:lpstr>
      <vt:lpstr>Environmental Factors: </vt:lpstr>
      <vt:lpstr>Legal Factors: </vt:lpstr>
      <vt:lpstr>Technological Factors: </vt:lpstr>
      <vt:lpstr>Economic Factors: </vt:lpstr>
      <vt:lpstr>Internal business environment</vt:lpstr>
      <vt:lpstr>SWOT Analysis </vt:lpstr>
      <vt:lpstr>Opportunities and Threats </vt:lpstr>
      <vt:lpstr>Threats: </vt:lpstr>
      <vt:lpstr>Strengths: </vt:lpstr>
      <vt:lpstr>Weaknesses: </vt:lpstr>
      <vt:lpstr>Слайд 19</vt:lpstr>
      <vt:lpstr>SWOT Analysis: example </vt:lpstr>
      <vt:lpstr>Strategy based on SWOT</vt:lpstr>
      <vt:lpstr>Business environment and business modelling</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environment</dc:title>
  <dc:creator>Я</dc:creator>
  <cp:lastModifiedBy>Дашка ...</cp:lastModifiedBy>
  <cp:revision>43</cp:revision>
  <dcterms:created xsi:type="dcterms:W3CDTF">2020-11-09T10:17:27Z</dcterms:created>
  <dcterms:modified xsi:type="dcterms:W3CDTF">2020-12-06T18:45:05Z</dcterms:modified>
</cp:coreProperties>
</file>