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6" r:id="rId3"/>
    <p:sldMasterId id="2147483692"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9" r:id="rId24"/>
    <p:sldId id="280" r:id="rId25"/>
    <p:sldId id="281" r:id="rId26"/>
    <p:sldId id="284" r:id="rId27"/>
    <p:sldId id="282" r:id="rId28"/>
    <p:sldId id="295" r:id="rId29"/>
    <p:sldId id="283" r:id="rId30"/>
    <p:sldId id="286" r:id="rId31"/>
    <p:sldId id="287" r:id="rId32"/>
    <p:sldId id="288" r:id="rId33"/>
    <p:sldId id="289" r:id="rId34"/>
    <p:sldId id="294" r:id="rId35"/>
    <p:sldId id="291" r:id="rId36"/>
    <p:sldId id="292" r:id="rId37"/>
    <p:sldId id="290" r:id="rId38"/>
    <p:sldId id="296" r:id="rId39"/>
    <p:sldId id="312" r:id="rId40"/>
    <p:sldId id="313" r:id="rId41"/>
    <p:sldId id="297" r:id="rId42"/>
    <p:sldId id="298" r:id="rId43"/>
    <p:sldId id="299" r:id="rId44"/>
    <p:sldId id="300" r:id="rId45"/>
    <p:sldId id="301" r:id="rId46"/>
    <p:sldId id="309" r:id="rId47"/>
    <p:sldId id="310" r:id="rId48"/>
    <p:sldId id="302" r:id="rId49"/>
    <p:sldId id="303" r:id="rId50"/>
    <p:sldId id="319" r:id="rId51"/>
    <p:sldId id="304" r:id="rId52"/>
    <p:sldId id="305" r:id="rId53"/>
    <p:sldId id="306" r:id="rId54"/>
    <p:sldId id="307" r:id="rId55"/>
    <p:sldId id="308" r:id="rId56"/>
    <p:sldId id="311" r:id="rId57"/>
    <p:sldId id="314" r:id="rId58"/>
    <p:sldId id="315" r:id="rId59"/>
    <p:sldId id="320" r:id="rId60"/>
    <p:sldId id="321" r:id="rId61"/>
    <p:sldId id="316" r:id="rId62"/>
    <p:sldId id="317" r:id="rId6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1" d="100"/>
          <a:sy n="61" d="100"/>
        </p:scale>
        <p:origin x="-1349" y="-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1.wmf"/><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2.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A6DB118-F2E9-4D6D-9664-5528EAD3BDBF}" type="datetimeFigureOut">
              <a:rPr lang="ru-RU" smtClean="0"/>
              <a:t>12.04.2022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6B0DD5A-D05F-42B4-B44E-C40D014FD004}" type="slidenum">
              <a:rPr lang="ru-RU" smtClean="0"/>
              <a:t>‹#›</a:t>
            </a:fld>
            <a:endParaRPr lang="ru-RU"/>
          </a:p>
        </p:txBody>
      </p:sp>
    </p:spTree>
    <p:extLst>
      <p:ext uri="{BB962C8B-B14F-4D97-AF65-F5344CB8AC3E}">
        <p14:creationId xmlns:p14="http://schemas.microsoft.com/office/powerpoint/2010/main" val="3085749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A6DB118-F2E9-4D6D-9664-5528EAD3BDBF}" type="datetimeFigureOut">
              <a:rPr lang="ru-RU" smtClean="0"/>
              <a:t>12.04.2022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6B0DD5A-D05F-42B4-B44E-C40D014FD004}" type="slidenum">
              <a:rPr lang="ru-RU" smtClean="0"/>
              <a:t>‹#›</a:t>
            </a:fld>
            <a:endParaRPr lang="ru-RU"/>
          </a:p>
        </p:txBody>
      </p:sp>
    </p:spTree>
    <p:extLst>
      <p:ext uri="{BB962C8B-B14F-4D97-AF65-F5344CB8AC3E}">
        <p14:creationId xmlns:p14="http://schemas.microsoft.com/office/powerpoint/2010/main" val="2846927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A6DB118-F2E9-4D6D-9664-5528EAD3BDBF}" type="datetimeFigureOut">
              <a:rPr lang="ru-RU" smtClean="0"/>
              <a:t>12.04.2022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6B0DD5A-D05F-42B4-B44E-C40D014FD004}" type="slidenum">
              <a:rPr lang="ru-RU" smtClean="0"/>
              <a:t>‹#›</a:t>
            </a:fld>
            <a:endParaRPr lang="ru-RU"/>
          </a:p>
        </p:txBody>
      </p:sp>
    </p:spTree>
    <p:extLst>
      <p:ext uri="{BB962C8B-B14F-4D97-AF65-F5344CB8AC3E}">
        <p14:creationId xmlns:p14="http://schemas.microsoft.com/office/powerpoint/2010/main" val="599005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B39143-D4D6-4328-973D-44195E613731}"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153371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A9C560-B3D4-49E0-BA88-27922356C7A7}"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522301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DB8923-6BF9-4456-8BEF-4C762566843F}"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846486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80FBAE-2449-4157-A4F9-5B812D085C2C}"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428251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34804EA-2A12-4B74-B4FC-F0FE8B04E4B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670328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C9E431E-A9DA-4406-9A60-58DC576244F1}"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156368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B3F192-D583-46F2-9AF1-B2B61AE21461}"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758274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BF7AD0-BC07-4824-A5D8-2B2820966B67}"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711744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A6DB118-F2E9-4D6D-9664-5528EAD3BDBF}" type="datetimeFigureOut">
              <a:rPr lang="ru-RU" smtClean="0"/>
              <a:t>12.04.2022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6B0DD5A-D05F-42B4-B44E-C40D014FD004}" type="slidenum">
              <a:rPr lang="ru-RU" smtClean="0"/>
              <a:t>‹#›</a:t>
            </a:fld>
            <a:endParaRPr lang="ru-RU"/>
          </a:p>
        </p:txBody>
      </p:sp>
    </p:spTree>
    <p:extLst>
      <p:ext uri="{BB962C8B-B14F-4D97-AF65-F5344CB8AC3E}">
        <p14:creationId xmlns:p14="http://schemas.microsoft.com/office/powerpoint/2010/main" val="1185962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6B4FF5-3DBC-4DF6-B323-74654688F3D5}"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243451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BACF67-402E-47BC-90F2-C790DD1B6E8E}"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052664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4BA33E-3E44-45DC-8900-C3F1DBEBE300}"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422658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883F79-3505-47DD-B121-E69F32FD1F2F}"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566701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41A9E2D-7560-4B7F-AC31-B3ADD5F6D33E}"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1708125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solidFill>
                  <a:srgbClr val="FFFFFF"/>
                </a:solidFill>
              </a:defRPr>
            </a:lvl1pPr>
          </a:lstStyle>
          <a:p>
            <a:pPr>
              <a:defRPr/>
            </a:pPr>
            <a:endParaRPr lang="ru-RU"/>
          </a:p>
        </p:txBody>
      </p:sp>
      <p:sp>
        <p:nvSpPr>
          <p:cNvPr id="4" name="Rectangle 5"/>
          <p:cNvSpPr>
            <a:spLocks noGrp="1" noChangeArrowheads="1"/>
          </p:cNvSpPr>
          <p:nvPr>
            <p:ph type="ftr" sz="quarter" idx="11"/>
          </p:nvPr>
        </p:nvSpPr>
        <p:spPr/>
        <p:txBody>
          <a:bodyPr/>
          <a:lstStyle>
            <a:lvl1pPr>
              <a:defRPr>
                <a:solidFill>
                  <a:srgbClr val="FFFFFF"/>
                </a:solidFill>
              </a:defRPr>
            </a:lvl1pPr>
          </a:lstStyle>
          <a:p>
            <a:pPr>
              <a:defRPr/>
            </a:pPr>
            <a:endParaRPr lang="ru-RU"/>
          </a:p>
        </p:txBody>
      </p:sp>
      <p:sp>
        <p:nvSpPr>
          <p:cNvPr id="5" name="Rectangle 6"/>
          <p:cNvSpPr>
            <a:spLocks noGrp="1" noChangeArrowheads="1"/>
          </p:cNvSpPr>
          <p:nvPr>
            <p:ph type="sldNum" sz="quarter" idx="12"/>
          </p:nvPr>
        </p:nvSpPr>
        <p:spPr/>
        <p:txBody>
          <a:bodyPr/>
          <a:lstStyle>
            <a:lvl1pPr>
              <a:defRPr>
                <a:solidFill>
                  <a:srgbClr val="FFFFFF"/>
                </a:solidFill>
              </a:defRPr>
            </a:lvl1pPr>
          </a:lstStyle>
          <a:p>
            <a:pPr>
              <a:defRPr/>
            </a:pPr>
            <a:fld id="{D48129B2-D144-4427-B29F-17BD0874389D}" type="slidenum">
              <a:rPr lang="ru-RU"/>
              <a:pPr>
                <a:defRPr/>
              </a:pPr>
              <a:t>‹#›</a:t>
            </a:fld>
            <a:endParaRPr lang="ru-RU"/>
          </a:p>
        </p:txBody>
      </p:sp>
    </p:spTree>
    <p:extLst>
      <p:ext uri="{BB962C8B-B14F-4D97-AF65-F5344CB8AC3E}">
        <p14:creationId xmlns:p14="http://schemas.microsoft.com/office/powerpoint/2010/main" val="684717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1EBDC1B-48A0-4D18-B386-E446F2620EB9}"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0513071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B39143-D4D6-4328-973D-44195E613731}"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811510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A9C560-B3D4-49E0-BA88-27922356C7A7}"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099987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DB8923-6BF9-4456-8BEF-4C762566843F}"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103482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A6DB118-F2E9-4D6D-9664-5528EAD3BDBF}" type="datetimeFigureOut">
              <a:rPr lang="ru-RU" smtClean="0"/>
              <a:t>12.04.2022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6B0DD5A-D05F-42B4-B44E-C40D014FD004}" type="slidenum">
              <a:rPr lang="ru-RU" smtClean="0"/>
              <a:t>‹#›</a:t>
            </a:fld>
            <a:endParaRPr lang="ru-RU"/>
          </a:p>
        </p:txBody>
      </p:sp>
    </p:spTree>
    <p:extLst>
      <p:ext uri="{BB962C8B-B14F-4D97-AF65-F5344CB8AC3E}">
        <p14:creationId xmlns:p14="http://schemas.microsoft.com/office/powerpoint/2010/main" val="42911522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80FBAE-2449-4157-A4F9-5B812D085C2C}"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6063113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34804EA-2A12-4B74-B4FC-F0FE8B04E4B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844639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C9E431E-A9DA-4406-9A60-58DC576244F1}"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413577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B3F192-D583-46F2-9AF1-B2B61AE21461}"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087743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BF7AD0-BC07-4824-A5D8-2B2820966B67}"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4754856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6B4FF5-3DBC-4DF6-B323-74654688F3D5}"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509714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BACF67-402E-47BC-90F2-C790DD1B6E8E}"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7190952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4BA33E-3E44-45DC-8900-C3F1DBEBE300}"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7921836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883F79-3505-47DD-B121-E69F32FD1F2F}"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6331571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41A9E2D-7560-4B7F-AC31-B3ADD5F6D33E}"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4128661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A6DB118-F2E9-4D6D-9664-5528EAD3BDBF}" type="datetimeFigureOut">
              <a:rPr lang="ru-RU" smtClean="0"/>
              <a:t>12.04.2022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6B0DD5A-D05F-42B4-B44E-C40D014FD004}" type="slidenum">
              <a:rPr lang="ru-RU" smtClean="0"/>
              <a:t>‹#›</a:t>
            </a:fld>
            <a:endParaRPr lang="ru-RU"/>
          </a:p>
        </p:txBody>
      </p:sp>
    </p:spTree>
    <p:extLst>
      <p:ext uri="{BB962C8B-B14F-4D97-AF65-F5344CB8AC3E}">
        <p14:creationId xmlns:p14="http://schemas.microsoft.com/office/powerpoint/2010/main" val="33468747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solidFill>
                  <a:srgbClr val="FFFFFF"/>
                </a:solidFill>
              </a:defRPr>
            </a:lvl1pPr>
          </a:lstStyle>
          <a:p>
            <a:pPr>
              <a:defRPr/>
            </a:pPr>
            <a:endParaRPr lang="ru-RU"/>
          </a:p>
        </p:txBody>
      </p:sp>
      <p:sp>
        <p:nvSpPr>
          <p:cNvPr id="4" name="Rectangle 5"/>
          <p:cNvSpPr>
            <a:spLocks noGrp="1" noChangeArrowheads="1"/>
          </p:cNvSpPr>
          <p:nvPr>
            <p:ph type="ftr" sz="quarter" idx="11"/>
          </p:nvPr>
        </p:nvSpPr>
        <p:spPr/>
        <p:txBody>
          <a:bodyPr/>
          <a:lstStyle>
            <a:lvl1pPr>
              <a:defRPr>
                <a:solidFill>
                  <a:srgbClr val="FFFFFF"/>
                </a:solidFill>
              </a:defRPr>
            </a:lvl1pPr>
          </a:lstStyle>
          <a:p>
            <a:pPr>
              <a:defRPr/>
            </a:pPr>
            <a:endParaRPr lang="ru-RU"/>
          </a:p>
        </p:txBody>
      </p:sp>
      <p:sp>
        <p:nvSpPr>
          <p:cNvPr id="5" name="Rectangle 6"/>
          <p:cNvSpPr>
            <a:spLocks noGrp="1" noChangeArrowheads="1"/>
          </p:cNvSpPr>
          <p:nvPr>
            <p:ph type="sldNum" sz="quarter" idx="12"/>
          </p:nvPr>
        </p:nvSpPr>
        <p:spPr/>
        <p:txBody>
          <a:bodyPr/>
          <a:lstStyle>
            <a:lvl1pPr>
              <a:defRPr>
                <a:solidFill>
                  <a:srgbClr val="FFFFFF"/>
                </a:solidFill>
              </a:defRPr>
            </a:lvl1pPr>
          </a:lstStyle>
          <a:p>
            <a:pPr>
              <a:defRPr/>
            </a:pPr>
            <a:fld id="{D48129B2-D144-4427-B29F-17BD0874389D}" type="slidenum">
              <a:rPr lang="ru-RU"/>
              <a:pPr>
                <a:defRPr/>
              </a:pPr>
              <a:t>‹#›</a:t>
            </a:fld>
            <a:endParaRPr lang="ru-RU"/>
          </a:p>
        </p:txBody>
      </p:sp>
    </p:spTree>
    <p:extLst>
      <p:ext uri="{BB962C8B-B14F-4D97-AF65-F5344CB8AC3E}">
        <p14:creationId xmlns:p14="http://schemas.microsoft.com/office/powerpoint/2010/main" val="34829754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1EBDC1B-48A0-4D18-B386-E446F2620EB9}"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8408642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FA5E8D81-946C-4A41-B6A6-B583A3C74485}" type="slidenum">
              <a:rPr lang="ru-RU"/>
              <a:pPr>
                <a:defRPr/>
              </a:pPr>
              <a:t>‹#›</a:t>
            </a:fld>
            <a:endParaRPr lang="ru-RU"/>
          </a:p>
        </p:txBody>
      </p:sp>
    </p:spTree>
    <p:extLst>
      <p:ext uri="{BB962C8B-B14F-4D97-AF65-F5344CB8AC3E}">
        <p14:creationId xmlns:p14="http://schemas.microsoft.com/office/powerpoint/2010/main" val="14674718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F5383DB0-239D-4965-A4C9-6389BEFAA980}" type="slidenum">
              <a:rPr lang="ru-RU"/>
              <a:pPr>
                <a:defRPr/>
              </a:pPr>
              <a:t>‹#›</a:t>
            </a:fld>
            <a:endParaRPr lang="ru-RU"/>
          </a:p>
        </p:txBody>
      </p:sp>
    </p:spTree>
    <p:extLst>
      <p:ext uri="{BB962C8B-B14F-4D97-AF65-F5344CB8AC3E}">
        <p14:creationId xmlns:p14="http://schemas.microsoft.com/office/powerpoint/2010/main" val="4321067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7FC5A70C-4314-40BD-B629-E3A391F3F18B}" type="slidenum">
              <a:rPr lang="ru-RU"/>
              <a:pPr>
                <a:defRPr/>
              </a:pPr>
              <a:t>‹#›</a:t>
            </a:fld>
            <a:endParaRPr lang="ru-RU"/>
          </a:p>
        </p:txBody>
      </p:sp>
    </p:spTree>
    <p:extLst>
      <p:ext uri="{BB962C8B-B14F-4D97-AF65-F5344CB8AC3E}">
        <p14:creationId xmlns:p14="http://schemas.microsoft.com/office/powerpoint/2010/main" val="39704996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C14C108C-2ACA-4B04-B6B3-7AFC30A0F26B}" type="slidenum">
              <a:rPr lang="ru-RU"/>
              <a:pPr>
                <a:defRPr/>
              </a:pPr>
              <a:t>‹#›</a:t>
            </a:fld>
            <a:endParaRPr lang="ru-RU"/>
          </a:p>
        </p:txBody>
      </p:sp>
    </p:spTree>
    <p:extLst>
      <p:ext uri="{BB962C8B-B14F-4D97-AF65-F5344CB8AC3E}">
        <p14:creationId xmlns:p14="http://schemas.microsoft.com/office/powerpoint/2010/main" val="27538264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7FD14A16-FAFF-4AE5-980D-C0BEB59E6E10}" type="slidenum">
              <a:rPr lang="ru-RU"/>
              <a:pPr>
                <a:defRPr/>
              </a:pPr>
              <a:t>‹#›</a:t>
            </a:fld>
            <a:endParaRPr lang="ru-RU"/>
          </a:p>
        </p:txBody>
      </p:sp>
    </p:spTree>
    <p:extLst>
      <p:ext uri="{BB962C8B-B14F-4D97-AF65-F5344CB8AC3E}">
        <p14:creationId xmlns:p14="http://schemas.microsoft.com/office/powerpoint/2010/main" val="13921338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7D859237-DD08-4F96-AC08-9980796C68C0}" type="slidenum">
              <a:rPr lang="ru-RU"/>
              <a:pPr>
                <a:defRPr/>
              </a:pPr>
              <a:t>‹#›</a:t>
            </a:fld>
            <a:endParaRPr lang="ru-RU"/>
          </a:p>
        </p:txBody>
      </p:sp>
    </p:spTree>
    <p:extLst>
      <p:ext uri="{BB962C8B-B14F-4D97-AF65-F5344CB8AC3E}">
        <p14:creationId xmlns:p14="http://schemas.microsoft.com/office/powerpoint/2010/main" val="25980211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6D2D523B-E91A-40DC-91B3-D736FA1927F4}" type="slidenum">
              <a:rPr lang="ru-RU"/>
              <a:pPr>
                <a:defRPr/>
              </a:pPr>
              <a:t>‹#›</a:t>
            </a:fld>
            <a:endParaRPr lang="ru-RU"/>
          </a:p>
        </p:txBody>
      </p:sp>
    </p:spTree>
    <p:extLst>
      <p:ext uri="{BB962C8B-B14F-4D97-AF65-F5344CB8AC3E}">
        <p14:creationId xmlns:p14="http://schemas.microsoft.com/office/powerpoint/2010/main" val="7725635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90F59EE1-D4E5-4B2E-BCEB-0097C2763C81}" type="slidenum">
              <a:rPr lang="ru-RU"/>
              <a:pPr>
                <a:defRPr/>
              </a:pPr>
              <a:t>‹#›</a:t>
            </a:fld>
            <a:endParaRPr lang="ru-RU"/>
          </a:p>
        </p:txBody>
      </p:sp>
    </p:spTree>
    <p:extLst>
      <p:ext uri="{BB962C8B-B14F-4D97-AF65-F5344CB8AC3E}">
        <p14:creationId xmlns:p14="http://schemas.microsoft.com/office/powerpoint/2010/main" val="4049492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A6DB118-F2E9-4D6D-9664-5528EAD3BDBF}" type="datetimeFigureOut">
              <a:rPr lang="ru-RU" smtClean="0"/>
              <a:t>12.04.2022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6B0DD5A-D05F-42B4-B44E-C40D014FD004}" type="slidenum">
              <a:rPr lang="ru-RU" smtClean="0"/>
              <a:t>‹#›</a:t>
            </a:fld>
            <a:endParaRPr lang="ru-RU"/>
          </a:p>
        </p:txBody>
      </p:sp>
    </p:spTree>
    <p:extLst>
      <p:ext uri="{BB962C8B-B14F-4D97-AF65-F5344CB8AC3E}">
        <p14:creationId xmlns:p14="http://schemas.microsoft.com/office/powerpoint/2010/main" val="2825004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225D7DC5-9685-41E4-8B3E-856217972CBE}" type="slidenum">
              <a:rPr lang="ru-RU"/>
              <a:pPr>
                <a:defRPr/>
              </a:pPr>
              <a:t>‹#›</a:t>
            </a:fld>
            <a:endParaRPr lang="ru-RU"/>
          </a:p>
        </p:txBody>
      </p:sp>
    </p:spTree>
    <p:extLst>
      <p:ext uri="{BB962C8B-B14F-4D97-AF65-F5344CB8AC3E}">
        <p14:creationId xmlns:p14="http://schemas.microsoft.com/office/powerpoint/2010/main" val="9052958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9267359F-8510-490C-9DDB-FD53F6E6E38B}" type="slidenum">
              <a:rPr lang="ru-RU"/>
              <a:pPr>
                <a:defRPr/>
              </a:pPr>
              <a:t>‹#›</a:t>
            </a:fld>
            <a:endParaRPr lang="ru-RU"/>
          </a:p>
        </p:txBody>
      </p:sp>
    </p:spTree>
    <p:extLst>
      <p:ext uri="{BB962C8B-B14F-4D97-AF65-F5344CB8AC3E}">
        <p14:creationId xmlns:p14="http://schemas.microsoft.com/office/powerpoint/2010/main" val="38829595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8EBD5D81-C283-4065-850B-375B3A2EC6ED}" type="slidenum">
              <a:rPr lang="ru-RU"/>
              <a:pPr>
                <a:defRPr/>
              </a:pPr>
              <a:t>‹#›</a:t>
            </a:fld>
            <a:endParaRPr lang="ru-RU"/>
          </a:p>
        </p:txBody>
      </p:sp>
    </p:spTree>
    <p:extLst>
      <p:ext uri="{BB962C8B-B14F-4D97-AF65-F5344CB8AC3E}">
        <p14:creationId xmlns:p14="http://schemas.microsoft.com/office/powerpoint/2010/main" val="6576094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BB30B567-4264-40A9-8C40-B2FBFEA9B74E}" type="slidenum">
              <a:rPr lang="ru-RU"/>
              <a:pPr>
                <a:defRPr/>
              </a:pPr>
              <a:t>‹#›</a:t>
            </a:fld>
            <a:endParaRPr lang="ru-RU"/>
          </a:p>
        </p:txBody>
      </p:sp>
    </p:spTree>
    <p:extLst>
      <p:ext uri="{BB962C8B-B14F-4D97-AF65-F5344CB8AC3E}">
        <p14:creationId xmlns:p14="http://schemas.microsoft.com/office/powerpoint/2010/main" val="12749271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F5AAB98D-D95F-4A1E-9BB5-D5CDECB9F406}" type="slidenum">
              <a:rPr lang="ru-RU"/>
              <a:pPr>
                <a:defRPr/>
              </a:pPr>
              <a:t>‹#›</a:t>
            </a:fld>
            <a:endParaRPr lang="ru-RU"/>
          </a:p>
        </p:txBody>
      </p:sp>
    </p:spTree>
    <p:extLst>
      <p:ext uri="{BB962C8B-B14F-4D97-AF65-F5344CB8AC3E}">
        <p14:creationId xmlns:p14="http://schemas.microsoft.com/office/powerpoint/2010/main" val="23009051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pPr>
              <a:defRPr/>
            </a:pPr>
            <a:fld id="{391D268A-A651-456E-970D-1BADF2BD9BFD}" type="slidenum">
              <a:rPr lang="ru-RU"/>
              <a:pPr>
                <a:defRPr/>
              </a:pPr>
              <a:t>‹#›</a:t>
            </a:fld>
            <a:endParaRPr lang="ru-RU"/>
          </a:p>
        </p:txBody>
      </p:sp>
    </p:spTree>
    <p:extLst>
      <p:ext uri="{BB962C8B-B14F-4D97-AF65-F5344CB8AC3E}">
        <p14:creationId xmlns:p14="http://schemas.microsoft.com/office/powerpoint/2010/main" val="34322305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1660F7FB-E648-4D5D-83F0-58FFA1D7B9FF}" type="slidenum">
              <a:rPr lang="ru-RU"/>
              <a:pPr>
                <a:defRPr/>
              </a:pPr>
              <a:t>‹#›</a:t>
            </a:fld>
            <a:endParaRPr lang="ru-RU"/>
          </a:p>
        </p:txBody>
      </p:sp>
    </p:spTree>
    <p:extLst>
      <p:ext uri="{BB962C8B-B14F-4D97-AF65-F5344CB8AC3E}">
        <p14:creationId xmlns:p14="http://schemas.microsoft.com/office/powerpoint/2010/main" val="3771500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A6DB118-F2E9-4D6D-9664-5528EAD3BDBF}" type="datetimeFigureOut">
              <a:rPr lang="ru-RU" smtClean="0"/>
              <a:t>12.04.2022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6B0DD5A-D05F-42B4-B44E-C40D014FD004}" type="slidenum">
              <a:rPr lang="ru-RU" smtClean="0"/>
              <a:t>‹#›</a:t>
            </a:fld>
            <a:endParaRPr lang="ru-RU"/>
          </a:p>
        </p:txBody>
      </p:sp>
    </p:spTree>
    <p:extLst>
      <p:ext uri="{BB962C8B-B14F-4D97-AF65-F5344CB8AC3E}">
        <p14:creationId xmlns:p14="http://schemas.microsoft.com/office/powerpoint/2010/main" val="1904776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A6DB118-F2E9-4D6D-9664-5528EAD3BDBF}" type="datetimeFigureOut">
              <a:rPr lang="ru-RU" smtClean="0"/>
              <a:t>12.04.2022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6B0DD5A-D05F-42B4-B44E-C40D014FD004}" type="slidenum">
              <a:rPr lang="ru-RU" smtClean="0"/>
              <a:t>‹#›</a:t>
            </a:fld>
            <a:endParaRPr lang="ru-RU"/>
          </a:p>
        </p:txBody>
      </p:sp>
    </p:spTree>
    <p:extLst>
      <p:ext uri="{BB962C8B-B14F-4D97-AF65-F5344CB8AC3E}">
        <p14:creationId xmlns:p14="http://schemas.microsoft.com/office/powerpoint/2010/main" val="3140761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A6DB118-F2E9-4D6D-9664-5528EAD3BDBF}" type="datetimeFigureOut">
              <a:rPr lang="ru-RU" smtClean="0"/>
              <a:t>12.04.2022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6B0DD5A-D05F-42B4-B44E-C40D014FD004}" type="slidenum">
              <a:rPr lang="ru-RU" smtClean="0"/>
              <a:t>‹#›</a:t>
            </a:fld>
            <a:endParaRPr lang="ru-RU"/>
          </a:p>
        </p:txBody>
      </p:sp>
    </p:spTree>
    <p:extLst>
      <p:ext uri="{BB962C8B-B14F-4D97-AF65-F5344CB8AC3E}">
        <p14:creationId xmlns:p14="http://schemas.microsoft.com/office/powerpoint/2010/main" val="3748263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A6DB118-F2E9-4D6D-9664-5528EAD3BDBF}" type="datetimeFigureOut">
              <a:rPr lang="ru-RU" smtClean="0"/>
              <a:t>12.04.2022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6B0DD5A-D05F-42B4-B44E-C40D014FD004}" type="slidenum">
              <a:rPr lang="ru-RU" smtClean="0"/>
              <a:t>‹#›</a:t>
            </a:fld>
            <a:endParaRPr lang="ru-RU"/>
          </a:p>
        </p:txBody>
      </p:sp>
    </p:spTree>
    <p:extLst>
      <p:ext uri="{BB962C8B-B14F-4D97-AF65-F5344CB8AC3E}">
        <p14:creationId xmlns:p14="http://schemas.microsoft.com/office/powerpoint/2010/main" val="1748685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theme" Target="../theme/theme4.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6DB118-F2E9-4D6D-9664-5528EAD3BDBF}" type="datetimeFigureOut">
              <a:rPr lang="ru-RU" smtClean="0"/>
              <a:t>12.04.2022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B0DD5A-D05F-42B4-B44E-C40D014FD004}" type="slidenum">
              <a:rPr lang="ru-RU" smtClean="0"/>
              <a:t>‹#›</a:t>
            </a:fld>
            <a:endParaRPr lang="ru-RU"/>
          </a:p>
        </p:txBody>
      </p:sp>
    </p:spTree>
    <p:extLst>
      <p:ext uri="{BB962C8B-B14F-4D97-AF65-F5344CB8AC3E}">
        <p14:creationId xmlns:p14="http://schemas.microsoft.com/office/powerpoint/2010/main" val="1302735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ru-RU" alt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ru-RU" alt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A3D31DC3-623A-4D03-BD5F-0B0C36E013A8}" type="slidenum">
              <a:rPr lang="ru-RU" altLang="ru-RU">
                <a:solidFill>
                  <a:srgbClr val="000000"/>
                </a:solidFill>
              </a:rPr>
              <a:pPr fontAlgn="base">
                <a:spcBef>
                  <a:spcPct val="0"/>
                </a:spcBef>
                <a:spcAft>
                  <a:spcPct val="0"/>
                </a:spcAft>
                <a:defRPr/>
              </a:pPr>
              <a:t>‹#›</a:t>
            </a:fld>
            <a:endParaRPr lang="ru-RU" altLang="ru-RU">
              <a:solidFill>
                <a:srgbClr val="000000"/>
              </a:solidFill>
            </a:endParaRPr>
          </a:p>
        </p:txBody>
      </p:sp>
    </p:spTree>
    <p:extLst>
      <p:ext uri="{BB962C8B-B14F-4D97-AF65-F5344CB8AC3E}">
        <p14:creationId xmlns:p14="http://schemas.microsoft.com/office/powerpoint/2010/main" val="39744519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ru-RU" alt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ru-RU" alt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A3D31DC3-623A-4D03-BD5F-0B0C36E013A8}" type="slidenum">
              <a:rPr lang="ru-RU" altLang="ru-RU">
                <a:solidFill>
                  <a:srgbClr val="000000"/>
                </a:solidFill>
              </a:rPr>
              <a:pPr fontAlgn="base">
                <a:spcBef>
                  <a:spcPct val="0"/>
                </a:spcBef>
                <a:spcAft>
                  <a:spcPct val="0"/>
                </a:spcAft>
                <a:defRPr/>
              </a:pPr>
              <a:t>‹#›</a:t>
            </a:fld>
            <a:endParaRPr lang="ru-RU" altLang="ru-RU">
              <a:solidFill>
                <a:srgbClr val="000000"/>
              </a:solidFill>
            </a:endParaRPr>
          </a:p>
        </p:txBody>
      </p:sp>
    </p:spTree>
    <p:extLst>
      <p:ext uri="{BB962C8B-B14F-4D97-AF65-F5344CB8AC3E}">
        <p14:creationId xmlns:p14="http://schemas.microsoft.com/office/powerpoint/2010/main" val="216793406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charset="0"/>
                <a:cs typeface="+mn-cs"/>
              </a:defRPr>
            </a:lvl1pPr>
          </a:lstStyle>
          <a:p>
            <a:pPr fontAlgn="base">
              <a:spcBef>
                <a:spcPct val="0"/>
              </a:spcBef>
              <a:spcAft>
                <a:spcPct val="0"/>
              </a:spcAft>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charset="0"/>
                <a:cs typeface="+mn-cs"/>
              </a:defRPr>
            </a:lvl1pPr>
          </a:lstStyle>
          <a:p>
            <a:pPr fontAlgn="base">
              <a:spcBef>
                <a:spcPct val="0"/>
              </a:spcBef>
              <a:spcAft>
                <a:spcPct val="0"/>
              </a:spcAft>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charset="0"/>
                <a:cs typeface="+mn-cs"/>
              </a:defRPr>
            </a:lvl1pPr>
          </a:lstStyle>
          <a:p>
            <a:pPr fontAlgn="base">
              <a:spcBef>
                <a:spcPct val="0"/>
              </a:spcBef>
              <a:spcAft>
                <a:spcPct val="0"/>
              </a:spcAft>
              <a:defRPr/>
            </a:pPr>
            <a:fld id="{01FA279C-6538-408C-8A91-C3BCFDB35A15}" type="slidenum">
              <a:rPr lang="ru-RU"/>
              <a:pPr fontAlgn="base">
                <a:spcBef>
                  <a:spcPct val="0"/>
                </a:spcBef>
                <a:spcAft>
                  <a:spcPct val="0"/>
                </a:spcAft>
                <a:defRPr/>
              </a:pPr>
              <a:t>‹#›</a:t>
            </a:fld>
            <a:endParaRPr lang="ru-RU"/>
          </a:p>
        </p:txBody>
      </p:sp>
    </p:spTree>
    <p:extLst>
      <p:ext uri="{BB962C8B-B14F-4D97-AF65-F5344CB8AC3E}">
        <p14:creationId xmlns:p14="http://schemas.microsoft.com/office/powerpoint/2010/main" val="487676085"/>
      </p:ext>
    </p:extLst>
  </p:cSld>
  <p:clrMap bg1="dk2" tx1="lt1" bg2="dk1"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1.wmf"/></Relationships>
</file>

<file path=ppt/slides/_rels/slide15.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oleObject" Target="../embeddings/oleObject4.bin"/><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3.wmf"/><Relationship Id="rId4" Type="http://schemas.openxmlformats.org/officeDocument/2006/relationships/image" Target="../media/image12.wmf"/><Relationship Id="rId9" Type="http://schemas.openxmlformats.org/officeDocument/2006/relationships/oleObject" Target="../embeddings/oleObject6.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2.wmf"/></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ru.wikipedia.org/wiki/%D0%93%D0%B5%D0%BE%D0%BC%D0%B5%D1%82%D1%80%D0%B8%D1%87%D0%B5%D1%81%D0%BA%D0%B0%D1%8F_%D0%BE%D0%BF%D1%82%D0%B8%D0%BA%D0%B0" TargetMode="External"/><Relationship Id="rId2" Type="http://schemas.openxmlformats.org/officeDocument/2006/relationships/hyperlink" Target="https://ru.wikipedia.org/wiki/%D0%9B%D0%B0%D1%82%D0%B8%D0%BD%D1%81%D0%BA%D0%B8%D0%B9_%D1%8F%D0%B7%D1%8B%D0%BA" TargetMode="External"/><Relationship Id="rId1" Type="http://schemas.openxmlformats.org/officeDocument/2006/relationships/slideLayout" Target="../slideLayouts/slideLayout2.xml"/><Relationship Id="rId6" Type="http://schemas.openxmlformats.org/officeDocument/2006/relationships/hyperlink" Target="https://ru.wikipedia.org/wiki/%D0%9F%D1%80%D0%B8%D0%BD%D1%86%D0%B8%D0%BF_%D0%93%D1%8E%D0%B9%D0%B3%D0%B5%D0%BD%D1%81%D0%B0-%D0%A4%D1%80%D0%B5%D0%BD%D0%B5%D0%BB%D1%8F" TargetMode="External"/><Relationship Id="rId5" Type="http://schemas.openxmlformats.org/officeDocument/2006/relationships/hyperlink" Target="https://ru.wikipedia.org/wiki/%D0%98%D0%BD%D1%82%D0%B5%D1%80%D1%84%D0%B5%D1%80%D0%B5%D0%BD%D1%86%D0%B8%D1%8F_(%D1%84%D0%B8%D0%B7%D0%B8%D0%BA%D0%B0)" TargetMode="External"/><Relationship Id="rId4" Type="http://schemas.openxmlformats.org/officeDocument/2006/relationships/hyperlink" Target="https://ru.wikipedia.org/wiki/%D0%92%D0%BE%D0%BB%D0%BD%D0%B0"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hyperlink" Target="http://ru.wikipedia.org/wiki/%D0%98%D0%B7%D0%BB%D1%83%D1%87%D0%B5%D0%BD%D0%B8%D0%B5_%D0%A7%D0%B5%D1%80%D0%B5%D0%BD%D0%BA%D0%BE%D0%B2%D0%B0" TargetMode="External"/><Relationship Id="rId2" Type="http://schemas.openxmlformats.org/officeDocument/2006/relationships/hyperlink" Target="http://ru.wikipedia.org/w/index.php?title=%D0%9A%D0%BE%D0%BC%D0%B1%D0%B8%D0%BD%D0%B0%D1%86%D0%B8%D0%BE%D0%BD%D0%BD%D0%BE%D0%B5_%D1%80%D0%B0%D1%81%D1%81%D0%B5%D1%8F%D0%BD%D0%B8%D0%B5&amp;action=edit&amp;redlink=1"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5.png"/><Relationship Id="rId3" Type="http://schemas.openxmlformats.org/officeDocument/2006/relationships/image" Target="../media/image27.png"/><Relationship Id="rId7" Type="http://schemas.openxmlformats.org/officeDocument/2006/relationships/image" Target="../media/image30.jpeg"/><Relationship Id="rId12" Type="http://schemas.openxmlformats.org/officeDocument/2006/relationships/image" Target="../media/image34.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29.jpeg"/><Relationship Id="rId11" Type="http://schemas.openxmlformats.org/officeDocument/2006/relationships/image" Target="../media/image33.jpeg"/><Relationship Id="rId5" Type="http://schemas.openxmlformats.org/officeDocument/2006/relationships/image" Target="../media/image28.jpeg"/><Relationship Id="rId10" Type="http://schemas.openxmlformats.org/officeDocument/2006/relationships/image" Target="../media/image32.png"/><Relationship Id="rId4" Type="http://schemas.openxmlformats.org/officeDocument/2006/relationships/image" Target="../media/image24.png"/><Relationship Id="rId9" Type="http://schemas.openxmlformats.org/officeDocument/2006/relationships/hyperlink" Target="http://ru.wikipedia.org/wiki/%D0%98%D0%B7%D0%BE%D0%B1%D1%80%D0%B0%D0%B6%D0%B5%D0%BD%D0%B8%D0%B5:Spectre.svg"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8.xml"/><Relationship Id="rId1" Type="http://schemas.openxmlformats.org/officeDocument/2006/relationships/vmlDrawing" Target="../drawings/vmlDrawing6.vml"/><Relationship Id="rId5" Type="http://schemas.openxmlformats.org/officeDocument/2006/relationships/image" Target="../media/image63.jpeg"/><Relationship Id="rId4" Type="http://schemas.openxmlformats.org/officeDocument/2006/relationships/image" Target="../media/image62.wmf"/></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3.xml"/></Relationships>
</file>

<file path=ppt/slides/_rels/slide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8.xml"/><Relationship Id="rId4" Type="http://schemas.openxmlformats.org/officeDocument/2006/relationships/image" Target="../media/image79.jpeg"/></Relationships>
</file>

<file path=ppt/slides/_rels/slide5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3.xml"/><Relationship Id="rId5" Type="http://schemas.openxmlformats.org/officeDocument/2006/relationships/image" Target="../media/image83.png"/><Relationship Id="rId4" Type="http://schemas.openxmlformats.org/officeDocument/2006/relationships/image" Target="../media/image82.png"/></Relationships>
</file>

<file path=ppt/slides/_rels/slide5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en.wikipedia.org/wiki/Tamil_language" TargetMode="External"/><Relationship Id="rId7" Type="http://schemas.openxmlformats.org/officeDocument/2006/relationships/hyperlink" Target="http://en.wikipedia.org/wiki/Raman_effect" TargetMode="External"/><Relationship Id="rId2" Type="http://schemas.openxmlformats.org/officeDocument/2006/relationships/hyperlink" Target="http://en.wikipedia.org/wiki/Fellow_of_the_Royal_Society" TargetMode="External"/><Relationship Id="rId1" Type="http://schemas.openxmlformats.org/officeDocument/2006/relationships/slideLayout" Target="../slideLayouts/slideLayout2.xml"/><Relationship Id="rId6" Type="http://schemas.openxmlformats.org/officeDocument/2006/relationships/hyperlink" Target="http://en.wikipedia.org/wiki/Raman_scattering" TargetMode="External"/><Relationship Id="rId5" Type="http://schemas.openxmlformats.org/officeDocument/2006/relationships/hyperlink" Target="http://en.wikipedia.org/wiki/Nobel_Prize_for_Physics" TargetMode="External"/><Relationship Id="rId4" Type="http://schemas.openxmlformats.org/officeDocument/2006/relationships/hyperlink" Target="http://en.wikipedia.org/wiki/India"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wmf"/></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836712"/>
            <a:ext cx="7772400" cy="1470025"/>
          </a:xfrm>
        </p:spPr>
        <p:txBody>
          <a:bodyPr/>
          <a:lstStyle/>
          <a:p>
            <a:r>
              <a:rPr lang="ru-RU" dirty="0"/>
              <a:t>Поглощение и рассеяние света в микро- и </a:t>
            </a:r>
            <a:r>
              <a:rPr lang="ru-RU" dirty="0" err="1"/>
              <a:t>наноструктурах</a:t>
            </a:r>
            <a:endParaRPr lang="ru-RU" dirty="0"/>
          </a:p>
        </p:txBody>
      </p:sp>
      <p:sp>
        <p:nvSpPr>
          <p:cNvPr id="3" name="Подзаголовок 2"/>
          <p:cNvSpPr>
            <a:spLocks noGrp="1"/>
          </p:cNvSpPr>
          <p:nvPr>
            <p:ph type="subTitle" idx="1"/>
          </p:nvPr>
        </p:nvSpPr>
        <p:spPr/>
        <p:txBody>
          <a:bodyPr/>
          <a:lstStyle/>
          <a:p>
            <a:endParaRPr lang="ru-RU" dirty="0"/>
          </a:p>
        </p:txBody>
      </p:sp>
    </p:spTree>
    <p:extLst>
      <p:ext uri="{BB962C8B-B14F-4D97-AF65-F5344CB8AC3E}">
        <p14:creationId xmlns:p14="http://schemas.microsoft.com/office/powerpoint/2010/main" val="3565279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ru-RU" altLang="ru-RU" smtClean="0"/>
              <a:t>Рэлеевское рассеяние</a:t>
            </a:r>
          </a:p>
        </p:txBody>
      </p:sp>
      <p:pic>
        <p:nvPicPr>
          <p:cNvPr id="399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557338"/>
            <a:ext cx="5715000" cy="467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70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ru-RU" altLang="ru-RU" smtClean="0"/>
              <a:t>Рассеяние и цвет неба</a:t>
            </a:r>
          </a:p>
        </p:txBody>
      </p:sp>
      <p:sp>
        <p:nvSpPr>
          <p:cNvPr id="40963" name="AutoShape 3" descr=" I = I_0 \frac{ 1+\cos^2 \theta }{2 R^2} \left( \frac{ 2 \pi }{ \lambda } \right)^4 \left( \frac{ n^2-1}{ n^2+2 } \right)^2 \left( \frac{d}{2} \right)^6"/>
          <p:cNvSpPr>
            <a:spLocks noChangeAspect="1" noChangeArrowheads="1"/>
          </p:cNvSpPr>
          <p:nvPr/>
        </p:nvSpPr>
        <p:spPr bwMode="auto">
          <a:xfrm>
            <a:off x="612775" y="3206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p>
        </p:txBody>
      </p:sp>
      <p:sp>
        <p:nvSpPr>
          <p:cNvPr id="40964" name="AutoShape 4" descr=" I = I_0 \frac{ 1+\cos^2 \theta }{2 R^2} \left( \frac{ 2 \pi }{ \lambda } \right)^4 \left( \frac{ n^2-1}{ n^2+2 } \right)^2 \left( \frac{d}{2} \right)^6"/>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p>
        </p:txBody>
      </p:sp>
      <p:pic>
        <p:nvPicPr>
          <p:cNvPr id="409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1336675"/>
            <a:ext cx="5184775" cy="346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6" name="Text Box 6"/>
          <p:cNvSpPr txBox="1">
            <a:spLocks noChangeArrowheads="1"/>
          </p:cNvSpPr>
          <p:nvPr/>
        </p:nvSpPr>
        <p:spPr bwMode="auto">
          <a:xfrm>
            <a:off x="1042988" y="5013325"/>
            <a:ext cx="75612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pPr>
            <a:r>
              <a:rPr lang="ru-RU" altLang="ru-RU" sz="1800"/>
              <a:t>РР – синий свет рассеивается сильнее, но добивает до глаза</a:t>
            </a:r>
          </a:p>
        </p:txBody>
      </p:sp>
    </p:spTree>
    <p:extLst>
      <p:ext uri="{BB962C8B-B14F-4D97-AF65-F5344CB8AC3E}">
        <p14:creationId xmlns:p14="http://schemas.microsoft.com/office/powerpoint/2010/main" val="3608644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68313" y="188913"/>
            <a:ext cx="8229600" cy="1143000"/>
          </a:xfrm>
        </p:spPr>
        <p:txBody>
          <a:bodyPr/>
          <a:lstStyle/>
          <a:p>
            <a:pPr eaLnBrk="1" hangingPunct="1"/>
            <a:r>
              <a:rPr lang="ru-RU" altLang="ru-RU" sz="4000" b="1" smtClean="0"/>
              <a:t>Chandrasekhara Venkata Raman</a:t>
            </a:r>
          </a:p>
        </p:txBody>
      </p:sp>
      <p:sp>
        <p:nvSpPr>
          <p:cNvPr id="41987" name="Rectangle 3"/>
          <p:cNvSpPr>
            <a:spLocks noGrp="1" noChangeArrowheads="1"/>
          </p:cNvSpPr>
          <p:nvPr>
            <p:ph type="body" idx="1"/>
          </p:nvPr>
        </p:nvSpPr>
        <p:spPr>
          <a:xfrm>
            <a:off x="468313" y="4437063"/>
            <a:ext cx="8229600" cy="1584325"/>
          </a:xfrm>
        </p:spPr>
        <p:txBody>
          <a:bodyPr/>
          <a:lstStyle/>
          <a:p>
            <a:pPr eaLnBrk="1" hangingPunct="1">
              <a:lnSpc>
                <a:spcPct val="80000"/>
              </a:lnSpc>
            </a:pPr>
            <a:r>
              <a:rPr lang="en-US" altLang="ru-RU" sz="2800" smtClean="0"/>
              <a:t>“</a:t>
            </a:r>
            <a:r>
              <a:rPr lang="ru-RU" altLang="ru-RU" sz="2800" smtClean="0"/>
              <a:t>It is an absolutely fundamental aspect of human vision that to perceive colour, you must have a high level of illumination</a:t>
            </a:r>
            <a:r>
              <a:rPr lang="en-US" altLang="ru-RU" sz="2800" smtClean="0"/>
              <a:t>…</a:t>
            </a:r>
            <a:r>
              <a:rPr lang="ru-RU" altLang="ru-RU" sz="2800" smtClean="0"/>
              <a:t>The higher the illumination the brighter are the colours. </a:t>
            </a:r>
            <a:r>
              <a:rPr lang="en-US" altLang="ru-RU" sz="2800" smtClean="0"/>
              <a:t>”</a:t>
            </a:r>
            <a:r>
              <a:rPr lang="ru-RU" altLang="ru-RU" sz="2800" smtClean="0"/>
              <a:t>.</a:t>
            </a:r>
          </a:p>
        </p:txBody>
      </p:sp>
      <p:pic>
        <p:nvPicPr>
          <p:cNvPr id="419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1484313"/>
            <a:ext cx="1866900"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5148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a:spLocks noChangeArrowheads="1"/>
          </p:cNvSpPr>
          <p:nvPr/>
        </p:nvSpPr>
        <p:spPr bwMode="auto">
          <a:xfrm>
            <a:off x="250825" y="5157788"/>
            <a:ext cx="8713788"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eaLnBrk="1" hangingPunct="1"/>
            <a:r>
              <a:rPr lang="ru-RU" altLang="ru-RU"/>
              <a:t>"Why the sky is blue". "The sky is blue because the illumination of the sky light is due to the scattering of light by the molecules of the atmosphere". Now this is a discovery, which came rather slowly. The person who first stated this explanation was the late Lord Rayleigh.</a:t>
            </a:r>
          </a:p>
        </p:txBody>
      </p:sp>
      <p:pic>
        <p:nvPicPr>
          <p:cNvPr id="4301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1773238"/>
            <a:ext cx="4681537"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9730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p:txBody>
          <a:bodyPr/>
          <a:lstStyle/>
          <a:p>
            <a:pPr eaLnBrk="1" hangingPunct="1"/>
            <a:r>
              <a:rPr lang="ru-RU" altLang="ru-RU" smtClean="0"/>
              <a:t>Зависимость интенсивности излучения от угла называется диаграммой направленности.</a:t>
            </a:r>
          </a:p>
        </p:txBody>
      </p:sp>
      <p:grpSp>
        <p:nvGrpSpPr>
          <p:cNvPr id="44035" name="Group 4"/>
          <p:cNvGrpSpPr>
            <a:grpSpLocks/>
          </p:cNvGrpSpPr>
          <p:nvPr/>
        </p:nvGrpSpPr>
        <p:grpSpPr bwMode="auto">
          <a:xfrm>
            <a:off x="2268538" y="3573463"/>
            <a:ext cx="3384550" cy="2112962"/>
            <a:chOff x="1418" y="8488"/>
            <a:chExt cx="7172" cy="5503"/>
          </a:xfrm>
        </p:grpSpPr>
        <p:sp>
          <p:nvSpPr>
            <p:cNvPr id="44036" name="Line 5"/>
            <p:cNvSpPr>
              <a:spLocks noChangeShapeType="1"/>
            </p:cNvSpPr>
            <p:nvPr/>
          </p:nvSpPr>
          <p:spPr bwMode="auto">
            <a:xfrm>
              <a:off x="5865" y="11276"/>
              <a:ext cx="2141" cy="1079"/>
            </a:xfrm>
            <a:prstGeom prst="line">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ru-RU"/>
            </a:p>
          </p:txBody>
        </p:sp>
        <p:sp>
          <p:nvSpPr>
            <p:cNvPr id="44037" name="Line 6"/>
            <p:cNvSpPr>
              <a:spLocks noChangeShapeType="1"/>
            </p:cNvSpPr>
            <p:nvPr/>
          </p:nvSpPr>
          <p:spPr bwMode="auto">
            <a:xfrm flipV="1">
              <a:off x="2948" y="11276"/>
              <a:ext cx="2722" cy="3"/>
            </a:xfrm>
            <a:prstGeom prst="line">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ru-RU"/>
            </a:p>
          </p:txBody>
        </p:sp>
        <p:sp>
          <p:nvSpPr>
            <p:cNvPr id="44038" name="Line 7"/>
            <p:cNvSpPr>
              <a:spLocks noChangeShapeType="1"/>
            </p:cNvSpPr>
            <p:nvPr/>
          </p:nvSpPr>
          <p:spPr bwMode="auto">
            <a:xfrm flipV="1">
              <a:off x="4502" y="11276"/>
              <a:ext cx="4088" cy="0"/>
            </a:xfrm>
            <a:prstGeom prst="line">
              <a:avLst/>
            </a:prstGeom>
            <a:noFill/>
            <a:ln w="15875">
              <a:solidFill>
                <a:srgbClr val="000000"/>
              </a:solidFill>
              <a:prstDash val="dash"/>
              <a:round/>
              <a:headEnd/>
              <a:tailEnd type="triangle" w="med" len="lg"/>
            </a:ln>
            <a:extLst>
              <a:ext uri="{909E8E84-426E-40DD-AFC4-6F175D3DCCD1}">
                <a14:hiddenFill xmlns:a14="http://schemas.microsoft.com/office/drawing/2010/main">
                  <a:noFill/>
                </a14:hiddenFill>
              </a:ext>
            </a:extLst>
          </p:spPr>
          <p:txBody>
            <a:bodyPr/>
            <a:lstStyle/>
            <a:p>
              <a:endParaRPr lang="ru-RU"/>
            </a:p>
          </p:txBody>
        </p:sp>
        <p:grpSp>
          <p:nvGrpSpPr>
            <p:cNvPr id="44039" name="Group 8"/>
            <p:cNvGrpSpPr>
              <a:grpSpLocks/>
            </p:cNvGrpSpPr>
            <p:nvPr/>
          </p:nvGrpSpPr>
          <p:grpSpPr bwMode="auto">
            <a:xfrm>
              <a:off x="1418" y="8488"/>
              <a:ext cx="5941" cy="5503"/>
              <a:chOff x="1418" y="8488"/>
              <a:chExt cx="7669" cy="5503"/>
            </a:xfrm>
          </p:grpSpPr>
          <p:graphicFrame>
            <p:nvGraphicFramePr>
              <p:cNvPr id="44055" name="Object 9"/>
              <p:cNvGraphicFramePr>
                <a:graphicFrameLocks noChangeAspect="1"/>
              </p:cNvGraphicFramePr>
              <p:nvPr/>
            </p:nvGraphicFramePr>
            <p:xfrm>
              <a:off x="1418" y="8488"/>
              <a:ext cx="7483" cy="5503"/>
            </p:xfrm>
            <a:graphic>
              <a:graphicData uri="http://schemas.openxmlformats.org/presentationml/2006/ole">
                <mc:AlternateContent xmlns:mc="http://schemas.openxmlformats.org/markup-compatibility/2006">
                  <mc:Choice xmlns:v="urn:schemas-microsoft-com:vml" Requires="v">
                    <p:oleObj spid="_x0000_s3085" name="Graph" r:id="rId3" imgW="5459578" imgH="5459578" progId="Origin50.Graph">
                      <p:embed/>
                    </p:oleObj>
                  </mc:Choice>
                  <mc:Fallback>
                    <p:oleObj name="Graph" r:id="rId3" imgW="5459578" imgH="5459578"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8" y="8488"/>
                            <a:ext cx="7483" cy="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056" name="Text Box 10"/>
              <p:cNvSpPr txBox="1">
                <a:spLocks noChangeArrowheads="1"/>
              </p:cNvSpPr>
              <p:nvPr/>
            </p:nvSpPr>
            <p:spPr bwMode="auto">
              <a:xfrm>
                <a:off x="2945" y="10737"/>
                <a:ext cx="934"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eaLnBrk="1" hangingPunct="1"/>
                <a:endParaRPr lang="ru-RU" altLang="ru-RU" sz="1800"/>
              </a:p>
            </p:txBody>
          </p:sp>
          <p:sp>
            <p:nvSpPr>
              <p:cNvPr id="44057" name="Text Box 11"/>
              <p:cNvSpPr txBox="1">
                <a:spLocks noChangeArrowheads="1"/>
              </p:cNvSpPr>
              <p:nvPr/>
            </p:nvSpPr>
            <p:spPr bwMode="auto">
              <a:xfrm>
                <a:off x="5206" y="12732"/>
                <a:ext cx="1343" cy="458"/>
              </a:xfrm>
              <a:prstGeom prst="rect">
                <a:avLst/>
              </a:prstGeom>
              <a:noFill/>
              <a:ln>
                <a:noFill/>
              </a:ln>
              <a:extLst>
                <a:ext uri="{909E8E84-426E-40DD-AFC4-6F175D3DCCD1}">
                  <a14:hiddenFill xmlns:a14="http://schemas.microsoft.com/office/drawing/2010/main">
                    <a:solidFill>
                      <a:srgbClr val="EAEAEA">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eaLnBrk="1" hangingPunct="1"/>
                <a:endParaRPr lang="ru-RU" altLang="ru-RU" sz="1800"/>
              </a:p>
            </p:txBody>
          </p:sp>
          <p:sp>
            <p:nvSpPr>
              <p:cNvPr id="44058" name="Text Box 12"/>
              <p:cNvSpPr txBox="1">
                <a:spLocks noChangeArrowheads="1"/>
              </p:cNvSpPr>
              <p:nvPr/>
            </p:nvSpPr>
            <p:spPr bwMode="auto">
              <a:xfrm>
                <a:off x="8006" y="12012"/>
                <a:ext cx="108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eaLnBrk="1" hangingPunct="1"/>
                <a:endParaRPr lang="ru-RU" altLang="ru-RU" sz="1800"/>
              </a:p>
            </p:txBody>
          </p:sp>
        </p:grpSp>
        <p:sp>
          <p:nvSpPr>
            <p:cNvPr id="44040" name="Text Box 13"/>
            <p:cNvSpPr txBox="1">
              <a:spLocks noChangeArrowheads="1"/>
            </p:cNvSpPr>
            <p:nvPr/>
          </p:nvSpPr>
          <p:spPr bwMode="auto">
            <a:xfrm>
              <a:off x="7033" y="11474"/>
              <a:ext cx="602"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eaLnBrk="1" hangingPunct="1"/>
              <a:endParaRPr lang="ru-RU" altLang="ru-RU" sz="1800"/>
            </a:p>
          </p:txBody>
        </p:sp>
        <p:sp>
          <p:nvSpPr>
            <p:cNvPr id="44041" name="Freeform 14"/>
            <p:cNvSpPr>
              <a:spLocks/>
            </p:cNvSpPr>
            <p:nvPr/>
          </p:nvSpPr>
          <p:spPr bwMode="auto">
            <a:xfrm rot="-845250">
              <a:off x="6838" y="11276"/>
              <a:ext cx="454" cy="539"/>
            </a:xfrm>
            <a:custGeom>
              <a:avLst/>
              <a:gdLst>
                <a:gd name="T0" fmla="*/ 0 w 420"/>
                <a:gd name="T1" fmla="*/ 537 h 540"/>
                <a:gd name="T2" fmla="*/ 454 w 420"/>
                <a:gd name="T3" fmla="*/ 357 h 540"/>
                <a:gd name="T4" fmla="*/ 454 w 420"/>
                <a:gd name="T5" fmla="*/ 0 h 540"/>
                <a:gd name="T6" fmla="*/ 0 60000 65536"/>
                <a:gd name="T7" fmla="*/ 0 60000 65536"/>
                <a:gd name="T8" fmla="*/ 0 60000 65536"/>
              </a:gdLst>
              <a:ahLst/>
              <a:cxnLst>
                <a:cxn ang="T6">
                  <a:pos x="T0" y="T1"/>
                </a:cxn>
                <a:cxn ang="T7">
                  <a:pos x="T2" y="T3"/>
                </a:cxn>
                <a:cxn ang="T8">
                  <a:pos x="T4" y="T5"/>
                </a:cxn>
              </a:cxnLst>
              <a:rect l="0" t="0" r="r" b="b"/>
              <a:pathLst>
                <a:path w="420" h="540">
                  <a:moveTo>
                    <a:pt x="0" y="540"/>
                  </a:moveTo>
                  <a:cubicBezTo>
                    <a:pt x="150" y="495"/>
                    <a:pt x="300" y="450"/>
                    <a:pt x="360" y="360"/>
                  </a:cubicBezTo>
                  <a:cubicBezTo>
                    <a:pt x="420" y="270"/>
                    <a:pt x="360" y="60"/>
                    <a:pt x="360"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4042" name="Oval 15"/>
            <p:cNvSpPr>
              <a:spLocks noChangeArrowheads="1"/>
            </p:cNvSpPr>
            <p:nvPr/>
          </p:nvSpPr>
          <p:spPr bwMode="auto">
            <a:xfrm>
              <a:off x="5670" y="10737"/>
              <a:ext cx="195" cy="179"/>
            </a:xfrm>
            <a:prstGeom prst="ellipse">
              <a:avLst/>
            </a:prstGeom>
            <a:solidFill>
              <a:srgbClr val="808080"/>
            </a:solidFill>
            <a:ln w="9525">
              <a:solidFill>
                <a:srgbClr val="000000"/>
              </a:solidFill>
              <a:round/>
              <a:headEnd/>
              <a:tailEnd/>
            </a:ln>
          </p:spPr>
          <p:txBody>
            <a:bodyPr/>
            <a:lstStyle/>
            <a:p>
              <a:pPr eaLnBrk="1" hangingPunct="1"/>
              <a:endParaRPr lang="ru-RU" altLang="ru-RU"/>
            </a:p>
          </p:txBody>
        </p:sp>
        <p:sp>
          <p:nvSpPr>
            <p:cNvPr id="44043" name="Oval 16"/>
            <p:cNvSpPr>
              <a:spLocks noChangeAspect="1" noChangeArrowheads="1"/>
            </p:cNvSpPr>
            <p:nvPr/>
          </p:nvSpPr>
          <p:spPr bwMode="auto">
            <a:xfrm>
              <a:off x="5670" y="11093"/>
              <a:ext cx="209" cy="193"/>
            </a:xfrm>
            <a:prstGeom prst="ellipse">
              <a:avLst/>
            </a:prstGeom>
            <a:solidFill>
              <a:srgbClr val="808080"/>
            </a:solidFill>
            <a:ln w="9525">
              <a:solidFill>
                <a:srgbClr val="000000"/>
              </a:solidFill>
              <a:round/>
              <a:headEnd/>
              <a:tailEnd/>
            </a:ln>
          </p:spPr>
          <p:txBody>
            <a:bodyPr/>
            <a:lstStyle/>
            <a:p>
              <a:pPr eaLnBrk="1" hangingPunct="1"/>
              <a:endParaRPr lang="ru-RU" altLang="ru-RU"/>
            </a:p>
          </p:txBody>
        </p:sp>
        <p:sp>
          <p:nvSpPr>
            <p:cNvPr id="44044" name="Oval 17"/>
            <p:cNvSpPr>
              <a:spLocks noChangeArrowheads="1"/>
            </p:cNvSpPr>
            <p:nvPr/>
          </p:nvSpPr>
          <p:spPr bwMode="auto">
            <a:xfrm>
              <a:off x="6449" y="11096"/>
              <a:ext cx="194" cy="180"/>
            </a:xfrm>
            <a:prstGeom prst="ellipse">
              <a:avLst/>
            </a:prstGeom>
            <a:solidFill>
              <a:srgbClr val="808080"/>
            </a:solidFill>
            <a:ln w="9525">
              <a:solidFill>
                <a:srgbClr val="000000"/>
              </a:solidFill>
              <a:round/>
              <a:headEnd/>
              <a:tailEnd/>
            </a:ln>
          </p:spPr>
          <p:txBody>
            <a:bodyPr/>
            <a:lstStyle/>
            <a:p>
              <a:pPr eaLnBrk="1" hangingPunct="1"/>
              <a:endParaRPr lang="ru-RU" altLang="ru-RU"/>
            </a:p>
          </p:txBody>
        </p:sp>
        <p:sp>
          <p:nvSpPr>
            <p:cNvPr id="44045" name="Oval 18"/>
            <p:cNvSpPr>
              <a:spLocks noChangeAspect="1" noChangeArrowheads="1"/>
            </p:cNvSpPr>
            <p:nvPr/>
          </p:nvSpPr>
          <p:spPr bwMode="auto">
            <a:xfrm>
              <a:off x="5670" y="11456"/>
              <a:ext cx="246" cy="227"/>
            </a:xfrm>
            <a:prstGeom prst="ellipse">
              <a:avLst/>
            </a:prstGeom>
            <a:solidFill>
              <a:srgbClr val="808080"/>
            </a:solidFill>
            <a:ln w="9525">
              <a:solidFill>
                <a:srgbClr val="000000"/>
              </a:solidFill>
              <a:round/>
              <a:headEnd/>
              <a:tailEnd/>
            </a:ln>
          </p:spPr>
          <p:txBody>
            <a:bodyPr/>
            <a:lstStyle/>
            <a:p>
              <a:pPr eaLnBrk="1" hangingPunct="1"/>
              <a:endParaRPr lang="ru-RU" altLang="ru-RU"/>
            </a:p>
          </p:txBody>
        </p:sp>
        <p:sp>
          <p:nvSpPr>
            <p:cNvPr id="44046" name="Oval 19"/>
            <p:cNvSpPr>
              <a:spLocks noChangeAspect="1" noChangeArrowheads="1"/>
            </p:cNvSpPr>
            <p:nvPr/>
          </p:nvSpPr>
          <p:spPr bwMode="auto">
            <a:xfrm>
              <a:off x="4697" y="10916"/>
              <a:ext cx="159" cy="147"/>
            </a:xfrm>
            <a:prstGeom prst="ellipse">
              <a:avLst/>
            </a:prstGeom>
            <a:solidFill>
              <a:srgbClr val="808080"/>
            </a:solidFill>
            <a:ln w="9525">
              <a:solidFill>
                <a:srgbClr val="000000"/>
              </a:solidFill>
              <a:round/>
              <a:headEnd/>
              <a:tailEnd/>
            </a:ln>
          </p:spPr>
          <p:txBody>
            <a:bodyPr/>
            <a:lstStyle/>
            <a:p>
              <a:pPr eaLnBrk="1" hangingPunct="1"/>
              <a:endParaRPr lang="ru-RU" altLang="ru-RU"/>
            </a:p>
          </p:txBody>
        </p:sp>
        <p:sp>
          <p:nvSpPr>
            <p:cNvPr id="44047" name="Oval 20"/>
            <p:cNvSpPr>
              <a:spLocks noChangeArrowheads="1"/>
            </p:cNvSpPr>
            <p:nvPr/>
          </p:nvSpPr>
          <p:spPr bwMode="auto">
            <a:xfrm>
              <a:off x="4892" y="11456"/>
              <a:ext cx="194" cy="180"/>
            </a:xfrm>
            <a:prstGeom prst="ellipse">
              <a:avLst/>
            </a:prstGeom>
            <a:solidFill>
              <a:srgbClr val="808080"/>
            </a:solidFill>
            <a:ln w="9525">
              <a:solidFill>
                <a:srgbClr val="000000"/>
              </a:solidFill>
              <a:round/>
              <a:headEnd/>
              <a:tailEnd/>
            </a:ln>
          </p:spPr>
          <p:txBody>
            <a:bodyPr/>
            <a:lstStyle/>
            <a:p>
              <a:pPr eaLnBrk="1" hangingPunct="1"/>
              <a:endParaRPr lang="ru-RU" altLang="ru-RU"/>
            </a:p>
          </p:txBody>
        </p:sp>
        <p:sp>
          <p:nvSpPr>
            <p:cNvPr id="44048" name="Oval 21"/>
            <p:cNvSpPr>
              <a:spLocks noChangeAspect="1" noChangeArrowheads="1"/>
            </p:cNvSpPr>
            <p:nvPr/>
          </p:nvSpPr>
          <p:spPr bwMode="auto">
            <a:xfrm>
              <a:off x="5865" y="10377"/>
              <a:ext cx="257" cy="238"/>
            </a:xfrm>
            <a:prstGeom prst="ellipse">
              <a:avLst/>
            </a:prstGeom>
            <a:solidFill>
              <a:srgbClr val="808080"/>
            </a:solidFill>
            <a:ln w="9525">
              <a:solidFill>
                <a:srgbClr val="000000"/>
              </a:solidFill>
              <a:round/>
              <a:headEnd/>
              <a:tailEnd/>
            </a:ln>
          </p:spPr>
          <p:txBody>
            <a:bodyPr/>
            <a:lstStyle/>
            <a:p>
              <a:pPr eaLnBrk="1" hangingPunct="1"/>
              <a:endParaRPr lang="ru-RU" altLang="ru-RU"/>
            </a:p>
          </p:txBody>
        </p:sp>
        <p:sp>
          <p:nvSpPr>
            <p:cNvPr id="44049" name="Oval 22"/>
            <p:cNvSpPr>
              <a:spLocks noChangeAspect="1" noChangeArrowheads="1"/>
            </p:cNvSpPr>
            <p:nvPr/>
          </p:nvSpPr>
          <p:spPr bwMode="auto">
            <a:xfrm>
              <a:off x="6449" y="10690"/>
              <a:ext cx="245" cy="226"/>
            </a:xfrm>
            <a:prstGeom prst="ellipse">
              <a:avLst/>
            </a:prstGeom>
            <a:solidFill>
              <a:srgbClr val="808080"/>
            </a:solidFill>
            <a:ln w="9525">
              <a:solidFill>
                <a:srgbClr val="000000"/>
              </a:solidFill>
              <a:round/>
              <a:headEnd/>
              <a:tailEnd/>
            </a:ln>
          </p:spPr>
          <p:txBody>
            <a:bodyPr/>
            <a:lstStyle/>
            <a:p>
              <a:pPr eaLnBrk="1" hangingPunct="1"/>
              <a:endParaRPr lang="ru-RU" altLang="ru-RU"/>
            </a:p>
          </p:txBody>
        </p:sp>
        <p:sp>
          <p:nvSpPr>
            <p:cNvPr id="44050" name="Oval 23"/>
            <p:cNvSpPr>
              <a:spLocks noChangeAspect="1" noChangeArrowheads="1"/>
            </p:cNvSpPr>
            <p:nvPr/>
          </p:nvSpPr>
          <p:spPr bwMode="auto">
            <a:xfrm>
              <a:off x="6254" y="11636"/>
              <a:ext cx="209" cy="192"/>
            </a:xfrm>
            <a:prstGeom prst="ellipse">
              <a:avLst/>
            </a:prstGeom>
            <a:solidFill>
              <a:srgbClr val="808080"/>
            </a:solidFill>
            <a:ln w="9525">
              <a:solidFill>
                <a:srgbClr val="000000"/>
              </a:solidFill>
              <a:round/>
              <a:headEnd/>
              <a:tailEnd/>
            </a:ln>
          </p:spPr>
          <p:txBody>
            <a:bodyPr/>
            <a:lstStyle/>
            <a:p>
              <a:pPr eaLnBrk="1" hangingPunct="1"/>
              <a:endParaRPr lang="ru-RU" altLang="ru-RU"/>
            </a:p>
          </p:txBody>
        </p:sp>
        <p:sp>
          <p:nvSpPr>
            <p:cNvPr id="44051" name="Oval 24"/>
            <p:cNvSpPr>
              <a:spLocks noChangeAspect="1" noChangeArrowheads="1"/>
            </p:cNvSpPr>
            <p:nvPr/>
          </p:nvSpPr>
          <p:spPr bwMode="auto">
            <a:xfrm>
              <a:off x="5086" y="10737"/>
              <a:ext cx="251" cy="231"/>
            </a:xfrm>
            <a:prstGeom prst="ellipse">
              <a:avLst/>
            </a:prstGeom>
            <a:solidFill>
              <a:srgbClr val="808080"/>
            </a:solidFill>
            <a:ln w="9525">
              <a:solidFill>
                <a:srgbClr val="000000"/>
              </a:solidFill>
              <a:round/>
              <a:headEnd/>
              <a:tailEnd/>
            </a:ln>
          </p:spPr>
          <p:txBody>
            <a:bodyPr/>
            <a:lstStyle/>
            <a:p>
              <a:pPr eaLnBrk="1" hangingPunct="1"/>
              <a:endParaRPr lang="ru-RU" altLang="ru-RU"/>
            </a:p>
          </p:txBody>
        </p:sp>
        <p:sp>
          <p:nvSpPr>
            <p:cNvPr id="44052" name="Oval 25"/>
            <p:cNvSpPr>
              <a:spLocks noChangeAspect="1" noChangeArrowheads="1"/>
            </p:cNvSpPr>
            <p:nvPr/>
          </p:nvSpPr>
          <p:spPr bwMode="auto">
            <a:xfrm>
              <a:off x="5281" y="10377"/>
              <a:ext cx="190" cy="176"/>
            </a:xfrm>
            <a:prstGeom prst="ellipse">
              <a:avLst/>
            </a:prstGeom>
            <a:solidFill>
              <a:srgbClr val="808080"/>
            </a:solidFill>
            <a:ln w="9525">
              <a:solidFill>
                <a:srgbClr val="000000"/>
              </a:solidFill>
              <a:round/>
              <a:headEnd/>
              <a:tailEnd/>
            </a:ln>
          </p:spPr>
          <p:txBody>
            <a:bodyPr/>
            <a:lstStyle/>
            <a:p>
              <a:pPr eaLnBrk="1" hangingPunct="1"/>
              <a:endParaRPr lang="ru-RU" altLang="ru-RU"/>
            </a:p>
          </p:txBody>
        </p:sp>
        <p:sp>
          <p:nvSpPr>
            <p:cNvPr id="44053" name="Oval 26"/>
            <p:cNvSpPr>
              <a:spLocks noChangeAspect="1" noChangeArrowheads="1"/>
            </p:cNvSpPr>
            <p:nvPr/>
          </p:nvSpPr>
          <p:spPr bwMode="auto">
            <a:xfrm>
              <a:off x="5281" y="11812"/>
              <a:ext cx="232" cy="215"/>
            </a:xfrm>
            <a:prstGeom prst="ellipse">
              <a:avLst/>
            </a:prstGeom>
            <a:solidFill>
              <a:srgbClr val="808080"/>
            </a:solidFill>
            <a:ln w="9525">
              <a:solidFill>
                <a:srgbClr val="000000"/>
              </a:solidFill>
              <a:round/>
              <a:headEnd/>
              <a:tailEnd/>
            </a:ln>
          </p:spPr>
          <p:txBody>
            <a:bodyPr/>
            <a:lstStyle/>
            <a:p>
              <a:pPr eaLnBrk="1" hangingPunct="1"/>
              <a:endParaRPr lang="ru-RU" altLang="ru-RU"/>
            </a:p>
          </p:txBody>
        </p:sp>
        <p:sp>
          <p:nvSpPr>
            <p:cNvPr id="44054" name="Oval 27"/>
            <p:cNvSpPr>
              <a:spLocks noChangeArrowheads="1"/>
            </p:cNvSpPr>
            <p:nvPr/>
          </p:nvSpPr>
          <p:spPr bwMode="auto">
            <a:xfrm>
              <a:off x="5865" y="11815"/>
              <a:ext cx="194" cy="180"/>
            </a:xfrm>
            <a:prstGeom prst="ellipse">
              <a:avLst/>
            </a:prstGeom>
            <a:solidFill>
              <a:srgbClr val="808080"/>
            </a:solidFill>
            <a:ln w="9525">
              <a:solidFill>
                <a:srgbClr val="000000"/>
              </a:solidFill>
              <a:round/>
              <a:headEnd/>
              <a:tailEnd/>
            </a:ln>
          </p:spPr>
          <p:txBody>
            <a:bodyPr/>
            <a:lstStyle/>
            <a:p>
              <a:pPr eaLnBrk="1" hangingPunct="1"/>
              <a:endParaRPr lang="ru-RU" altLang="ru-RU"/>
            </a:p>
          </p:txBody>
        </p:sp>
      </p:grpSp>
    </p:spTree>
    <p:extLst>
      <p:ext uri="{BB962C8B-B14F-4D97-AF65-F5344CB8AC3E}">
        <p14:creationId xmlns:p14="http://schemas.microsoft.com/office/powerpoint/2010/main" val="1166880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body" idx="1"/>
          </p:nvPr>
        </p:nvSpPr>
        <p:spPr>
          <a:xfrm>
            <a:off x="395288" y="4508500"/>
            <a:ext cx="8229600" cy="1473200"/>
          </a:xfrm>
        </p:spPr>
        <p:txBody>
          <a:bodyPr/>
          <a:lstStyle/>
          <a:p>
            <a:pPr eaLnBrk="1" hangingPunct="1">
              <a:lnSpc>
                <a:spcPct val="90000"/>
              </a:lnSpc>
            </a:pPr>
            <a:r>
              <a:rPr lang="ru-RU" altLang="zh-CN" sz="2400" smtClean="0"/>
              <a:t>Интенсивность рассеянного света в зависимости от угла рассеяния (диаграмма направленности). Рэлеевское рассеяние вперед и назад более интенсивно, чем в перпендикулярном направлении. </a:t>
            </a:r>
            <a:endParaRPr lang="ru-RU" altLang="ru-RU" sz="2400" smtClean="0"/>
          </a:p>
        </p:txBody>
      </p:sp>
      <p:sp>
        <p:nvSpPr>
          <p:cNvPr id="45059" name="Rectangle 5"/>
          <p:cNvSpPr>
            <a:spLocks noChangeArrowheads="1"/>
          </p:cNvSpPr>
          <p:nvPr/>
        </p:nvSpPr>
        <p:spPr bwMode="auto">
          <a:xfrm>
            <a:off x="0" y="3162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endParaRPr lang="ru-RU" altLang="ru-RU"/>
          </a:p>
        </p:txBody>
      </p:sp>
      <p:graphicFrame>
        <p:nvGraphicFramePr>
          <p:cNvPr id="45060" name="Object 4"/>
          <p:cNvGraphicFramePr>
            <a:graphicFrameLocks noChangeAspect="1"/>
          </p:cNvGraphicFramePr>
          <p:nvPr/>
        </p:nvGraphicFramePr>
        <p:xfrm>
          <a:off x="827088" y="3068638"/>
          <a:ext cx="5689600" cy="1163637"/>
        </p:xfrm>
        <a:graphic>
          <a:graphicData uri="http://schemas.openxmlformats.org/presentationml/2006/ole">
            <mc:AlternateContent xmlns:mc="http://schemas.openxmlformats.org/markup-compatibility/2006">
              <mc:Choice xmlns:v="urn:schemas-microsoft-com:vml" Requires="v">
                <p:oleObj spid="_x0000_s4131" name="Формула" r:id="rId3" imgW="1689100" imgH="419100" progId="Equation.3">
                  <p:embed/>
                </p:oleObj>
              </mc:Choice>
              <mc:Fallback>
                <p:oleObj name="Формула" r:id="rId3" imgW="1689100" imgH="419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3068638"/>
                        <a:ext cx="568960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506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1773238"/>
            <a:ext cx="1995488"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620713"/>
            <a:ext cx="2232025"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063" name="Group 8"/>
          <p:cNvGrpSpPr>
            <a:grpSpLocks/>
          </p:cNvGrpSpPr>
          <p:nvPr/>
        </p:nvGrpSpPr>
        <p:grpSpPr bwMode="auto">
          <a:xfrm>
            <a:off x="684213" y="476250"/>
            <a:ext cx="3384550" cy="2112963"/>
            <a:chOff x="1418" y="8488"/>
            <a:chExt cx="7172" cy="5503"/>
          </a:xfrm>
        </p:grpSpPr>
        <p:sp>
          <p:nvSpPr>
            <p:cNvPr id="45067" name="Line 9"/>
            <p:cNvSpPr>
              <a:spLocks noChangeShapeType="1"/>
            </p:cNvSpPr>
            <p:nvPr/>
          </p:nvSpPr>
          <p:spPr bwMode="auto">
            <a:xfrm>
              <a:off x="5865" y="11276"/>
              <a:ext cx="2141" cy="1079"/>
            </a:xfrm>
            <a:prstGeom prst="line">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ru-RU"/>
            </a:p>
          </p:txBody>
        </p:sp>
        <p:sp>
          <p:nvSpPr>
            <p:cNvPr id="45068" name="Line 10"/>
            <p:cNvSpPr>
              <a:spLocks noChangeShapeType="1"/>
            </p:cNvSpPr>
            <p:nvPr/>
          </p:nvSpPr>
          <p:spPr bwMode="auto">
            <a:xfrm flipV="1">
              <a:off x="2948" y="11276"/>
              <a:ext cx="2722" cy="3"/>
            </a:xfrm>
            <a:prstGeom prst="line">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ru-RU"/>
            </a:p>
          </p:txBody>
        </p:sp>
        <p:sp>
          <p:nvSpPr>
            <p:cNvPr id="45069" name="Line 11"/>
            <p:cNvSpPr>
              <a:spLocks noChangeShapeType="1"/>
            </p:cNvSpPr>
            <p:nvPr/>
          </p:nvSpPr>
          <p:spPr bwMode="auto">
            <a:xfrm flipV="1">
              <a:off x="4502" y="11276"/>
              <a:ext cx="4088" cy="0"/>
            </a:xfrm>
            <a:prstGeom prst="line">
              <a:avLst/>
            </a:prstGeom>
            <a:noFill/>
            <a:ln w="15875">
              <a:solidFill>
                <a:srgbClr val="000000"/>
              </a:solidFill>
              <a:prstDash val="dash"/>
              <a:round/>
              <a:headEnd/>
              <a:tailEnd type="triangle" w="med" len="lg"/>
            </a:ln>
            <a:extLst>
              <a:ext uri="{909E8E84-426E-40DD-AFC4-6F175D3DCCD1}">
                <a14:hiddenFill xmlns:a14="http://schemas.microsoft.com/office/drawing/2010/main">
                  <a:noFill/>
                </a14:hiddenFill>
              </a:ext>
            </a:extLst>
          </p:spPr>
          <p:txBody>
            <a:bodyPr/>
            <a:lstStyle/>
            <a:p>
              <a:endParaRPr lang="ru-RU"/>
            </a:p>
          </p:txBody>
        </p:sp>
        <p:grpSp>
          <p:nvGrpSpPr>
            <p:cNvPr id="45070" name="Group 12"/>
            <p:cNvGrpSpPr>
              <a:grpSpLocks/>
            </p:cNvGrpSpPr>
            <p:nvPr/>
          </p:nvGrpSpPr>
          <p:grpSpPr bwMode="auto">
            <a:xfrm>
              <a:off x="1418" y="8488"/>
              <a:ext cx="5941" cy="5503"/>
              <a:chOff x="1418" y="8488"/>
              <a:chExt cx="7669" cy="5503"/>
            </a:xfrm>
          </p:grpSpPr>
          <p:graphicFrame>
            <p:nvGraphicFramePr>
              <p:cNvPr id="45086" name="Object 13"/>
              <p:cNvGraphicFramePr>
                <a:graphicFrameLocks noChangeAspect="1"/>
              </p:cNvGraphicFramePr>
              <p:nvPr/>
            </p:nvGraphicFramePr>
            <p:xfrm>
              <a:off x="1418" y="8488"/>
              <a:ext cx="7483" cy="5503"/>
            </p:xfrm>
            <a:graphic>
              <a:graphicData uri="http://schemas.openxmlformats.org/presentationml/2006/ole">
                <mc:AlternateContent xmlns:mc="http://schemas.openxmlformats.org/markup-compatibility/2006">
                  <mc:Choice xmlns:v="urn:schemas-microsoft-com:vml" Requires="v">
                    <p:oleObj spid="_x0000_s4132" name="Graph" r:id="rId7" imgW="5459578" imgH="5459578" progId="Origin50.Graph">
                      <p:embed/>
                    </p:oleObj>
                  </mc:Choice>
                  <mc:Fallback>
                    <p:oleObj name="Graph" r:id="rId7" imgW="5459578" imgH="5459578" progId="Origin50.Grap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8" y="8488"/>
                            <a:ext cx="7483" cy="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087" name="Text Box 14"/>
              <p:cNvSpPr txBox="1">
                <a:spLocks noChangeArrowheads="1"/>
              </p:cNvSpPr>
              <p:nvPr/>
            </p:nvSpPr>
            <p:spPr bwMode="auto">
              <a:xfrm>
                <a:off x="2945" y="10737"/>
                <a:ext cx="934"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eaLnBrk="1" hangingPunct="1"/>
                <a:endParaRPr lang="ru-RU" altLang="ru-RU" sz="1800"/>
              </a:p>
            </p:txBody>
          </p:sp>
          <p:sp>
            <p:nvSpPr>
              <p:cNvPr id="45088" name="Text Box 15"/>
              <p:cNvSpPr txBox="1">
                <a:spLocks noChangeArrowheads="1"/>
              </p:cNvSpPr>
              <p:nvPr/>
            </p:nvSpPr>
            <p:spPr bwMode="auto">
              <a:xfrm>
                <a:off x="5206" y="12732"/>
                <a:ext cx="1343" cy="458"/>
              </a:xfrm>
              <a:prstGeom prst="rect">
                <a:avLst/>
              </a:prstGeom>
              <a:noFill/>
              <a:ln>
                <a:noFill/>
              </a:ln>
              <a:extLst>
                <a:ext uri="{909E8E84-426E-40DD-AFC4-6F175D3DCCD1}">
                  <a14:hiddenFill xmlns:a14="http://schemas.microsoft.com/office/drawing/2010/main">
                    <a:solidFill>
                      <a:srgbClr val="EAEAEA">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eaLnBrk="1" hangingPunct="1"/>
                <a:endParaRPr lang="ru-RU" altLang="ru-RU" sz="1800"/>
              </a:p>
            </p:txBody>
          </p:sp>
          <p:sp>
            <p:nvSpPr>
              <p:cNvPr id="45089" name="Text Box 16"/>
              <p:cNvSpPr txBox="1">
                <a:spLocks noChangeArrowheads="1"/>
              </p:cNvSpPr>
              <p:nvPr/>
            </p:nvSpPr>
            <p:spPr bwMode="auto">
              <a:xfrm>
                <a:off x="8006" y="12012"/>
                <a:ext cx="108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eaLnBrk="1" hangingPunct="1"/>
                <a:endParaRPr lang="ru-RU" altLang="ru-RU" sz="1800"/>
              </a:p>
            </p:txBody>
          </p:sp>
        </p:grpSp>
        <p:sp>
          <p:nvSpPr>
            <p:cNvPr id="45071" name="Text Box 17"/>
            <p:cNvSpPr txBox="1">
              <a:spLocks noChangeArrowheads="1"/>
            </p:cNvSpPr>
            <p:nvPr/>
          </p:nvSpPr>
          <p:spPr bwMode="auto">
            <a:xfrm>
              <a:off x="7033" y="11474"/>
              <a:ext cx="602"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eaLnBrk="1" hangingPunct="1"/>
              <a:endParaRPr lang="ru-RU" altLang="ru-RU" sz="1800"/>
            </a:p>
          </p:txBody>
        </p:sp>
        <p:sp>
          <p:nvSpPr>
            <p:cNvPr id="45072" name="Freeform 18"/>
            <p:cNvSpPr>
              <a:spLocks/>
            </p:cNvSpPr>
            <p:nvPr/>
          </p:nvSpPr>
          <p:spPr bwMode="auto">
            <a:xfrm rot="-845250">
              <a:off x="6838" y="11276"/>
              <a:ext cx="454" cy="539"/>
            </a:xfrm>
            <a:custGeom>
              <a:avLst/>
              <a:gdLst>
                <a:gd name="T0" fmla="*/ 0 w 420"/>
                <a:gd name="T1" fmla="*/ 537 h 540"/>
                <a:gd name="T2" fmla="*/ 454 w 420"/>
                <a:gd name="T3" fmla="*/ 357 h 540"/>
                <a:gd name="T4" fmla="*/ 454 w 420"/>
                <a:gd name="T5" fmla="*/ 0 h 540"/>
                <a:gd name="T6" fmla="*/ 0 60000 65536"/>
                <a:gd name="T7" fmla="*/ 0 60000 65536"/>
                <a:gd name="T8" fmla="*/ 0 60000 65536"/>
              </a:gdLst>
              <a:ahLst/>
              <a:cxnLst>
                <a:cxn ang="T6">
                  <a:pos x="T0" y="T1"/>
                </a:cxn>
                <a:cxn ang="T7">
                  <a:pos x="T2" y="T3"/>
                </a:cxn>
                <a:cxn ang="T8">
                  <a:pos x="T4" y="T5"/>
                </a:cxn>
              </a:cxnLst>
              <a:rect l="0" t="0" r="r" b="b"/>
              <a:pathLst>
                <a:path w="420" h="540">
                  <a:moveTo>
                    <a:pt x="0" y="540"/>
                  </a:moveTo>
                  <a:cubicBezTo>
                    <a:pt x="150" y="495"/>
                    <a:pt x="300" y="450"/>
                    <a:pt x="360" y="360"/>
                  </a:cubicBezTo>
                  <a:cubicBezTo>
                    <a:pt x="420" y="270"/>
                    <a:pt x="360" y="60"/>
                    <a:pt x="360"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5073" name="Oval 19"/>
            <p:cNvSpPr>
              <a:spLocks noChangeArrowheads="1"/>
            </p:cNvSpPr>
            <p:nvPr/>
          </p:nvSpPr>
          <p:spPr bwMode="auto">
            <a:xfrm>
              <a:off x="5670" y="10737"/>
              <a:ext cx="195" cy="179"/>
            </a:xfrm>
            <a:prstGeom prst="ellipse">
              <a:avLst/>
            </a:prstGeom>
            <a:solidFill>
              <a:srgbClr val="808080"/>
            </a:solidFill>
            <a:ln w="9525">
              <a:solidFill>
                <a:srgbClr val="000000"/>
              </a:solidFill>
              <a:round/>
              <a:headEnd/>
              <a:tailEnd/>
            </a:ln>
          </p:spPr>
          <p:txBody>
            <a:bodyPr/>
            <a:lstStyle/>
            <a:p>
              <a:pPr eaLnBrk="1" hangingPunct="1"/>
              <a:endParaRPr lang="ru-RU" altLang="ru-RU"/>
            </a:p>
          </p:txBody>
        </p:sp>
        <p:sp>
          <p:nvSpPr>
            <p:cNvPr id="45074" name="Oval 20"/>
            <p:cNvSpPr>
              <a:spLocks noChangeAspect="1" noChangeArrowheads="1"/>
            </p:cNvSpPr>
            <p:nvPr/>
          </p:nvSpPr>
          <p:spPr bwMode="auto">
            <a:xfrm>
              <a:off x="5670" y="11093"/>
              <a:ext cx="209" cy="193"/>
            </a:xfrm>
            <a:prstGeom prst="ellipse">
              <a:avLst/>
            </a:prstGeom>
            <a:solidFill>
              <a:srgbClr val="808080"/>
            </a:solidFill>
            <a:ln w="9525">
              <a:solidFill>
                <a:srgbClr val="000000"/>
              </a:solidFill>
              <a:round/>
              <a:headEnd/>
              <a:tailEnd/>
            </a:ln>
          </p:spPr>
          <p:txBody>
            <a:bodyPr/>
            <a:lstStyle/>
            <a:p>
              <a:pPr eaLnBrk="1" hangingPunct="1"/>
              <a:endParaRPr lang="ru-RU" altLang="ru-RU"/>
            </a:p>
          </p:txBody>
        </p:sp>
        <p:sp>
          <p:nvSpPr>
            <p:cNvPr id="45075" name="Oval 21"/>
            <p:cNvSpPr>
              <a:spLocks noChangeArrowheads="1"/>
            </p:cNvSpPr>
            <p:nvPr/>
          </p:nvSpPr>
          <p:spPr bwMode="auto">
            <a:xfrm>
              <a:off x="6449" y="11096"/>
              <a:ext cx="194" cy="180"/>
            </a:xfrm>
            <a:prstGeom prst="ellipse">
              <a:avLst/>
            </a:prstGeom>
            <a:solidFill>
              <a:srgbClr val="808080"/>
            </a:solidFill>
            <a:ln w="9525">
              <a:solidFill>
                <a:srgbClr val="000000"/>
              </a:solidFill>
              <a:round/>
              <a:headEnd/>
              <a:tailEnd/>
            </a:ln>
          </p:spPr>
          <p:txBody>
            <a:bodyPr/>
            <a:lstStyle/>
            <a:p>
              <a:pPr eaLnBrk="1" hangingPunct="1"/>
              <a:endParaRPr lang="ru-RU" altLang="ru-RU"/>
            </a:p>
          </p:txBody>
        </p:sp>
        <p:sp>
          <p:nvSpPr>
            <p:cNvPr id="45076" name="Oval 22"/>
            <p:cNvSpPr>
              <a:spLocks noChangeAspect="1" noChangeArrowheads="1"/>
            </p:cNvSpPr>
            <p:nvPr/>
          </p:nvSpPr>
          <p:spPr bwMode="auto">
            <a:xfrm>
              <a:off x="5670" y="11456"/>
              <a:ext cx="246" cy="227"/>
            </a:xfrm>
            <a:prstGeom prst="ellipse">
              <a:avLst/>
            </a:prstGeom>
            <a:solidFill>
              <a:srgbClr val="808080"/>
            </a:solidFill>
            <a:ln w="9525">
              <a:solidFill>
                <a:srgbClr val="000000"/>
              </a:solidFill>
              <a:round/>
              <a:headEnd/>
              <a:tailEnd/>
            </a:ln>
          </p:spPr>
          <p:txBody>
            <a:bodyPr/>
            <a:lstStyle/>
            <a:p>
              <a:pPr eaLnBrk="1" hangingPunct="1"/>
              <a:endParaRPr lang="ru-RU" altLang="ru-RU"/>
            </a:p>
          </p:txBody>
        </p:sp>
        <p:sp>
          <p:nvSpPr>
            <p:cNvPr id="45077" name="Oval 23"/>
            <p:cNvSpPr>
              <a:spLocks noChangeAspect="1" noChangeArrowheads="1"/>
            </p:cNvSpPr>
            <p:nvPr/>
          </p:nvSpPr>
          <p:spPr bwMode="auto">
            <a:xfrm>
              <a:off x="4697" y="10916"/>
              <a:ext cx="159" cy="147"/>
            </a:xfrm>
            <a:prstGeom prst="ellipse">
              <a:avLst/>
            </a:prstGeom>
            <a:solidFill>
              <a:srgbClr val="808080"/>
            </a:solidFill>
            <a:ln w="9525">
              <a:solidFill>
                <a:srgbClr val="000000"/>
              </a:solidFill>
              <a:round/>
              <a:headEnd/>
              <a:tailEnd/>
            </a:ln>
          </p:spPr>
          <p:txBody>
            <a:bodyPr/>
            <a:lstStyle/>
            <a:p>
              <a:pPr eaLnBrk="1" hangingPunct="1"/>
              <a:endParaRPr lang="ru-RU" altLang="ru-RU"/>
            </a:p>
          </p:txBody>
        </p:sp>
        <p:sp>
          <p:nvSpPr>
            <p:cNvPr id="45078" name="Oval 24"/>
            <p:cNvSpPr>
              <a:spLocks noChangeArrowheads="1"/>
            </p:cNvSpPr>
            <p:nvPr/>
          </p:nvSpPr>
          <p:spPr bwMode="auto">
            <a:xfrm>
              <a:off x="4892" y="11456"/>
              <a:ext cx="194" cy="180"/>
            </a:xfrm>
            <a:prstGeom prst="ellipse">
              <a:avLst/>
            </a:prstGeom>
            <a:solidFill>
              <a:srgbClr val="808080"/>
            </a:solidFill>
            <a:ln w="9525">
              <a:solidFill>
                <a:srgbClr val="000000"/>
              </a:solidFill>
              <a:round/>
              <a:headEnd/>
              <a:tailEnd/>
            </a:ln>
          </p:spPr>
          <p:txBody>
            <a:bodyPr/>
            <a:lstStyle/>
            <a:p>
              <a:pPr eaLnBrk="1" hangingPunct="1"/>
              <a:endParaRPr lang="ru-RU" altLang="ru-RU"/>
            </a:p>
          </p:txBody>
        </p:sp>
        <p:sp>
          <p:nvSpPr>
            <p:cNvPr id="45079" name="Oval 25"/>
            <p:cNvSpPr>
              <a:spLocks noChangeAspect="1" noChangeArrowheads="1"/>
            </p:cNvSpPr>
            <p:nvPr/>
          </p:nvSpPr>
          <p:spPr bwMode="auto">
            <a:xfrm>
              <a:off x="5865" y="10377"/>
              <a:ext cx="257" cy="238"/>
            </a:xfrm>
            <a:prstGeom prst="ellipse">
              <a:avLst/>
            </a:prstGeom>
            <a:solidFill>
              <a:srgbClr val="808080"/>
            </a:solidFill>
            <a:ln w="9525">
              <a:solidFill>
                <a:srgbClr val="000000"/>
              </a:solidFill>
              <a:round/>
              <a:headEnd/>
              <a:tailEnd/>
            </a:ln>
          </p:spPr>
          <p:txBody>
            <a:bodyPr/>
            <a:lstStyle/>
            <a:p>
              <a:pPr eaLnBrk="1" hangingPunct="1"/>
              <a:endParaRPr lang="ru-RU" altLang="ru-RU"/>
            </a:p>
          </p:txBody>
        </p:sp>
        <p:sp>
          <p:nvSpPr>
            <p:cNvPr id="45080" name="Oval 26"/>
            <p:cNvSpPr>
              <a:spLocks noChangeAspect="1" noChangeArrowheads="1"/>
            </p:cNvSpPr>
            <p:nvPr/>
          </p:nvSpPr>
          <p:spPr bwMode="auto">
            <a:xfrm>
              <a:off x="6449" y="10690"/>
              <a:ext cx="245" cy="226"/>
            </a:xfrm>
            <a:prstGeom prst="ellipse">
              <a:avLst/>
            </a:prstGeom>
            <a:solidFill>
              <a:srgbClr val="808080"/>
            </a:solidFill>
            <a:ln w="9525">
              <a:solidFill>
                <a:srgbClr val="000000"/>
              </a:solidFill>
              <a:round/>
              <a:headEnd/>
              <a:tailEnd/>
            </a:ln>
          </p:spPr>
          <p:txBody>
            <a:bodyPr/>
            <a:lstStyle/>
            <a:p>
              <a:pPr eaLnBrk="1" hangingPunct="1"/>
              <a:endParaRPr lang="ru-RU" altLang="ru-RU"/>
            </a:p>
          </p:txBody>
        </p:sp>
        <p:sp>
          <p:nvSpPr>
            <p:cNvPr id="45081" name="Oval 27"/>
            <p:cNvSpPr>
              <a:spLocks noChangeAspect="1" noChangeArrowheads="1"/>
            </p:cNvSpPr>
            <p:nvPr/>
          </p:nvSpPr>
          <p:spPr bwMode="auto">
            <a:xfrm>
              <a:off x="6254" y="11636"/>
              <a:ext cx="209" cy="192"/>
            </a:xfrm>
            <a:prstGeom prst="ellipse">
              <a:avLst/>
            </a:prstGeom>
            <a:solidFill>
              <a:srgbClr val="808080"/>
            </a:solidFill>
            <a:ln w="9525">
              <a:solidFill>
                <a:srgbClr val="000000"/>
              </a:solidFill>
              <a:round/>
              <a:headEnd/>
              <a:tailEnd/>
            </a:ln>
          </p:spPr>
          <p:txBody>
            <a:bodyPr/>
            <a:lstStyle/>
            <a:p>
              <a:pPr eaLnBrk="1" hangingPunct="1"/>
              <a:endParaRPr lang="ru-RU" altLang="ru-RU"/>
            </a:p>
          </p:txBody>
        </p:sp>
        <p:sp>
          <p:nvSpPr>
            <p:cNvPr id="45082" name="Oval 28"/>
            <p:cNvSpPr>
              <a:spLocks noChangeAspect="1" noChangeArrowheads="1"/>
            </p:cNvSpPr>
            <p:nvPr/>
          </p:nvSpPr>
          <p:spPr bwMode="auto">
            <a:xfrm>
              <a:off x="5086" y="10737"/>
              <a:ext cx="251" cy="231"/>
            </a:xfrm>
            <a:prstGeom prst="ellipse">
              <a:avLst/>
            </a:prstGeom>
            <a:solidFill>
              <a:srgbClr val="808080"/>
            </a:solidFill>
            <a:ln w="9525">
              <a:solidFill>
                <a:srgbClr val="000000"/>
              </a:solidFill>
              <a:round/>
              <a:headEnd/>
              <a:tailEnd/>
            </a:ln>
          </p:spPr>
          <p:txBody>
            <a:bodyPr/>
            <a:lstStyle/>
            <a:p>
              <a:pPr eaLnBrk="1" hangingPunct="1"/>
              <a:endParaRPr lang="ru-RU" altLang="ru-RU"/>
            </a:p>
          </p:txBody>
        </p:sp>
        <p:sp>
          <p:nvSpPr>
            <p:cNvPr id="45083" name="Oval 29"/>
            <p:cNvSpPr>
              <a:spLocks noChangeAspect="1" noChangeArrowheads="1"/>
            </p:cNvSpPr>
            <p:nvPr/>
          </p:nvSpPr>
          <p:spPr bwMode="auto">
            <a:xfrm>
              <a:off x="5281" y="10377"/>
              <a:ext cx="190" cy="176"/>
            </a:xfrm>
            <a:prstGeom prst="ellipse">
              <a:avLst/>
            </a:prstGeom>
            <a:solidFill>
              <a:srgbClr val="808080"/>
            </a:solidFill>
            <a:ln w="9525">
              <a:solidFill>
                <a:srgbClr val="000000"/>
              </a:solidFill>
              <a:round/>
              <a:headEnd/>
              <a:tailEnd/>
            </a:ln>
          </p:spPr>
          <p:txBody>
            <a:bodyPr/>
            <a:lstStyle/>
            <a:p>
              <a:pPr eaLnBrk="1" hangingPunct="1"/>
              <a:endParaRPr lang="ru-RU" altLang="ru-RU"/>
            </a:p>
          </p:txBody>
        </p:sp>
        <p:sp>
          <p:nvSpPr>
            <p:cNvPr id="45084" name="Oval 30"/>
            <p:cNvSpPr>
              <a:spLocks noChangeAspect="1" noChangeArrowheads="1"/>
            </p:cNvSpPr>
            <p:nvPr/>
          </p:nvSpPr>
          <p:spPr bwMode="auto">
            <a:xfrm>
              <a:off x="5281" y="11812"/>
              <a:ext cx="232" cy="215"/>
            </a:xfrm>
            <a:prstGeom prst="ellipse">
              <a:avLst/>
            </a:prstGeom>
            <a:solidFill>
              <a:srgbClr val="808080"/>
            </a:solidFill>
            <a:ln w="9525">
              <a:solidFill>
                <a:srgbClr val="000000"/>
              </a:solidFill>
              <a:round/>
              <a:headEnd/>
              <a:tailEnd/>
            </a:ln>
          </p:spPr>
          <p:txBody>
            <a:bodyPr/>
            <a:lstStyle/>
            <a:p>
              <a:pPr eaLnBrk="1" hangingPunct="1"/>
              <a:endParaRPr lang="ru-RU" altLang="ru-RU"/>
            </a:p>
          </p:txBody>
        </p:sp>
        <p:sp>
          <p:nvSpPr>
            <p:cNvPr id="45085" name="Oval 31"/>
            <p:cNvSpPr>
              <a:spLocks noChangeArrowheads="1"/>
            </p:cNvSpPr>
            <p:nvPr/>
          </p:nvSpPr>
          <p:spPr bwMode="auto">
            <a:xfrm>
              <a:off x="5865" y="11815"/>
              <a:ext cx="194" cy="180"/>
            </a:xfrm>
            <a:prstGeom prst="ellipse">
              <a:avLst/>
            </a:prstGeom>
            <a:solidFill>
              <a:srgbClr val="808080"/>
            </a:solidFill>
            <a:ln w="9525">
              <a:solidFill>
                <a:srgbClr val="000000"/>
              </a:solidFill>
              <a:round/>
              <a:headEnd/>
              <a:tailEnd/>
            </a:ln>
          </p:spPr>
          <p:txBody>
            <a:bodyPr/>
            <a:lstStyle/>
            <a:p>
              <a:pPr eaLnBrk="1" hangingPunct="1"/>
              <a:endParaRPr lang="ru-RU" altLang="ru-RU"/>
            </a:p>
          </p:txBody>
        </p:sp>
      </p:grpSp>
      <p:sp>
        <p:nvSpPr>
          <p:cNvPr id="45064" name="Rectangle 33"/>
          <p:cNvSpPr>
            <a:spLocks noChangeArrowheads="1"/>
          </p:cNvSpPr>
          <p:nvPr/>
        </p:nvSpPr>
        <p:spPr bwMode="auto">
          <a:xfrm>
            <a:off x="0" y="3314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endParaRPr lang="ru-RU" altLang="ru-RU"/>
          </a:p>
        </p:txBody>
      </p:sp>
      <p:graphicFrame>
        <p:nvGraphicFramePr>
          <p:cNvPr id="45065" name="Object 32"/>
          <p:cNvGraphicFramePr>
            <a:graphicFrameLocks noChangeAspect="1"/>
          </p:cNvGraphicFramePr>
          <p:nvPr/>
        </p:nvGraphicFramePr>
        <p:xfrm>
          <a:off x="3492500" y="1628775"/>
          <a:ext cx="171450" cy="228600"/>
        </p:xfrm>
        <a:graphic>
          <a:graphicData uri="http://schemas.openxmlformats.org/presentationml/2006/ole">
            <mc:AlternateContent xmlns:mc="http://schemas.openxmlformats.org/markup-compatibility/2006">
              <mc:Choice xmlns:v="urn:schemas-microsoft-com:vml" Requires="v">
                <p:oleObj spid="_x0000_s4133" name="Формула" r:id="rId9" imgW="126725" imgH="177415" progId="Equation.3">
                  <p:embed/>
                </p:oleObj>
              </mc:Choice>
              <mc:Fallback>
                <p:oleObj name="Формула" r:id="rId9" imgW="126725" imgH="177415"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92500" y="1628775"/>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066" name="Rectangle 34"/>
          <p:cNvSpPr>
            <a:spLocks noChangeArrowheads="1"/>
          </p:cNvSpPr>
          <p:nvPr/>
        </p:nvSpPr>
        <p:spPr bwMode="auto">
          <a:xfrm>
            <a:off x="0" y="3543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endParaRPr lang="ru-RU" altLang="ru-RU"/>
          </a:p>
        </p:txBody>
      </p:sp>
    </p:spTree>
    <p:extLst>
      <p:ext uri="{BB962C8B-B14F-4D97-AF65-F5344CB8AC3E}">
        <p14:creationId xmlns:p14="http://schemas.microsoft.com/office/powerpoint/2010/main" val="693612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body" idx="1"/>
          </p:nvPr>
        </p:nvSpPr>
        <p:spPr>
          <a:xfrm>
            <a:off x="468313" y="4652963"/>
            <a:ext cx="8229600" cy="1617662"/>
          </a:xfrm>
        </p:spPr>
        <p:txBody>
          <a:bodyPr/>
          <a:lstStyle/>
          <a:p>
            <a:pPr eaLnBrk="1" hangingPunct="1">
              <a:lnSpc>
                <a:spcPct val="80000"/>
              </a:lnSpc>
            </a:pPr>
            <a:r>
              <a:rPr lang="ru-RU" altLang="zh-CN" sz="2800" smtClean="0"/>
              <a:t>Оптика твердого тела и систем пониженной размерности /</a:t>
            </a:r>
          </a:p>
          <a:p>
            <a:pPr eaLnBrk="1" hangingPunct="1">
              <a:lnSpc>
                <a:spcPct val="80000"/>
              </a:lnSpc>
            </a:pPr>
            <a:r>
              <a:rPr lang="ru-RU" altLang="zh-CN" sz="2800" smtClean="0"/>
              <a:t>П.К.Кашкаров, В.Ю.Тимошенко / - М.: Физический факультет МГУ, 2009.- 190 с., ил.</a:t>
            </a:r>
            <a:endParaRPr lang="ru-RU" altLang="ru-RU" sz="2800" smtClean="0"/>
          </a:p>
        </p:txBody>
      </p:sp>
      <p:sp>
        <p:nvSpPr>
          <p:cNvPr id="46083" name="Rectangle 4"/>
          <p:cNvSpPr>
            <a:spLocks noChangeArrowheads="1"/>
          </p:cNvSpPr>
          <p:nvPr/>
        </p:nvSpPr>
        <p:spPr bwMode="auto">
          <a:xfrm>
            <a:off x="0" y="3543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endParaRPr lang="ru-RU" altLang="ru-RU"/>
          </a:p>
        </p:txBody>
      </p:sp>
      <p:sp>
        <p:nvSpPr>
          <p:cNvPr id="46084" name="Rectangle 6"/>
          <p:cNvSpPr>
            <a:spLocks noChangeArrowheads="1"/>
          </p:cNvSpPr>
          <p:nvPr/>
        </p:nvSpPr>
        <p:spPr bwMode="auto">
          <a:xfrm>
            <a:off x="0" y="3162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endParaRPr lang="ru-RU" altLang="ru-RU"/>
          </a:p>
        </p:txBody>
      </p:sp>
      <p:graphicFrame>
        <p:nvGraphicFramePr>
          <p:cNvPr id="46085" name="Object 5"/>
          <p:cNvGraphicFramePr>
            <a:graphicFrameLocks noChangeAspect="1"/>
          </p:cNvGraphicFramePr>
          <p:nvPr/>
        </p:nvGraphicFramePr>
        <p:xfrm>
          <a:off x="1116013" y="476250"/>
          <a:ext cx="6769100" cy="1382713"/>
        </p:xfrm>
        <a:graphic>
          <a:graphicData uri="http://schemas.openxmlformats.org/presentationml/2006/ole">
            <mc:AlternateContent xmlns:mc="http://schemas.openxmlformats.org/markup-compatibility/2006">
              <mc:Choice xmlns:v="urn:schemas-microsoft-com:vml" Requires="v">
                <p:oleObj spid="_x0000_s5133" name="Формула" r:id="rId3" imgW="1689100" imgH="419100" progId="Equation.3">
                  <p:embed/>
                </p:oleObj>
              </mc:Choice>
              <mc:Fallback>
                <p:oleObj name="Формула" r:id="rId3" imgW="1689100" imgH="419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476250"/>
                        <a:ext cx="6769100"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6086" name="Text Box 13"/>
          <p:cNvSpPr txBox="1">
            <a:spLocks noChangeArrowheads="1"/>
          </p:cNvSpPr>
          <p:nvPr/>
        </p:nvSpPr>
        <p:spPr bwMode="auto">
          <a:xfrm>
            <a:off x="1116013" y="2205038"/>
            <a:ext cx="7488237"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pPr>
            <a:r>
              <a:rPr lang="en-GB" altLang="zh-CN" sz="1800" i="1">
                <a:ea typeface="SimSun" pitchFamily="2" charset="-122"/>
              </a:rPr>
              <a:t>N</a:t>
            </a:r>
            <a:r>
              <a:rPr lang="en-GB" altLang="zh-CN" sz="1800">
                <a:ea typeface="SimSun" pitchFamily="2" charset="-122"/>
              </a:rPr>
              <a:t> </a:t>
            </a:r>
            <a:r>
              <a:rPr lang="ru-RU" altLang="zh-CN" sz="1800"/>
              <a:t>и </a:t>
            </a:r>
            <a:r>
              <a:rPr lang="en-GB" altLang="zh-CN" sz="1800" i="1">
                <a:ea typeface="SimSun" pitchFamily="2" charset="-122"/>
              </a:rPr>
              <a:t>V </a:t>
            </a:r>
            <a:r>
              <a:rPr lang="ru-RU" altLang="zh-CN" sz="1800"/>
              <a:t>– концентрация  рассеивающих объектов и средний объем одного объекта, </a:t>
            </a:r>
            <a:r>
              <a:rPr lang="en-US" altLang="zh-CN" sz="1800">
                <a:ea typeface="SimSun" pitchFamily="2" charset="-122"/>
              </a:rPr>
              <a:t>V</a:t>
            </a:r>
            <a:r>
              <a:rPr lang="en-US" altLang="zh-CN" sz="1800">
                <a:latin typeface="Kozuka Mincho Pro R" pitchFamily="18" charset="-128"/>
                <a:ea typeface="Kozuka Mincho Pro R" pitchFamily="18" charset="-128"/>
              </a:rPr>
              <a:t>~d</a:t>
            </a:r>
            <a:r>
              <a:rPr lang="en-US" altLang="zh-CN" sz="1800" baseline="30000">
                <a:latin typeface="Kozuka Mincho Pro R" pitchFamily="18" charset="-128"/>
                <a:ea typeface="Kozuka Mincho Pro R" pitchFamily="18" charset="-128"/>
              </a:rPr>
              <a:t>3</a:t>
            </a:r>
            <a:r>
              <a:rPr lang="ru-RU" altLang="zh-CN" sz="1800"/>
              <a:t> </a:t>
            </a:r>
            <a:endParaRPr lang="en-US" altLang="zh-CN" sz="1800">
              <a:ea typeface="SimSun" pitchFamily="2" charset="-122"/>
            </a:endParaRPr>
          </a:p>
          <a:p>
            <a:pPr eaLnBrk="1" hangingPunct="1">
              <a:spcBef>
                <a:spcPct val="50000"/>
              </a:spcBef>
            </a:pPr>
            <a:r>
              <a:rPr lang="en-US" altLang="zh-CN" sz="1800">
                <a:ea typeface="SimSun" pitchFamily="2" charset="-122"/>
              </a:rPr>
              <a:t>A</a:t>
            </a:r>
            <a:r>
              <a:rPr lang="ru-RU" altLang="zh-CN" sz="1800"/>
              <a:t>– некоторая функция отклонения показателя преломления рассеивающих объектов (</a:t>
            </a:r>
            <a:r>
              <a:rPr lang="en-GB" altLang="zh-CN" sz="1800" i="1">
                <a:ea typeface="SimSun" pitchFamily="2" charset="-122"/>
              </a:rPr>
              <a:t>n</a:t>
            </a:r>
            <a:r>
              <a:rPr lang="ru-RU" altLang="zh-CN" sz="1800"/>
              <a:t>) от среднего показателя преломления (</a:t>
            </a:r>
            <a:r>
              <a:rPr lang="en-GB" altLang="zh-CN" sz="1800" i="1">
                <a:ea typeface="SimSun" pitchFamily="2" charset="-122"/>
              </a:rPr>
              <a:t>n</a:t>
            </a:r>
            <a:r>
              <a:rPr lang="ru-RU" altLang="zh-CN" sz="1800"/>
              <a:t>0). </a:t>
            </a:r>
            <a:endParaRPr lang="ru-RU" altLang="ru-RU" sz="1800"/>
          </a:p>
        </p:txBody>
      </p:sp>
    </p:spTree>
    <p:extLst>
      <p:ext uri="{BB962C8B-B14F-4D97-AF65-F5344CB8AC3E}">
        <p14:creationId xmlns:p14="http://schemas.microsoft.com/office/powerpoint/2010/main" val="2584674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ru-RU" altLang="ru-RU" sz="4000" smtClean="0"/>
              <a:t>Рэлеевское рассеяние на закате</a:t>
            </a:r>
          </a:p>
        </p:txBody>
      </p:sp>
      <p:sp>
        <p:nvSpPr>
          <p:cNvPr id="47107" name="Text Box 5"/>
          <p:cNvSpPr txBox="1">
            <a:spLocks noChangeArrowheads="1"/>
          </p:cNvSpPr>
          <p:nvPr/>
        </p:nvSpPr>
        <p:spPr bwMode="auto">
          <a:xfrm>
            <a:off x="1835150" y="4508500"/>
            <a:ext cx="676751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pPr>
            <a:r>
              <a:rPr lang="ru-RU" altLang="ru-RU" sz="1800"/>
              <a:t>Возрастает  толщина рассеивающего слоя. Синий цвет рассеивается настолько сильно, что выходит за пределы солнечного луча, не попадая к наблюдателю. В итоге к наблюдателю доходит менее рассеиваемый, преимущественно длинноволновой свет</a:t>
            </a:r>
          </a:p>
        </p:txBody>
      </p:sp>
      <p:pic>
        <p:nvPicPr>
          <p:cNvPr id="4710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1341438"/>
            <a:ext cx="4249737" cy="30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735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476250"/>
            <a:ext cx="8229600" cy="941388"/>
          </a:xfrm>
        </p:spPr>
        <p:txBody>
          <a:bodyPr>
            <a:normAutofit fontScale="90000"/>
          </a:bodyPr>
          <a:lstStyle/>
          <a:p>
            <a:pPr eaLnBrk="1" hangingPunct="1"/>
            <a:r>
              <a:rPr lang="ru-RU" altLang="ru-RU" sz="3200" smtClean="0"/>
              <a:t>Рассеяние Ми – частицы более </a:t>
            </a:r>
            <a:r>
              <a:rPr lang="en-US" altLang="ru-RU" sz="3200" smtClean="0">
                <a:latin typeface="Kozuka Mincho Pro R" pitchFamily="18" charset="-128"/>
                <a:ea typeface="Kozuka Mincho Pro R" pitchFamily="18" charset="-128"/>
              </a:rPr>
              <a:t>~</a:t>
            </a:r>
            <a:r>
              <a:rPr lang="ru-RU" altLang="ru-RU" sz="3200" smtClean="0"/>
              <a:t>600 нм (облака, пыль)</a:t>
            </a:r>
          </a:p>
        </p:txBody>
      </p:sp>
      <p:pic>
        <p:nvPicPr>
          <p:cNvPr id="481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1700213"/>
            <a:ext cx="2414587"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5008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normAutofit fontScale="90000"/>
          </a:bodyPr>
          <a:lstStyle/>
          <a:p>
            <a:r>
              <a:rPr lang="ru-RU" altLang="ru-RU" sz="4000"/>
              <a:t>Элементарный акт люминесценции состоит из</a:t>
            </a:r>
            <a:r>
              <a:rPr lang="en-US" altLang="ru-RU" sz="4000"/>
              <a:t>:</a:t>
            </a:r>
            <a:endParaRPr lang="ru-RU" altLang="ru-RU" sz="4000"/>
          </a:p>
        </p:txBody>
      </p:sp>
      <p:sp>
        <p:nvSpPr>
          <p:cNvPr id="110595" name="Rectangle 3"/>
          <p:cNvSpPr>
            <a:spLocks noGrp="1" noChangeArrowheads="1"/>
          </p:cNvSpPr>
          <p:nvPr>
            <p:ph type="body" idx="1"/>
          </p:nvPr>
        </p:nvSpPr>
        <p:spPr/>
        <p:txBody>
          <a:bodyPr/>
          <a:lstStyle/>
          <a:p>
            <a:r>
              <a:rPr lang="en-US" altLang="ru-RU" dirty="0"/>
              <a:t>1. </a:t>
            </a:r>
            <a:r>
              <a:rPr lang="ru-RU" altLang="ru-RU" dirty="0"/>
              <a:t>Поглощения с переходом из основного уровня 1 на  возбужденный 3</a:t>
            </a:r>
          </a:p>
          <a:p>
            <a:r>
              <a:rPr lang="ru-RU" altLang="ru-RU" dirty="0"/>
              <a:t>2. </a:t>
            </a:r>
            <a:r>
              <a:rPr lang="ru-RU" altLang="ru-RU" dirty="0" err="1" smtClean="0"/>
              <a:t>Безызлучательного</a:t>
            </a:r>
            <a:r>
              <a:rPr lang="ru-RU" altLang="ru-RU" dirty="0" smtClean="0"/>
              <a:t> </a:t>
            </a:r>
            <a:r>
              <a:rPr lang="ru-RU" altLang="ru-RU" dirty="0"/>
              <a:t>перехода 3-2</a:t>
            </a:r>
          </a:p>
          <a:p>
            <a:r>
              <a:rPr lang="ru-RU" altLang="ru-RU" dirty="0"/>
              <a:t>3. </a:t>
            </a:r>
            <a:r>
              <a:rPr lang="ru-RU" altLang="ru-RU" dirty="0" err="1"/>
              <a:t>Излучательного</a:t>
            </a:r>
            <a:r>
              <a:rPr lang="ru-RU" altLang="ru-RU" dirty="0"/>
              <a:t> перехода 2-1.</a:t>
            </a:r>
          </a:p>
        </p:txBody>
      </p:sp>
      <p:sp>
        <p:nvSpPr>
          <p:cNvPr id="110596" name="Line 4"/>
          <p:cNvSpPr>
            <a:spLocks noChangeShapeType="1"/>
          </p:cNvSpPr>
          <p:nvPr/>
        </p:nvSpPr>
        <p:spPr bwMode="auto">
          <a:xfrm>
            <a:off x="1871664" y="5516563"/>
            <a:ext cx="215979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000000"/>
              </a:solidFill>
            </a:endParaRPr>
          </a:p>
        </p:txBody>
      </p:sp>
      <p:sp>
        <p:nvSpPr>
          <p:cNvPr id="110597" name="Line 5"/>
          <p:cNvSpPr>
            <a:spLocks noChangeShapeType="1"/>
          </p:cNvSpPr>
          <p:nvPr/>
        </p:nvSpPr>
        <p:spPr bwMode="auto">
          <a:xfrm>
            <a:off x="1818086" y="4652963"/>
            <a:ext cx="215979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000000"/>
              </a:solidFill>
            </a:endParaRPr>
          </a:p>
        </p:txBody>
      </p:sp>
      <p:sp>
        <p:nvSpPr>
          <p:cNvPr id="110598" name="Line 6"/>
          <p:cNvSpPr>
            <a:spLocks noChangeShapeType="1"/>
          </p:cNvSpPr>
          <p:nvPr/>
        </p:nvSpPr>
        <p:spPr bwMode="auto">
          <a:xfrm>
            <a:off x="1818086" y="4292600"/>
            <a:ext cx="215979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000000"/>
              </a:solidFill>
            </a:endParaRPr>
          </a:p>
        </p:txBody>
      </p:sp>
      <p:sp>
        <p:nvSpPr>
          <p:cNvPr id="110599" name="Text Box 7"/>
          <p:cNvSpPr txBox="1">
            <a:spLocks noChangeArrowheads="1"/>
          </p:cNvSpPr>
          <p:nvPr/>
        </p:nvSpPr>
        <p:spPr bwMode="auto">
          <a:xfrm>
            <a:off x="4139804" y="5516563"/>
            <a:ext cx="4857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ru-RU" altLang="ru-RU">
                <a:solidFill>
                  <a:srgbClr val="000000"/>
                </a:solidFill>
              </a:rPr>
              <a:t>1</a:t>
            </a:r>
          </a:p>
        </p:txBody>
      </p:sp>
      <p:sp>
        <p:nvSpPr>
          <p:cNvPr id="110600" name="Text Box 8"/>
          <p:cNvSpPr txBox="1">
            <a:spLocks noChangeArrowheads="1"/>
          </p:cNvSpPr>
          <p:nvPr/>
        </p:nvSpPr>
        <p:spPr bwMode="auto">
          <a:xfrm>
            <a:off x="4248150" y="4581527"/>
            <a:ext cx="4857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ru-RU" altLang="ru-RU">
                <a:solidFill>
                  <a:srgbClr val="000000"/>
                </a:solidFill>
              </a:rPr>
              <a:t>2</a:t>
            </a:r>
          </a:p>
        </p:txBody>
      </p:sp>
      <p:sp>
        <p:nvSpPr>
          <p:cNvPr id="110601" name="Text Box 9"/>
          <p:cNvSpPr txBox="1">
            <a:spLocks noChangeArrowheads="1"/>
          </p:cNvSpPr>
          <p:nvPr/>
        </p:nvSpPr>
        <p:spPr bwMode="auto">
          <a:xfrm>
            <a:off x="4031456" y="4076702"/>
            <a:ext cx="4857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ru-RU" altLang="ru-RU">
                <a:solidFill>
                  <a:srgbClr val="000000"/>
                </a:solidFill>
              </a:rPr>
              <a:t>3</a:t>
            </a:r>
          </a:p>
        </p:txBody>
      </p:sp>
      <p:sp>
        <p:nvSpPr>
          <p:cNvPr id="110602" name="Line 10"/>
          <p:cNvSpPr>
            <a:spLocks noChangeShapeType="1"/>
          </p:cNvSpPr>
          <p:nvPr/>
        </p:nvSpPr>
        <p:spPr bwMode="auto">
          <a:xfrm flipV="1">
            <a:off x="2141935" y="4221163"/>
            <a:ext cx="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000000"/>
              </a:solidFill>
            </a:endParaRPr>
          </a:p>
        </p:txBody>
      </p:sp>
      <p:sp>
        <p:nvSpPr>
          <p:cNvPr id="110603" name="Line 11"/>
          <p:cNvSpPr>
            <a:spLocks noChangeShapeType="1"/>
          </p:cNvSpPr>
          <p:nvPr/>
        </p:nvSpPr>
        <p:spPr bwMode="auto">
          <a:xfrm>
            <a:off x="2574131" y="4292602"/>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000000"/>
              </a:solidFill>
            </a:endParaRPr>
          </a:p>
        </p:txBody>
      </p:sp>
      <p:sp>
        <p:nvSpPr>
          <p:cNvPr id="110604" name="Line 12"/>
          <p:cNvSpPr>
            <a:spLocks noChangeShapeType="1"/>
          </p:cNvSpPr>
          <p:nvPr/>
        </p:nvSpPr>
        <p:spPr bwMode="auto">
          <a:xfrm>
            <a:off x="2897981" y="4652963"/>
            <a:ext cx="0"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ru-RU">
              <a:solidFill>
                <a:srgbClr val="000000"/>
              </a:solidFill>
            </a:endParaRPr>
          </a:p>
        </p:txBody>
      </p:sp>
    </p:spTree>
    <p:extLst>
      <p:ext uri="{BB962C8B-B14F-4D97-AF65-F5344CB8AC3E}">
        <p14:creationId xmlns:p14="http://schemas.microsoft.com/office/powerpoint/2010/main" val="315625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ru-RU" altLang="ru-RU" smtClean="0"/>
              <a:t>Люминесценция и рассеяние</a:t>
            </a:r>
          </a:p>
        </p:txBody>
      </p:sp>
      <p:pic>
        <p:nvPicPr>
          <p:cNvPr id="3174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1700213"/>
            <a:ext cx="2728913"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8124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p:cNvSpPr>
            <a:spLocks noGrp="1" noChangeArrowheads="1"/>
          </p:cNvSpPr>
          <p:nvPr>
            <p:ph type="body" idx="1"/>
          </p:nvPr>
        </p:nvSpPr>
        <p:spPr/>
        <p:txBody>
          <a:bodyPr/>
          <a:lstStyle/>
          <a:p>
            <a:r>
              <a:rPr lang="ru-RU" altLang="ru-RU"/>
              <a:t>Если при поглощении полупроводником кванта излучения имеет место возбуждение электронов из валентной зоны в зону проводимости, то такое поглощение называется собственным или фундаментальным.</a:t>
            </a:r>
          </a:p>
        </p:txBody>
      </p:sp>
    </p:spTree>
    <p:extLst>
      <p:ext uri="{BB962C8B-B14F-4D97-AF65-F5344CB8AC3E}">
        <p14:creationId xmlns:p14="http://schemas.microsoft.com/office/powerpoint/2010/main" val="3239542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ru-RU" altLang="ru-RU" sz="2800"/>
              <a:t>Спектр поглощения </a:t>
            </a:r>
            <a:r>
              <a:rPr lang="en-US" altLang="ru-RU" sz="2800"/>
              <a:t>InSb </a:t>
            </a:r>
            <a:r>
              <a:rPr lang="be-BY" altLang="ru-RU" sz="2800"/>
              <a:t>вблизи края фундаметнального поглощения</a:t>
            </a:r>
            <a:endParaRPr lang="ru-RU" altLang="ru-RU" sz="2800"/>
          </a:p>
        </p:txBody>
      </p:sp>
      <p:pic>
        <p:nvPicPr>
          <p:cNvPr id="111620" name="Picture 4" descr="02102008(00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025255" y="1600202"/>
            <a:ext cx="5093494"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88067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ru-RU" altLang="ru-RU"/>
              <a:t>Для полупроводников</a:t>
            </a:r>
          </a:p>
        </p:txBody>
      </p:sp>
      <p:sp>
        <p:nvSpPr>
          <p:cNvPr id="113667" name="Rectangle 3"/>
          <p:cNvSpPr>
            <a:spLocks noGrp="1" noChangeArrowheads="1"/>
          </p:cNvSpPr>
          <p:nvPr>
            <p:ph type="body" idx="1"/>
          </p:nvPr>
        </p:nvSpPr>
        <p:spPr/>
        <p:txBody>
          <a:bodyPr/>
          <a:lstStyle/>
          <a:p>
            <a:r>
              <a:rPr lang="ru-RU" altLang="ru-RU"/>
              <a:t>Различают пять основных типов поглощения</a:t>
            </a:r>
            <a:r>
              <a:rPr lang="en-US" altLang="ru-RU"/>
              <a:t>:</a:t>
            </a:r>
          </a:p>
          <a:p>
            <a:r>
              <a:rPr lang="en-US" altLang="ru-RU"/>
              <a:t>1. </a:t>
            </a:r>
            <a:r>
              <a:rPr lang="ru-RU" altLang="ru-RU"/>
              <a:t>Собственное</a:t>
            </a:r>
          </a:p>
          <a:p>
            <a:r>
              <a:rPr lang="ru-RU" altLang="ru-RU"/>
              <a:t>2. Экситонное</a:t>
            </a:r>
          </a:p>
          <a:p>
            <a:r>
              <a:rPr lang="ru-RU" altLang="ru-RU"/>
              <a:t>3.Поглощение свободными носителями заряда</a:t>
            </a:r>
          </a:p>
          <a:p>
            <a:r>
              <a:rPr lang="ru-RU" altLang="ru-RU"/>
              <a:t>4. Примесное поглощение</a:t>
            </a:r>
          </a:p>
          <a:p>
            <a:r>
              <a:rPr lang="ru-RU" altLang="ru-RU"/>
              <a:t>5. Решеточное поглощение</a:t>
            </a:r>
          </a:p>
        </p:txBody>
      </p:sp>
    </p:spTree>
    <p:extLst>
      <p:ext uri="{BB962C8B-B14F-4D97-AF65-F5344CB8AC3E}">
        <p14:creationId xmlns:p14="http://schemas.microsoft.com/office/powerpoint/2010/main" val="693031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marL="0" indent="0" algn="ctr">
              <a:buNone/>
            </a:pPr>
            <a:r>
              <a:rPr lang="ru-RU" dirty="0"/>
              <a:t>Фотонная запрещенная зона как результат многократного рассеяния электромагнитного излучения.  Фотонные кристаллы - теория и эксперимент. Технологии получения одномерных, двумерных и трехмерных фотонных кристаллов.</a:t>
            </a:r>
          </a:p>
        </p:txBody>
      </p:sp>
    </p:spTree>
    <p:extLst>
      <p:ext uri="{BB962C8B-B14F-4D97-AF65-F5344CB8AC3E}">
        <p14:creationId xmlns:p14="http://schemas.microsoft.com/office/powerpoint/2010/main" val="3138924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1" name="Rectangle 3"/>
          <p:cNvSpPr>
            <a:spLocks noGrp="1" noChangeArrowheads="1"/>
          </p:cNvSpPr>
          <p:nvPr>
            <p:ph type="body" idx="1"/>
          </p:nvPr>
        </p:nvSpPr>
        <p:spPr/>
        <p:txBody>
          <a:bodyPr/>
          <a:lstStyle/>
          <a:p>
            <a:pPr>
              <a:lnSpc>
                <a:spcPct val="90000"/>
              </a:lnSpc>
            </a:pPr>
            <a:r>
              <a:rPr lang="ru-RU" sz="2800"/>
              <a:t>Дифракция волн (от лат. </a:t>
            </a:r>
            <a:r>
              <a:rPr lang="en-US" sz="2800"/>
              <a:t>Difractus – </a:t>
            </a:r>
            <a:r>
              <a:rPr lang="ru-RU" sz="2800"/>
              <a:t>разломленный, преломленный) – любое отклонение при распространении волн от законов геометрической оптики.</a:t>
            </a:r>
          </a:p>
          <a:p>
            <a:pPr>
              <a:lnSpc>
                <a:spcPct val="90000"/>
              </a:lnSpc>
            </a:pPr>
            <a:r>
              <a:rPr lang="ru-RU" sz="2800"/>
              <a:t>В узком смысле – огибание волнами препятствий.</a:t>
            </a:r>
          </a:p>
        </p:txBody>
      </p:sp>
    </p:spTree>
    <p:extLst>
      <p:ext uri="{BB962C8B-B14F-4D97-AF65-F5344CB8AC3E}">
        <p14:creationId xmlns:p14="http://schemas.microsoft.com/office/powerpoint/2010/main" val="2186700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66800" y="333375"/>
            <a:ext cx="7543800" cy="6048375"/>
          </a:xfrm>
        </p:spPr>
        <p:txBody>
          <a:bodyPr/>
          <a:lstStyle/>
          <a:p>
            <a:pPr>
              <a:defRPr/>
            </a:pPr>
            <a:r>
              <a:rPr lang="ru-RU" sz="2400" b="1" dirty="0" err="1">
                <a:effectLst/>
              </a:rPr>
              <a:t>Дифра́кция</a:t>
            </a:r>
            <a:r>
              <a:rPr lang="ru-RU" sz="2400" b="1" dirty="0">
                <a:effectLst/>
              </a:rPr>
              <a:t> </a:t>
            </a:r>
            <a:r>
              <a:rPr lang="ru-RU" sz="2400" b="1" dirty="0" err="1">
                <a:effectLst/>
              </a:rPr>
              <a:t>во́лн</a:t>
            </a:r>
            <a:r>
              <a:rPr lang="ru-RU" sz="2400" dirty="0">
                <a:effectLst/>
              </a:rPr>
              <a:t> (</a:t>
            </a:r>
            <a:r>
              <a:rPr lang="ru-RU" sz="2400" dirty="0">
                <a:effectLst/>
                <a:hlinkClick r:id="rId2" tooltip="Латинский язык"/>
              </a:rPr>
              <a:t>лат.</a:t>
            </a:r>
            <a:r>
              <a:rPr lang="ru-RU" sz="2400" dirty="0">
                <a:effectLst/>
              </a:rPr>
              <a:t> </a:t>
            </a:r>
            <a:r>
              <a:rPr lang="ru-RU" sz="2400" i="1" dirty="0" err="1">
                <a:effectLst/>
              </a:rPr>
              <a:t>diffractus</a:t>
            </a:r>
            <a:r>
              <a:rPr lang="ru-RU" sz="2400" dirty="0">
                <a:effectLst/>
              </a:rPr>
              <a:t> — буквально разломанный, переломанный, </a:t>
            </a:r>
            <a:r>
              <a:rPr lang="ru-RU" sz="2400" dirty="0" err="1">
                <a:effectLst/>
              </a:rPr>
              <a:t>огибание</a:t>
            </a:r>
            <a:r>
              <a:rPr lang="ru-RU" sz="2400" dirty="0">
                <a:effectLst/>
              </a:rPr>
              <a:t> препятствия волнами) — явление, которое проявляет себя, как отклонение от законов </a:t>
            </a:r>
            <a:r>
              <a:rPr lang="ru-RU" sz="2400" dirty="0">
                <a:effectLst/>
                <a:hlinkClick r:id="rId3" tooltip="Геометрическая оптика"/>
              </a:rPr>
              <a:t>геометрической оптики</a:t>
            </a:r>
            <a:r>
              <a:rPr lang="ru-RU" sz="2400" dirty="0">
                <a:effectLst/>
              </a:rPr>
              <a:t> при распространении </a:t>
            </a:r>
            <a:r>
              <a:rPr lang="ru-RU" sz="2400" dirty="0">
                <a:effectLst/>
                <a:hlinkClick r:id="rId4" tooltip="Волна"/>
              </a:rPr>
              <a:t>волн</a:t>
            </a:r>
            <a:r>
              <a:rPr lang="ru-RU" sz="2400" dirty="0">
                <a:effectLst/>
              </a:rPr>
              <a:t>. Она представляет собой универсальное волновое явление и характеризуется одними и теми же законами при наблюдении волновых полей разной природы.</a:t>
            </a:r>
          </a:p>
          <a:p>
            <a:pPr>
              <a:defRPr/>
            </a:pPr>
            <a:r>
              <a:rPr lang="ru-RU" sz="2400" dirty="0">
                <a:effectLst/>
              </a:rPr>
              <a:t>Дифракция неразрывно связана с явлением </a:t>
            </a:r>
            <a:r>
              <a:rPr lang="ru-RU" sz="2400" dirty="0">
                <a:effectLst/>
                <a:hlinkClick r:id="rId5" tooltip="Интерференция (физика)"/>
              </a:rPr>
              <a:t>интерференции</a:t>
            </a:r>
            <a:r>
              <a:rPr lang="ru-RU" sz="2400" dirty="0">
                <a:effectLst/>
              </a:rPr>
              <a:t>. Более того, само явление дифракции зачастую трактуют, как случай интерференции ограниченных в пространстве волн (интерференция </a:t>
            </a:r>
            <a:r>
              <a:rPr lang="ru-RU" sz="2400" dirty="0">
                <a:effectLst/>
                <a:hlinkClick r:id="rId6" tooltip="Принцип Гюйгенса-Френеля"/>
              </a:rPr>
              <a:t>вторичных волн</a:t>
            </a:r>
            <a:r>
              <a:rPr lang="ru-RU" sz="2400" dirty="0">
                <a:effectLst/>
              </a:rPr>
              <a:t>).</a:t>
            </a:r>
            <a:r>
              <a:rPr lang="ru-RU" dirty="0">
                <a:effectLst/>
              </a:rPr>
              <a:t> </a:t>
            </a:r>
          </a:p>
          <a:p>
            <a:pPr>
              <a:defRPr/>
            </a:pPr>
            <a:endParaRPr lang="ru-RU" dirty="0"/>
          </a:p>
        </p:txBody>
      </p:sp>
    </p:spTree>
    <p:extLst>
      <p:ext uri="{BB962C8B-B14F-4D97-AF65-F5344CB8AC3E}">
        <p14:creationId xmlns:p14="http://schemas.microsoft.com/office/powerpoint/2010/main" val="2172674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2"/>
          <p:cNvSpPr>
            <a:spLocks noGrp="1" noChangeArrowheads="1"/>
          </p:cNvSpPr>
          <p:nvPr>
            <p:ph type="title"/>
          </p:nvPr>
        </p:nvSpPr>
        <p:spPr/>
        <p:txBody>
          <a:bodyPr/>
          <a:lstStyle/>
          <a:p>
            <a:pPr algn="ctr"/>
            <a:r>
              <a:rPr lang="ru-RU" sz="2800"/>
              <a:t>Схематическое представление одномерного фотонного кристалла</a:t>
            </a:r>
            <a:r>
              <a:rPr lang="ru-RU" sz="4000"/>
              <a:t> </a:t>
            </a:r>
          </a:p>
        </p:txBody>
      </p:sp>
      <p:pic>
        <p:nvPicPr>
          <p:cNvPr id="500739" name="Picture 3" descr="1d_p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420938"/>
            <a:ext cx="4867275" cy="2295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184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Grp="1" noChangeArrowheads="1"/>
          </p:cNvSpPr>
          <p:nvPr>
            <p:ph type="title"/>
          </p:nvPr>
        </p:nvSpPr>
        <p:spPr/>
        <p:txBody>
          <a:bodyPr>
            <a:normAutofit fontScale="90000"/>
          </a:bodyPr>
          <a:lstStyle/>
          <a:p>
            <a:pPr algn="ctr"/>
            <a:r>
              <a:rPr lang="ru-RU" sz="4000"/>
              <a:t>Схематическое представление двумерного фотонного кристалла</a:t>
            </a:r>
          </a:p>
        </p:txBody>
      </p:sp>
      <p:pic>
        <p:nvPicPr>
          <p:cNvPr id="501763" name="Picture 3" descr="2d_p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2343150"/>
            <a:ext cx="5448300" cy="451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157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p:txBody>
          <a:bodyPr>
            <a:normAutofit fontScale="90000"/>
          </a:bodyPr>
          <a:lstStyle/>
          <a:p>
            <a:pPr algn="ctr"/>
            <a:r>
              <a:rPr lang="ru-RU"/>
              <a:t>Трехмерные фотонные кристаллы</a:t>
            </a:r>
          </a:p>
        </p:txBody>
      </p:sp>
      <p:pic>
        <p:nvPicPr>
          <p:cNvPr id="526339" name="Picture 3" descr="Opals unimpregnated"/>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042988" y="1989138"/>
            <a:ext cx="3406775" cy="2470150"/>
          </a:xfrm>
          <a:gradFill rotWithShape="0">
            <a:gsLst>
              <a:gs pos="0">
                <a:srgbClr val="FFFFFF"/>
              </a:gs>
              <a:gs pos="100000">
                <a:srgbClr val="C2E4FE"/>
              </a:gs>
            </a:gsLst>
            <a:path path="shape">
              <a:fillToRect l="50000" t="50000" r="50000" b="50000"/>
            </a:path>
          </a:gradFill>
          <a:ln/>
          <a:effectLst>
            <a:outerShdw dist="107763" dir="18900000" algn="ctr" rotWithShape="0">
              <a:schemeClr val="accent1">
                <a:alpha val="50000"/>
              </a:schemeClr>
            </a:outerShdw>
          </a:effectLst>
          <a:extLst>
            <a:ext uri="{91240B29-F687-4F45-9708-019B960494DF}">
              <a14:hiddenLine xmlns:a14="http://schemas.microsoft.com/office/drawing/2010/main" w="9525" algn="ctr">
                <a:solidFill>
                  <a:srgbClr val="000000"/>
                </a:solidFill>
                <a:miter lim="800000"/>
                <a:headEnd/>
                <a:tailEnd/>
              </a14:hiddenLine>
            </a:ext>
          </a:extLst>
        </p:spPr>
      </p:pic>
      <p:pic>
        <p:nvPicPr>
          <p:cNvPr id="526340" name="Picture 4" descr="Opals impregn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1989138"/>
            <a:ext cx="3311525" cy="2460625"/>
          </a:xfrm>
          <a:prstGeom prst="rect">
            <a:avLst/>
          </a:prstGeom>
          <a:gradFill rotWithShape="0">
            <a:gsLst>
              <a:gs pos="0">
                <a:srgbClr val="FFFFFF"/>
              </a:gs>
              <a:gs pos="100000">
                <a:srgbClr val="C2E4FE"/>
              </a:gs>
            </a:gsLst>
            <a:path path="shape">
              <a:fillToRect l="50000" t="50000" r="50000" b="50000"/>
            </a:path>
          </a:gradFill>
          <a:ln>
            <a:noFill/>
          </a:ln>
          <a:effectLst>
            <a:outerShdw dist="107763" dir="18900000" algn="ctr" rotWithShape="0">
              <a:schemeClr val="accent1">
                <a:alpha val="50000"/>
              </a:schemeClr>
            </a:outerShdw>
          </a:effectLst>
          <a:extLs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3054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692" name="Picture 4" descr="PAA-free-2"/>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508625" y="3186113"/>
            <a:ext cx="2994025" cy="3671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8693" name="Picture 5" descr="2d_p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852738"/>
            <a:ext cx="4211637" cy="3489325"/>
          </a:xfrm>
          <a:prstGeom prst="rect">
            <a:avLst/>
          </a:prstGeom>
          <a:noFill/>
          <a:extLst>
            <a:ext uri="{909E8E84-426E-40DD-AFC4-6F175D3DCCD1}">
              <a14:hiddenFill xmlns:a14="http://schemas.microsoft.com/office/drawing/2010/main">
                <a:solidFill>
                  <a:srgbClr val="FFFFFF"/>
                </a:solidFill>
              </a14:hiddenFill>
            </a:ext>
          </a:extLst>
        </p:spPr>
      </p:pic>
      <p:pic>
        <p:nvPicPr>
          <p:cNvPr id="498694" name="Picture 6" descr="PAA-fr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387350"/>
            <a:ext cx="2749550"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9160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idx="1"/>
          </p:nvPr>
        </p:nvSpPr>
        <p:spPr/>
        <p:txBody>
          <a:bodyPr/>
          <a:lstStyle/>
          <a:p>
            <a:pPr eaLnBrk="1" hangingPunct="1">
              <a:lnSpc>
                <a:spcPct val="80000"/>
              </a:lnSpc>
            </a:pPr>
            <a:r>
              <a:rPr lang="ru-RU" altLang="ru-RU" sz="2400" smtClean="0"/>
              <a:t>Критерий длительности, введённый Вавиловым, позволяет отделить люминесценцию от других видов нетеплового излучения: рассеяния и отражения света, </a:t>
            </a:r>
            <a:r>
              <a:rPr lang="ru-RU" altLang="ru-RU" sz="2400" smtClean="0">
                <a:hlinkClick r:id="rId2" tooltip="Комбинационное рассеяние (страница отсутствует)"/>
              </a:rPr>
              <a:t>комбинационного рассеяния</a:t>
            </a:r>
            <a:r>
              <a:rPr lang="ru-RU" altLang="ru-RU" sz="2400" smtClean="0"/>
              <a:t>, </a:t>
            </a:r>
            <a:r>
              <a:rPr lang="ru-RU" altLang="ru-RU" sz="2400" smtClean="0">
                <a:hlinkClick r:id="rId3" tooltip="Излучение Черенкова"/>
              </a:rPr>
              <a:t>излучения Черенкова</a:t>
            </a:r>
            <a:r>
              <a:rPr lang="ru-RU" altLang="ru-RU" sz="2400" smtClean="0"/>
              <a:t>. Длительность их меньше периода колебания световой волны (то есть &lt;10</a:t>
            </a:r>
            <a:r>
              <a:rPr lang="ru-RU" altLang="ru-RU" sz="2400" baseline="30000" smtClean="0"/>
              <a:t>-14</a:t>
            </a:r>
            <a:r>
              <a:rPr lang="ru-RU" altLang="ru-RU" sz="2400" smtClean="0"/>
              <a:t> c). </a:t>
            </a:r>
          </a:p>
          <a:p>
            <a:pPr eaLnBrk="1" hangingPunct="1">
              <a:lnSpc>
                <a:spcPct val="80000"/>
              </a:lnSpc>
            </a:pPr>
            <a:r>
              <a:rPr lang="ru-RU" altLang="ru-RU" sz="2400" smtClean="0"/>
              <a:t>При комбинационном рассеянии появляются дополнительные частоты в спектрах рассеяния, которые являются комбинацией частоты падающего света и частот колебательных и вращательных переходов рассеивающих молекул.</a:t>
            </a:r>
            <a:endParaRPr lang="en-US" altLang="ru-RU" sz="2400" smtClean="0"/>
          </a:p>
          <a:p>
            <a:pPr eaLnBrk="1" hangingPunct="1">
              <a:lnSpc>
                <a:spcPct val="80000"/>
              </a:lnSpc>
            </a:pPr>
            <a:endParaRPr lang="en-US" altLang="ru-RU" sz="2400" smtClean="0"/>
          </a:p>
          <a:p>
            <a:pPr eaLnBrk="1" hangingPunct="1">
              <a:lnSpc>
                <a:spcPct val="80000"/>
              </a:lnSpc>
            </a:pPr>
            <a:r>
              <a:rPr lang="en-US" altLang="ru-RU" sz="2400" smtClean="0"/>
              <a:t>10</a:t>
            </a:r>
            <a:r>
              <a:rPr lang="en-US" altLang="ru-RU" sz="2400" baseline="30000" smtClean="0"/>
              <a:t>-14</a:t>
            </a:r>
            <a:r>
              <a:rPr lang="en-US" altLang="ru-RU" sz="2400" smtClean="0"/>
              <a:t> </a:t>
            </a:r>
            <a:r>
              <a:rPr lang="ru-RU" altLang="ru-RU" sz="2400" smtClean="0"/>
              <a:t>с </a:t>
            </a:r>
            <a:r>
              <a:rPr lang="en-US" altLang="ru-RU" sz="2400" smtClean="0"/>
              <a:t>x </a:t>
            </a:r>
            <a:r>
              <a:rPr lang="ru-RU" altLang="ru-RU" sz="2400" smtClean="0"/>
              <a:t>3 10</a:t>
            </a:r>
            <a:r>
              <a:rPr lang="ru-RU" altLang="ru-RU" sz="2400" baseline="30000" smtClean="0"/>
              <a:t>8 </a:t>
            </a:r>
            <a:r>
              <a:rPr lang="ru-RU" altLang="ru-RU" sz="2400" smtClean="0"/>
              <a:t>м</a:t>
            </a:r>
            <a:r>
              <a:rPr lang="en-US" altLang="ru-RU" sz="2400" smtClean="0"/>
              <a:t>/c =3</a:t>
            </a:r>
            <a:r>
              <a:rPr lang="ru-RU" altLang="ru-RU" sz="2400" smtClean="0"/>
              <a:t>х 10 </a:t>
            </a:r>
            <a:r>
              <a:rPr lang="ru-RU" altLang="ru-RU" sz="2400" baseline="30000" smtClean="0"/>
              <a:t>-6</a:t>
            </a:r>
            <a:r>
              <a:rPr lang="ru-RU" altLang="ru-RU" sz="2400" smtClean="0"/>
              <a:t> м = 3 мкм</a:t>
            </a:r>
          </a:p>
          <a:p>
            <a:pPr eaLnBrk="1" hangingPunct="1">
              <a:lnSpc>
                <a:spcPct val="80000"/>
              </a:lnSpc>
            </a:pPr>
            <a:endParaRPr lang="ru-RU" altLang="ru-RU" sz="2400" smtClean="0"/>
          </a:p>
        </p:txBody>
      </p:sp>
    </p:spTree>
    <p:extLst>
      <p:ext uri="{BB962C8B-B14F-4D97-AF65-F5344CB8AC3E}">
        <p14:creationId xmlns:p14="http://schemas.microsoft.com/office/powerpoint/2010/main" val="701067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Grp="1" noChangeArrowheads="1"/>
          </p:cNvSpPr>
          <p:nvPr>
            <p:ph type="title"/>
          </p:nvPr>
        </p:nvSpPr>
        <p:spPr/>
        <p:txBody>
          <a:bodyPr/>
          <a:lstStyle/>
          <a:p>
            <a:pPr algn="ctr"/>
            <a:r>
              <a:rPr lang="ru-RU">
                <a:solidFill>
                  <a:schemeClr val="tx1"/>
                </a:solidFill>
                <a:effectLst/>
              </a:rPr>
              <a:t>ТИПЫ ФОТОННЫХ КРИСТАЛЛОВ</a:t>
            </a:r>
          </a:p>
        </p:txBody>
      </p:sp>
      <p:pic>
        <p:nvPicPr>
          <p:cNvPr id="512004" name="Picture 4" descr="Рис1-1(Типы фотонных кристаллов)"/>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116013" y="1916113"/>
            <a:ext cx="7292975" cy="1725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005" name="Picture 5" descr="1d_p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3789363"/>
            <a:ext cx="1222375" cy="2592387"/>
          </a:xfrm>
          <a:prstGeom prst="rect">
            <a:avLst/>
          </a:prstGeom>
          <a:noFill/>
          <a:extLst>
            <a:ext uri="{909E8E84-426E-40DD-AFC4-6F175D3DCCD1}">
              <a14:hiddenFill xmlns:a14="http://schemas.microsoft.com/office/drawing/2010/main">
                <a:solidFill>
                  <a:srgbClr val="FFFFFF"/>
                </a:solidFill>
              </a14:hiddenFill>
            </a:ext>
          </a:extLst>
        </p:spPr>
      </p:pic>
      <p:pic>
        <p:nvPicPr>
          <p:cNvPr id="512006" name="Picture 6" descr="2d_p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4076700"/>
            <a:ext cx="2592387" cy="2147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465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Рис1-1(Типы фотонных кристаллов)"/>
          <p:cNvPicPr>
            <a:picLocks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263525" y="1858963"/>
            <a:ext cx="5427663" cy="1725612"/>
          </a:xfrm>
          <a:noFill/>
        </p:spPr>
      </p:pic>
      <p:pic>
        <p:nvPicPr>
          <p:cNvPr id="64515" name="Picture 4" descr="1d_p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75050"/>
            <a:ext cx="122237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5" descr="2d_p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5413" y="3940175"/>
            <a:ext cx="1698625"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6" descr="5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6450" y="1931988"/>
            <a:ext cx="1716088" cy="1685925"/>
          </a:xfrm>
          <a:prstGeom prst="rect">
            <a:avLst/>
          </a:prstGeom>
          <a:noFill/>
          <a:ln>
            <a:noFill/>
          </a:ln>
          <a:effectLst>
            <a:outerShdw dist="107763" dir="18900000" algn="ctr" rotWithShape="0">
              <a:schemeClr val="accent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7" descr="Африканские бабочки обладают наноструктурами"/>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6025" y="3721100"/>
            <a:ext cx="201612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481138"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8" descr="Image14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4025" y="617538"/>
            <a:ext cx="1752600" cy="1081087"/>
          </a:xfrm>
          <a:prstGeom prst="rect">
            <a:avLst/>
          </a:prstGeom>
          <a:gradFill rotWithShape="0">
            <a:gsLst>
              <a:gs pos="0">
                <a:srgbClr val="FFFFFF"/>
              </a:gs>
              <a:gs pos="100000">
                <a:srgbClr val="C2E4FE"/>
              </a:gs>
            </a:gsLst>
            <a:path path="shape">
              <a:fillToRect l="50000" t="50000" r="50000" b="50000"/>
            </a:path>
          </a:gradFill>
          <a:ln>
            <a:noFill/>
          </a:ln>
          <a:effectLst>
            <a:outerShdw dist="107763" dir="18900000" algn="ctr" rotWithShape="0">
              <a:schemeClr val="accent1">
                <a:alpha val="50000"/>
              </a:schemeClr>
            </a:outerShdw>
          </a:effectLst>
          <a:extLst>
            <a:ext uri="{91240B29-F687-4F45-9708-019B960494DF}">
              <a14:hiddenLine xmlns:a14="http://schemas.microsoft.com/office/drawing/2010/main" w="9525" algn="ctr">
                <a:solidFill>
                  <a:srgbClr val="000000"/>
                </a:solidFill>
                <a:miter lim="800000"/>
                <a:headEnd/>
                <a:tailEnd/>
              </a14:hiddenLine>
            </a:ext>
          </a:extLst>
        </p:spPr>
      </p:pic>
      <p:pic>
        <p:nvPicPr>
          <p:cNvPr id="64521" name="Picture 2" descr="Видимый свет — часть всего света">
            <a:hlinkClick r:id="rId9" tooltip="Видимый свет — часть всего света"/>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05238" y="3940175"/>
            <a:ext cx="3565525"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2" name="TextBox 9"/>
          <p:cNvSpPr txBox="1">
            <a:spLocks noChangeArrowheads="1"/>
          </p:cNvSpPr>
          <p:nvPr/>
        </p:nvSpPr>
        <p:spPr bwMode="auto">
          <a:xfrm>
            <a:off x="628650" y="6203950"/>
            <a:ext cx="85153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ahoma" pitchFamily="34" charset="0"/>
              </a:defRPr>
            </a:lvl1pPr>
            <a:lvl2pPr>
              <a:defRPr sz="2800">
                <a:solidFill>
                  <a:schemeClr val="tx1"/>
                </a:solidFill>
                <a:latin typeface="Tahoma" pitchFamily="34" charset="0"/>
              </a:defRPr>
            </a:lvl2pPr>
            <a:lvl3pPr>
              <a:defRPr sz="2400">
                <a:solidFill>
                  <a:schemeClr val="tx1"/>
                </a:solidFill>
                <a:latin typeface="Tahoma" pitchFamily="34" charset="0"/>
              </a:defRPr>
            </a:lvl3pPr>
            <a:lvl4pPr>
              <a:defRPr sz="2000">
                <a:solidFill>
                  <a:schemeClr val="tx1"/>
                </a:solidFill>
                <a:latin typeface="Tahoma" pitchFamily="34" charset="0"/>
              </a:defRPr>
            </a:lvl4pPr>
            <a:lvl5pPr>
              <a:defRPr sz="2000">
                <a:solidFill>
                  <a:schemeClr val="tx1"/>
                </a:solidFill>
                <a:latin typeface="Tahoma" pitchFamily="34" charset="0"/>
              </a:defRPr>
            </a:lvl5pPr>
            <a:lvl6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hangingPunct="1"/>
            <a:r>
              <a:rPr lang="ru-RU" altLang="ru-RU" sz="2400">
                <a:latin typeface="Arial" pitchFamily="34" charset="0"/>
                <a:cs typeface="Arial" pitchFamily="34" charset="0"/>
              </a:rPr>
              <a:t>Период сравним с длиной волны электромагнитного излучения в оптическом диапазоне</a:t>
            </a:r>
            <a:endParaRPr lang="en-US" altLang="ru-RU" sz="2400">
              <a:latin typeface="Arial" pitchFamily="34" charset="0"/>
              <a:cs typeface="Arial" pitchFamily="34" charset="0"/>
            </a:endParaRPr>
          </a:p>
        </p:txBody>
      </p:sp>
      <p:pic>
        <p:nvPicPr>
          <p:cNvPr id="64523" name="Picture 3" descr="Opal"/>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08850" y="1968500"/>
            <a:ext cx="21701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4" name="Picture 7" descr="опал-гап"/>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35775" y="0"/>
            <a:ext cx="1284288"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5"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95700" y="398463"/>
            <a:ext cx="270192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422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p:cNvSpPr>
            <a:spLocks noGrp="1" noChangeArrowheads="1"/>
          </p:cNvSpPr>
          <p:nvPr>
            <p:ph type="title"/>
          </p:nvPr>
        </p:nvSpPr>
        <p:spPr/>
        <p:txBody>
          <a:bodyPr/>
          <a:lstStyle/>
          <a:p>
            <a:r>
              <a:rPr lang="ru-RU"/>
              <a:t>Синтез опалов</a:t>
            </a:r>
          </a:p>
        </p:txBody>
      </p:sp>
      <p:sp>
        <p:nvSpPr>
          <p:cNvPr id="520195" name="Rectangle 3"/>
          <p:cNvSpPr>
            <a:spLocks noGrp="1" noChangeArrowheads="1"/>
          </p:cNvSpPr>
          <p:nvPr>
            <p:ph type="body" idx="1"/>
          </p:nvPr>
        </p:nvSpPr>
        <p:spPr/>
        <p:txBody>
          <a:bodyPr/>
          <a:lstStyle/>
          <a:p>
            <a:r>
              <a:rPr lang="ru-RU"/>
              <a:t>Синтез монодисперсных глобул (Метод Штебера)</a:t>
            </a:r>
          </a:p>
          <a:p>
            <a:r>
              <a:rPr lang="ru-RU"/>
              <a:t>Седиментация </a:t>
            </a:r>
          </a:p>
          <a:p>
            <a:r>
              <a:rPr lang="ru-RU"/>
              <a:t>Спекание</a:t>
            </a:r>
          </a:p>
        </p:txBody>
      </p:sp>
      <p:pic>
        <p:nvPicPr>
          <p:cNvPr id="520196" name="Picture 4" descr="5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2781300"/>
            <a:ext cx="3376613" cy="3382963"/>
          </a:xfrm>
          <a:prstGeom prst="rect">
            <a:avLst/>
          </a:prstGeom>
          <a:noFill/>
          <a:ln>
            <a:noFill/>
          </a:ln>
          <a:effectLst>
            <a:outerShdw dist="107763" dir="18900000" algn="ctr" rotWithShape="0">
              <a:schemeClr val="accent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2411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8" name="Picture 2" descr="06102008(0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0"/>
            <a:ext cx="4835525" cy="6597650"/>
          </a:xfrm>
          <a:prstGeom prst="rect">
            <a:avLst/>
          </a:prstGeom>
          <a:noFill/>
          <a:extLst>
            <a:ext uri="{909E8E84-426E-40DD-AFC4-6F175D3DCCD1}">
              <a14:hiddenFill xmlns:a14="http://schemas.microsoft.com/office/drawing/2010/main">
                <a:solidFill>
                  <a:srgbClr val="FFFFFF"/>
                </a:solidFill>
              </a14:hiddenFill>
            </a:ext>
          </a:extLst>
        </p:spPr>
      </p:pic>
      <p:sp>
        <p:nvSpPr>
          <p:cNvPr id="531459" name="Rectangle 3"/>
          <p:cNvSpPr>
            <a:spLocks noChangeArrowheads="1"/>
          </p:cNvSpPr>
          <p:nvPr/>
        </p:nvSpPr>
        <p:spPr bwMode="auto">
          <a:xfrm>
            <a:off x="4356100" y="0"/>
            <a:ext cx="457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ru-RU" b="1"/>
              <a:t>МЕТОД ШТОБЕРА </a:t>
            </a:r>
          </a:p>
          <a:p>
            <a:r>
              <a:rPr lang="ru-RU" b="1"/>
              <a:t>(</a:t>
            </a:r>
            <a:r>
              <a:rPr lang="en-US" b="1"/>
              <a:t>W. Stöber</a:t>
            </a:r>
            <a:r>
              <a:rPr lang="ru-RU" b="1"/>
              <a:t>. и др., 1968)</a:t>
            </a:r>
            <a:endParaRPr lang="en-US" b="1"/>
          </a:p>
        </p:txBody>
      </p:sp>
    </p:spTree>
    <p:extLst>
      <p:ext uri="{BB962C8B-B14F-4D97-AF65-F5344CB8AC3E}">
        <p14:creationId xmlns:p14="http://schemas.microsoft.com/office/powerpoint/2010/main" val="942377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p:txBody>
          <a:bodyPr>
            <a:normAutofit fontScale="90000"/>
          </a:bodyPr>
          <a:lstStyle/>
          <a:p>
            <a:r>
              <a:rPr lang="ru-RU" sz="4000"/>
              <a:t>Фото браслета с опалом. Опал представляет собой природный фотонный кристалл </a:t>
            </a:r>
          </a:p>
        </p:txBody>
      </p:sp>
      <p:pic>
        <p:nvPicPr>
          <p:cNvPr id="521219" name="Picture 3" descr="Op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565400"/>
            <a:ext cx="4967287" cy="3594100"/>
          </a:xfrm>
          <a:prstGeom prst="rect">
            <a:avLst/>
          </a:prstGeom>
          <a:noFill/>
          <a:extLst>
            <a:ext uri="{909E8E84-426E-40DD-AFC4-6F175D3DCCD1}">
              <a14:hiddenFill xmlns:a14="http://schemas.microsoft.com/office/drawing/2010/main">
                <a:solidFill>
                  <a:srgbClr val="FFFFFF"/>
                </a:solidFill>
              </a14:hiddenFill>
            </a:ext>
          </a:extLst>
        </p:spPr>
      </p:pic>
      <p:pic>
        <p:nvPicPr>
          <p:cNvPr id="521223" name="Picture 7" descr="опал-гап"/>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6011863" y="2349500"/>
            <a:ext cx="2911475" cy="4049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00575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1" name="Picture 3"/>
          <p:cNvPicPr>
            <a:picLocks noChangeAspect="1" noChangeArrowheads="1"/>
          </p:cNvPicPr>
          <p:nvPr>
            <p:ph type="body" idx="4294967295"/>
          </p:nvPr>
        </p:nvPicPr>
        <p:blipFill>
          <a:blip r:embed="rId2">
            <a:extLst>
              <a:ext uri="{28A0092B-C50C-407E-A947-70E740481C1C}">
                <a14:useLocalDpi xmlns:a14="http://schemas.microsoft.com/office/drawing/2010/main" val="0"/>
              </a:ext>
            </a:extLst>
          </a:blip>
          <a:srcRect l="1768" t="4457" r="3537" b="891"/>
          <a:stretch>
            <a:fillRect/>
          </a:stretch>
        </p:blipFill>
        <p:spPr>
          <a:xfrm>
            <a:off x="467544" y="260648"/>
            <a:ext cx="8421688" cy="3888432"/>
          </a:xfrm>
          <a:noFill/>
          <a:effectLst>
            <a:outerShdw dist="107763" dir="18900000" algn="ctr" rotWithShape="0">
              <a:schemeClr val="accent1">
                <a:alpha val="50000"/>
              </a:schemeClr>
            </a:outerShdw>
          </a:effectLst>
        </p:spPr>
      </p:pic>
      <p:pic>
        <p:nvPicPr>
          <p:cNvPr id="94212" name="Picture 4"/>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79388" y="4221163"/>
            <a:ext cx="1808162" cy="2447925"/>
          </a:xfrm>
          <a:noFill/>
          <a:ln w="50800" algn="ctr">
            <a:solidFill>
              <a:schemeClr val="tx2"/>
            </a:solidFill>
            <a:miter lim="800000"/>
            <a:headEnd/>
            <a:tailEnd/>
          </a:ln>
          <a:effectLst>
            <a:outerShdw dist="107763" dir="18900000" algn="ctr" rotWithShape="0">
              <a:schemeClr val="accent1">
                <a:alpha val="50000"/>
              </a:schemeClr>
            </a:outerShdw>
          </a:effectLst>
          <a:extLst>
            <a:ext uri="{909E8E84-426E-40DD-AFC4-6F175D3DCCD1}">
              <a14:hiddenFill xmlns:a14="http://schemas.microsoft.com/office/drawing/2010/main">
                <a:solidFill>
                  <a:srgbClr val="FFFFFF"/>
                </a:solidFill>
              </a14:hiddenFill>
            </a:ext>
          </a:extLst>
        </p:spPr>
      </p:pic>
      <p:pic>
        <p:nvPicPr>
          <p:cNvPr id="94213" name="Picture 5"/>
          <p:cNvPicPr>
            <a:picLocks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6927850" y="4221163"/>
            <a:ext cx="1965325" cy="2301875"/>
          </a:xfrm>
          <a:noFill/>
          <a:ln w="50800" algn="ctr">
            <a:solidFill>
              <a:schemeClr val="tx2"/>
            </a:solidFill>
            <a:miter lim="800000"/>
            <a:headEnd/>
            <a:tailEnd/>
          </a:ln>
          <a:effectLst>
            <a:outerShdw dist="107763" dir="18900000" algn="ctr" rotWithShape="0">
              <a:schemeClr val="accent1">
                <a:alpha val="5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7657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0"/>
            <a:ext cx="7372350"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Прямоугольник 3"/>
          <p:cNvSpPr>
            <a:spLocks noChangeArrowheads="1"/>
          </p:cNvSpPr>
          <p:nvPr/>
        </p:nvSpPr>
        <p:spPr bwMode="auto">
          <a:xfrm>
            <a:off x="1352550" y="4652963"/>
            <a:ext cx="7370763"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chemeClr val="bg1"/>
                </a:solidFill>
              </a:rPr>
              <a:t>Stöber, W., Fink, A., Bohn, E.</a:t>
            </a:r>
          </a:p>
          <a:p>
            <a:r>
              <a:rPr lang="en-US">
                <a:solidFill>
                  <a:schemeClr val="bg1"/>
                </a:solidFill>
              </a:rPr>
              <a:t>Controlled growth of monodisperse silica spheres in the micron size range // (1968) Journal of Colloid And Interface Science, </a:t>
            </a:r>
          </a:p>
          <a:p>
            <a:r>
              <a:rPr lang="en-US">
                <a:solidFill>
                  <a:schemeClr val="bg1"/>
                </a:solidFill>
              </a:rPr>
              <a:t>26 (1), pp. 62-69. </a:t>
            </a:r>
          </a:p>
          <a:p>
            <a:endParaRPr lang="ru-RU">
              <a:solidFill>
                <a:schemeClr val="bg1"/>
              </a:solidFill>
            </a:endParaRPr>
          </a:p>
        </p:txBody>
      </p:sp>
    </p:spTree>
    <p:extLst>
      <p:ext uri="{BB962C8B-B14F-4D97-AF65-F5344CB8AC3E}">
        <p14:creationId xmlns:p14="http://schemas.microsoft.com/office/powerpoint/2010/main" val="5973180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4950" y="277813"/>
            <a:ext cx="3829050" cy="430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38" y="4581525"/>
            <a:ext cx="8640762"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1989138"/>
            <a:ext cx="2141537"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4" descr="5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238" y="107950"/>
            <a:ext cx="2124075" cy="2133600"/>
          </a:xfrm>
          <a:prstGeom prst="rect">
            <a:avLst/>
          </a:prstGeom>
          <a:noFill/>
          <a:ln>
            <a:noFill/>
          </a:ln>
          <a:effectLst>
            <a:outerShdw dist="107763" dir="18900000" algn="ctr" rotWithShape="0">
              <a:schemeClr val="accent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5" descr="570+с"/>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238" y="2241550"/>
            <a:ext cx="2208212" cy="2349500"/>
          </a:xfrm>
          <a:prstGeom prst="rect">
            <a:avLst/>
          </a:prstGeom>
          <a:noFill/>
          <a:ln>
            <a:noFill/>
          </a:ln>
          <a:effectLst>
            <a:outerShdw dist="107763" dir="18900000" algn="ctr" rotWithShape="0">
              <a:schemeClr val="accent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975" y="404813"/>
            <a:ext cx="3024188"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46502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2"/>
          <p:cNvSpPr>
            <a:spLocks noGrp="1" noChangeArrowheads="1"/>
          </p:cNvSpPr>
          <p:nvPr>
            <p:ph type="title"/>
          </p:nvPr>
        </p:nvSpPr>
        <p:spPr>
          <a:xfrm>
            <a:off x="1066800" y="304800"/>
            <a:ext cx="7543800" cy="1108075"/>
          </a:xfrm>
        </p:spPr>
        <p:txBody>
          <a:bodyPr/>
          <a:lstStyle/>
          <a:p>
            <a:pPr algn="ctr" eaLnBrk="1" hangingPunct="1">
              <a:defRPr/>
            </a:pPr>
            <a:r>
              <a:rPr lang="en-US" altLang="ru-RU" sz="4000" smtClean="0"/>
              <a:t> </a:t>
            </a:r>
            <a:r>
              <a:rPr lang="ru-RU" altLang="ru-RU" sz="4000" smtClean="0"/>
              <a:t>Монодисперсные </a:t>
            </a:r>
            <a:r>
              <a:rPr lang="en-US" altLang="ru-RU" sz="4000" smtClean="0"/>
              <a:t>c</a:t>
            </a:r>
            <a:r>
              <a:rPr lang="ru-RU" altLang="ru-RU" sz="4000" smtClean="0"/>
              <a:t>феры </a:t>
            </a:r>
            <a:r>
              <a:rPr lang="en-US" altLang="ru-RU" sz="4000" smtClean="0"/>
              <a:t>TiO</a:t>
            </a:r>
            <a:r>
              <a:rPr lang="en-US" altLang="ru-RU" sz="4000" baseline="-25000" smtClean="0"/>
              <a:t>2</a:t>
            </a:r>
            <a:r>
              <a:rPr lang="be-BY" altLang="ru-RU" sz="4000" smtClean="0"/>
              <a:t> </a:t>
            </a:r>
            <a:endParaRPr lang="ru-RU" altLang="ru-RU" sz="4000" smtClean="0"/>
          </a:p>
        </p:txBody>
      </p:sp>
      <p:pic>
        <p:nvPicPr>
          <p:cNvPr id="952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700213"/>
            <a:ext cx="5976937" cy="492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6524625"/>
            <a:ext cx="1935163"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08009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0" name="Rectangle 2"/>
          <p:cNvSpPr>
            <a:spLocks noGrp="1" noChangeArrowheads="1"/>
          </p:cNvSpPr>
          <p:nvPr>
            <p:ph type="title"/>
          </p:nvPr>
        </p:nvSpPr>
        <p:spPr/>
        <p:txBody>
          <a:bodyPr/>
          <a:lstStyle/>
          <a:p>
            <a:pPr algn="ctr" eaLnBrk="1" hangingPunct="1">
              <a:defRPr/>
            </a:pPr>
            <a:r>
              <a:rPr lang="ru-RU" altLang="ru-RU" dirty="0" smtClean="0"/>
              <a:t>Тонкие </a:t>
            </a:r>
            <a:r>
              <a:rPr lang="ru-RU" altLang="ru-RU" dirty="0" err="1" smtClean="0"/>
              <a:t>опалоподобные</a:t>
            </a:r>
            <a:r>
              <a:rPr lang="ru-RU" altLang="ru-RU" dirty="0" smtClean="0"/>
              <a:t> пленки</a:t>
            </a:r>
          </a:p>
        </p:txBody>
      </p:sp>
      <p:pic>
        <p:nvPicPr>
          <p:cNvPr id="9625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2276475"/>
            <a:ext cx="7543800" cy="432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3239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body" idx="1"/>
          </p:nvPr>
        </p:nvSpPr>
        <p:spPr>
          <a:xfrm>
            <a:off x="457200" y="260350"/>
            <a:ext cx="8229600" cy="5865813"/>
          </a:xfrm>
        </p:spPr>
        <p:txBody>
          <a:bodyPr/>
          <a:lstStyle/>
          <a:p>
            <a:pPr eaLnBrk="1" hangingPunct="1">
              <a:lnSpc>
                <a:spcPct val="80000"/>
              </a:lnSpc>
            </a:pPr>
            <a:r>
              <a:rPr lang="ru-RU" altLang="ru-RU" sz="2100" smtClean="0"/>
              <a:t>Рассеяние в общем случае – отклонение от прямолинейного движения частицы или излучения (свет, звук).</a:t>
            </a:r>
          </a:p>
          <a:p>
            <a:pPr eaLnBrk="1" hangingPunct="1">
              <a:lnSpc>
                <a:spcPct val="80000"/>
              </a:lnSpc>
            </a:pPr>
            <a:endParaRPr lang="ru-RU" altLang="ru-RU" sz="2100" smtClean="0"/>
          </a:p>
          <a:p>
            <a:pPr eaLnBrk="1" hangingPunct="1">
              <a:lnSpc>
                <a:spcPct val="80000"/>
              </a:lnSpc>
            </a:pPr>
            <a:r>
              <a:rPr lang="ru-RU" altLang="ru-RU" sz="2100" smtClean="0"/>
              <a:t>Рассеяние света – это процесс, в котором под действием падающего света в атоме или молекуле возбуждаются колебания дипольного момента, сопровождающиеся излучением полученной энергии.</a:t>
            </a:r>
            <a:endParaRPr lang="en-US" altLang="ru-RU" sz="2100" smtClean="0"/>
          </a:p>
          <a:p>
            <a:pPr eaLnBrk="1" hangingPunct="1">
              <a:lnSpc>
                <a:spcPct val="80000"/>
              </a:lnSpc>
            </a:pPr>
            <a:endParaRPr lang="en-US" altLang="ru-RU" sz="2100" smtClean="0"/>
          </a:p>
          <a:p>
            <a:pPr eaLnBrk="1" hangingPunct="1">
              <a:lnSpc>
                <a:spcPct val="80000"/>
              </a:lnSpc>
            </a:pPr>
            <a:r>
              <a:rPr lang="ru-RU" altLang="ru-RU" sz="2100" i="1" smtClean="0"/>
              <a:t> </a:t>
            </a:r>
            <a:r>
              <a:rPr lang="ru-RU" altLang="ru-RU" sz="2100" smtClean="0"/>
              <a:t>Переизлучение происходит в основном на частоте падающего света </a:t>
            </a:r>
            <a:r>
              <a:rPr lang="ru-RU" altLang="ru-RU" sz="2100" u="sng" smtClean="0"/>
              <a:t>(упругое рассеяние),</a:t>
            </a:r>
            <a:r>
              <a:rPr lang="ru-RU" altLang="ru-RU" sz="2100" smtClean="0"/>
              <a:t> но может наблюдаться слабое неупругое рассеяние на смещенных (комбинационных) частотах. Упругое рассеяние называется </a:t>
            </a:r>
            <a:r>
              <a:rPr lang="ru-RU" altLang="ru-RU" sz="2100" u="sng" smtClean="0"/>
              <a:t>рэлеевским</a:t>
            </a:r>
            <a:r>
              <a:rPr lang="ru-RU" altLang="ru-RU" sz="2100" smtClean="0"/>
              <a:t>, а неупругое – рамановским или комбинационным. Линии, соответствующие комбинационному рассеянию, смещены относительно линии падающего света на частоту молекулярных колебаний рассеивающего образца.</a:t>
            </a:r>
            <a:r>
              <a:rPr lang="ru-RU" altLang="ru-RU" sz="2100" i="1" smtClean="0"/>
              <a:t> </a:t>
            </a:r>
            <a:endParaRPr lang="en-US" altLang="ru-RU" sz="2100" i="1" smtClean="0"/>
          </a:p>
          <a:p>
            <a:pPr eaLnBrk="1" hangingPunct="1">
              <a:lnSpc>
                <a:spcPct val="80000"/>
              </a:lnSpc>
            </a:pPr>
            <a:endParaRPr lang="en-US" altLang="ru-RU" sz="2100" i="1" smtClean="0"/>
          </a:p>
          <a:p>
            <a:pPr eaLnBrk="1" hangingPunct="1">
              <a:lnSpc>
                <a:spcPct val="80000"/>
              </a:lnSpc>
            </a:pPr>
            <a:r>
              <a:rPr lang="ru-RU" altLang="ru-RU" sz="2100" smtClean="0"/>
              <a:t>Поскольку молекула может еще и вращаться, на частоту смещения налагаются вращательные частоты</a:t>
            </a:r>
            <a:r>
              <a:rPr lang="ru-RU" altLang="ru-RU" sz="2100" i="1" smtClean="0"/>
              <a:t>.</a:t>
            </a:r>
            <a:r>
              <a:rPr lang="ru-RU" altLang="ru-RU" sz="1200" smtClean="0"/>
              <a:t> </a:t>
            </a:r>
          </a:p>
        </p:txBody>
      </p:sp>
    </p:spTree>
    <p:extLst>
      <p:ext uri="{BB962C8B-B14F-4D97-AF65-F5344CB8AC3E}">
        <p14:creationId xmlns:p14="http://schemas.microsoft.com/office/powerpoint/2010/main" val="35676184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765175"/>
            <a:ext cx="8248650" cy="569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56706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Rectangle 2"/>
          <p:cNvSpPr>
            <a:spLocks noGrp="1" noChangeArrowheads="1"/>
          </p:cNvSpPr>
          <p:nvPr>
            <p:ph type="title"/>
          </p:nvPr>
        </p:nvSpPr>
        <p:spPr/>
        <p:txBody>
          <a:bodyPr>
            <a:normAutofit fontScale="90000"/>
          </a:bodyPr>
          <a:lstStyle/>
          <a:p>
            <a:pPr eaLnBrk="1" hangingPunct="1">
              <a:defRPr/>
            </a:pPr>
            <a:r>
              <a:rPr lang="ru-RU" altLang="ru-RU" sz="4000" smtClean="0"/>
              <a:t>Схематичное изображение ячейки на основе опалов</a:t>
            </a:r>
          </a:p>
        </p:txBody>
      </p:sp>
      <p:pic>
        <p:nvPicPr>
          <p:cNvPr id="983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557338"/>
            <a:ext cx="6121400" cy="467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6351588"/>
            <a:ext cx="6842125" cy="50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46171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5"/>
          <p:cNvSpPr>
            <a:spLocks noChangeArrowheads="1"/>
          </p:cNvSpPr>
          <p:nvPr/>
        </p:nvSpPr>
        <p:spPr bwMode="auto">
          <a:xfrm>
            <a:off x="971550" y="2997200"/>
            <a:ext cx="7937500"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ru-RU" altLang="ru-RU" sz="3200">
                <a:solidFill>
                  <a:schemeClr val="tx2"/>
                </a:solidFill>
              </a:rPr>
              <a:t>Распределенный брегговский отражатель, сформированный золь-гель методом</a:t>
            </a:r>
            <a:r>
              <a:rPr lang="en-US" altLang="ru-RU" sz="3200">
                <a:solidFill>
                  <a:schemeClr val="tx2"/>
                </a:solidFill>
              </a:rPr>
              <a:t> </a:t>
            </a:r>
            <a:r>
              <a:rPr lang="ru-RU" altLang="ru-RU" sz="3200">
                <a:solidFill>
                  <a:schemeClr val="tx2"/>
                </a:solidFill>
              </a:rPr>
              <a:t>(одномерный фотонный кристалл) – многослойная структура с периодически изменяющимся показателем преломления</a:t>
            </a:r>
          </a:p>
        </p:txBody>
      </p:sp>
      <p:pic>
        <p:nvPicPr>
          <p:cNvPr id="106499" name="Picture 6" descr="IMG0043_88292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404813"/>
            <a:ext cx="4897438"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20954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Объект 2"/>
          <p:cNvSpPr>
            <a:spLocks noGrp="1"/>
          </p:cNvSpPr>
          <p:nvPr>
            <p:ph idx="4294967295"/>
          </p:nvPr>
        </p:nvSpPr>
        <p:spPr>
          <a:xfrm>
            <a:off x="323850" y="5157788"/>
            <a:ext cx="3827463" cy="825500"/>
          </a:xfrm>
        </p:spPr>
        <p:txBody>
          <a:bodyPr/>
          <a:lstStyle/>
          <a:p>
            <a:pPr eaLnBrk="1" hangingPunct="1">
              <a:lnSpc>
                <a:spcPct val="80000"/>
              </a:lnSpc>
            </a:pPr>
            <a:r>
              <a:rPr lang="en-US" altLang="ru-RU" sz="2500" dirty="0" smtClean="0"/>
              <a:t>porosity</a:t>
            </a:r>
            <a:r>
              <a:rPr lang="ru-RU" altLang="ru-RU" sz="2500" dirty="0" smtClean="0"/>
              <a:t> 64 % - 20 </a:t>
            </a:r>
            <a:r>
              <a:rPr lang="en-US" altLang="ru-RU" sz="2500" dirty="0" smtClean="0"/>
              <a:t>nm</a:t>
            </a:r>
            <a:endParaRPr lang="ru-RU" altLang="ru-RU" sz="2500" dirty="0" smtClean="0"/>
          </a:p>
          <a:p>
            <a:pPr eaLnBrk="1" hangingPunct="1">
              <a:lnSpc>
                <a:spcPct val="80000"/>
              </a:lnSpc>
            </a:pPr>
            <a:r>
              <a:rPr lang="en-US" altLang="ru-RU" sz="2500" dirty="0" smtClean="0"/>
              <a:t>porosity</a:t>
            </a:r>
            <a:r>
              <a:rPr lang="ru-RU" altLang="ru-RU" sz="2500" dirty="0" smtClean="0"/>
              <a:t> 84 % - 250 </a:t>
            </a:r>
            <a:r>
              <a:rPr lang="en-US" altLang="ru-RU" sz="2500" dirty="0" smtClean="0"/>
              <a:t>nm</a:t>
            </a:r>
            <a:endParaRPr lang="ru-RU" altLang="ru-RU" sz="2500" dirty="0" smtClean="0"/>
          </a:p>
        </p:txBody>
      </p:sp>
      <p:pic>
        <p:nvPicPr>
          <p:cNvPr id="348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1111250"/>
            <a:ext cx="5329238"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Прямоугольник 3"/>
          <p:cNvSpPr>
            <a:spLocks noChangeArrowheads="1"/>
          </p:cNvSpPr>
          <p:nvPr/>
        </p:nvSpPr>
        <p:spPr bwMode="auto">
          <a:xfrm>
            <a:off x="4572000" y="5084763"/>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ru-RU" dirty="0">
                <a:latin typeface="Calibri" pitchFamily="34" charset="0"/>
              </a:rPr>
              <a:t>M. G. Berger, C. </a:t>
            </a:r>
            <a:r>
              <a:rPr lang="de-DE" altLang="ru-RU" dirty="0" err="1">
                <a:latin typeface="Calibri" pitchFamily="34" charset="0"/>
              </a:rPr>
              <a:t>Dieker</a:t>
            </a:r>
            <a:r>
              <a:rPr lang="de-DE" altLang="ru-RU" dirty="0">
                <a:latin typeface="Calibri" pitchFamily="34" charset="0"/>
              </a:rPr>
              <a:t>, M. </a:t>
            </a:r>
            <a:r>
              <a:rPr lang="de-DE" altLang="ru-RU" dirty="0" err="1">
                <a:latin typeface="Calibri" pitchFamily="34" charset="0"/>
              </a:rPr>
              <a:t>Tho¨nissen</a:t>
            </a:r>
            <a:r>
              <a:rPr lang="de-DE" altLang="ru-RU" dirty="0">
                <a:latin typeface="Calibri" pitchFamily="34" charset="0"/>
              </a:rPr>
              <a:t>, L. </a:t>
            </a:r>
            <a:r>
              <a:rPr lang="de-DE" altLang="ru-RU" dirty="0" err="1">
                <a:latin typeface="Calibri" pitchFamily="34" charset="0"/>
              </a:rPr>
              <a:t>Vescan</a:t>
            </a:r>
            <a:r>
              <a:rPr lang="de-DE" altLang="ru-RU" dirty="0">
                <a:latin typeface="Calibri" pitchFamily="34" charset="0"/>
              </a:rPr>
              <a:t>, H. </a:t>
            </a:r>
            <a:r>
              <a:rPr lang="de-DE" altLang="ru-RU" dirty="0" err="1">
                <a:latin typeface="Calibri" pitchFamily="34" charset="0"/>
              </a:rPr>
              <a:t>Lu</a:t>
            </a:r>
            <a:r>
              <a:rPr lang="en-US" altLang="ru-RU" dirty="0">
                <a:latin typeface="Calibri" pitchFamily="34" charset="0"/>
              </a:rPr>
              <a:t>e</a:t>
            </a:r>
            <a:r>
              <a:rPr lang="de-DE" altLang="ru-RU" dirty="0" err="1">
                <a:latin typeface="Calibri" pitchFamily="34" charset="0"/>
              </a:rPr>
              <a:t>th</a:t>
            </a:r>
            <a:r>
              <a:rPr lang="de-DE" altLang="ru-RU" dirty="0">
                <a:latin typeface="Calibri" pitchFamily="34" charset="0"/>
              </a:rPr>
              <a:t>, H. </a:t>
            </a:r>
            <a:r>
              <a:rPr lang="de-DE" altLang="ru-RU" dirty="0" err="1">
                <a:latin typeface="Calibri" pitchFamily="34" charset="0"/>
              </a:rPr>
              <a:t>Muender</a:t>
            </a:r>
            <a:r>
              <a:rPr lang="de-DE" altLang="ru-RU" dirty="0">
                <a:latin typeface="Calibri" pitchFamily="34" charset="0"/>
              </a:rPr>
              <a:t>,</a:t>
            </a:r>
          </a:p>
          <a:p>
            <a:r>
              <a:rPr lang="en-US" altLang="ru-RU" dirty="0">
                <a:latin typeface="Calibri" pitchFamily="34" charset="0"/>
              </a:rPr>
              <a:t>W. </a:t>
            </a:r>
            <a:r>
              <a:rPr lang="en-US" altLang="ru-RU" dirty="0" err="1">
                <a:latin typeface="Calibri" pitchFamily="34" charset="0"/>
              </a:rPr>
              <a:t>Theiss</a:t>
            </a:r>
            <a:r>
              <a:rPr lang="en-US" altLang="ru-RU" dirty="0">
                <a:latin typeface="Calibri" pitchFamily="34" charset="0"/>
              </a:rPr>
              <a:t>, M. </a:t>
            </a:r>
            <a:r>
              <a:rPr lang="en-US" altLang="ru-RU" dirty="0" err="1">
                <a:latin typeface="Calibri" pitchFamily="34" charset="0"/>
              </a:rPr>
              <a:t>Wernke</a:t>
            </a:r>
            <a:r>
              <a:rPr lang="en-US" altLang="ru-RU" dirty="0">
                <a:latin typeface="Calibri" pitchFamily="34" charset="0"/>
              </a:rPr>
              <a:t>, and P. Grosse, </a:t>
            </a:r>
          </a:p>
          <a:p>
            <a:r>
              <a:rPr lang="en-US" altLang="ru-RU" dirty="0">
                <a:latin typeface="Calibri" pitchFamily="34" charset="0"/>
              </a:rPr>
              <a:t>J . Phys. D </a:t>
            </a:r>
            <a:r>
              <a:rPr lang="en-US" altLang="ru-RU" b="1" dirty="0">
                <a:latin typeface="Calibri" pitchFamily="34" charset="0"/>
              </a:rPr>
              <a:t>27</a:t>
            </a:r>
            <a:r>
              <a:rPr lang="en-US" altLang="ru-RU" dirty="0">
                <a:latin typeface="Calibri" pitchFamily="34" charset="0"/>
              </a:rPr>
              <a:t>, 1333 </a:t>
            </a:r>
            <a:r>
              <a:rPr lang="ru-RU" altLang="ru-RU" dirty="0">
                <a:latin typeface="Calibri" pitchFamily="34" charset="0"/>
              </a:rPr>
              <a:t>(</a:t>
            </a:r>
            <a:r>
              <a:rPr lang="en-US" altLang="ru-RU" dirty="0">
                <a:latin typeface="Calibri" pitchFamily="34" charset="0"/>
              </a:rPr>
              <a:t>1994</a:t>
            </a:r>
            <a:r>
              <a:rPr lang="ru-RU" altLang="ru-RU" dirty="0">
                <a:latin typeface="Calibri" pitchFamily="34" charset="0"/>
              </a:rPr>
              <a:t>)</a:t>
            </a:r>
            <a:r>
              <a:rPr lang="en-US" altLang="ru-RU" dirty="0">
                <a:latin typeface="Calibri" pitchFamily="34" charset="0"/>
              </a:rPr>
              <a:t>.</a:t>
            </a:r>
            <a:endParaRPr lang="ru-RU" altLang="ru-RU" dirty="0">
              <a:latin typeface="Calibri" pitchFamily="34" charset="0"/>
            </a:endParaRPr>
          </a:p>
        </p:txBody>
      </p:sp>
      <p:sp>
        <p:nvSpPr>
          <p:cNvPr id="34821" name="Text Box 5"/>
          <p:cNvSpPr txBox="1">
            <a:spLocks noChangeArrowheads="1"/>
          </p:cNvSpPr>
          <p:nvPr/>
        </p:nvSpPr>
        <p:spPr bwMode="auto">
          <a:xfrm>
            <a:off x="3059113" y="260350"/>
            <a:ext cx="3240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ru-RU" sz="3200" b="1" dirty="0"/>
              <a:t>Porous silicon</a:t>
            </a:r>
            <a:endParaRPr lang="ru-RU" altLang="ru-RU" sz="3200" b="1" dirty="0"/>
          </a:p>
        </p:txBody>
      </p:sp>
    </p:spTree>
    <p:extLst>
      <p:ext uri="{BB962C8B-B14F-4D97-AF65-F5344CB8AC3E}">
        <p14:creationId xmlns:p14="http://schemas.microsoft.com/office/powerpoint/2010/main" val="14076014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78475"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3500438"/>
            <a:ext cx="9240838"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1"/>
          <p:cNvSpPr txBox="1">
            <a:spLocks noChangeArrowheads="1"/>
          </p:cNvSpPr>
          <p:nvPr/>
        </p:nvSpPr>
        <p:spPr bwMode="auto">
          <a:xfrm>
            <a:off x="250825" y="5516563"/>
            <a:ext cx="88931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200">
                <a:solidFill>
                  <a:schemeClr val="bg1"/>
                </a:solidFill>
              </a:rPr>
              <a:t>National Research Nuclear University MePhI (Moscow Engineering Physics Institute)   J. Phys. Chem C (2015) 119, 6382</a:t>
            </a:r>
            <a:endParaRPr lang="ru-RU" sz="2200">
              <a:solidFill>
                <a:schemeClr val="bg1"/>
              </a:solidFill>
            </a:endParaRPr>
          </a:p>
        </p:txBody>
      </p:sp>
      <p:pic>
        <p:nvPicPr>
          <p:cNvPr id="35845" name="Рисунок 4"/>
          <p:cNvPicPr>
            <a:picLocks noChangeAspect="1"/>
          </p:cNvPicPr>
          <p:nvPr/>
        </p:nvPicPr>
        <p:blipFill>
          <a:blip r:embed="rId4" cstate="print">
            <a:extLst>
              <a:ext uri="{28A0092B-C50C-407E-A947-70E740481C1C}">
                <a14:useLocalDpi xmlns:a14="http://schemas.microsoft.com/office/drawing/2010/main" val="0"/>
              </a:ext>
            </a:extLst>
          </a:blip>
          <a:srcRect t="34547" b="34746"/>
          <a:stretch>
            <a:fillRect/>
          </a:stretch>
        </p:blipFill>
        <p:spPr bwMode="auto">
          <a:xfrm>
            <a:off x="5724525" y="0"/>
            <a:ext cx="31400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Рисунок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1557338"/>
            <a:ext cx="2408238"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29412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Rectangle 2"/>
          <p:cNvSpPr>
            <a:spLocks noGrp="1" noChangeArrowheads="1"/>
          </p:cNvSpPr>
          <p:nvPr>
            <p:ph type="title"/>
          </p:nvPr>
        </p:nvSpPr>
        <p:spPr/>
        <p:txBody>
          <a:bodyPr/>
          <a:lstStyle/>
          <a:p>
            <a:pPr algn="ctr" eaLnBrk="1" hangingPunct="1">
              <a:defRPr/>
            </a:pPr>
            <a:r>
              <a:rPr lang="ru-RU" altLang="ru-RU" smtClean="0"/>
              <a:t>7 пар слоев</a:t>
            </a:r>
          </a:p>
        </p:txBody>
      </p:sp>
      <p:pic>
        <p:nvPicPr>
          <p:cNvPr id="107523" name="Picture 3" descr="IMG0043_88292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916113"/>
            <a:ext cx="752475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p:cNvSpPr txBox="1">
            <a:spLocks noChangeArrowheads="1"/>
          </p:cNvSpPr>
          <p:nvPr/>
        </p:nvSpPr>
        <p:spPr bwMode="auto">
          <a:xfrm>
            <a:off x="2463800" y="5897563"/>
            <a:ext cx="34242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Tahoma" pitchFamily="34" charset="0"/>
              </a:defRPr>
            </a:lvl1pPr>
            <a:lvl2pPr>
              <a:defRPr sz="2800">
                <a:solidFill>
                  <a:schemeClr val="tx1"/>
                </a:solidFill>
                <a:latin typeface="Tahoma" pitchFamily="34" charset="0"/>
              </a:defRPr>
            </a:lvl2pPr>
            <a:lvl3pPr>
              <a:defRPr sz="2400">
                <a:solidFill>
                  <a:schemeClr val="tx1"/>
                </a:solidFill>
                <a:latin typeface="Tahoma" pitchFamily="34" charset="0"/>
              </a:defRPr>
            </a:lvl3pPr>
            <a:lvl4pPr>
              <a:defRPr sz="2000">
                <a:solidFill>
                  <a:schemeClr val="tx1"/>
                </a:solidFill>
                <a:latin typeface="Tahoma" pitchFamily="34" charset="0"/>
              </a:defRPr>
            </a:lvl4pPr>
            <a:lvl5pPr>
              <a:defRPr sz="2000">
                <a:solidFill>
                  <a:schemeClr val="tx1"/>
                </a:solidFill>
                <a:latin typeface="Tahoma" pitchFamily="34" charset="0"/>
              </a:defRPr>
            </a:lvl5pPr>
            <a:lvl6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hangingPunct="1"/>
            <a:r>
              <a:rPr lang="ru-RU" altLang="ru-RU" sz="1800">
                <a:latin typeface="Arial" pitchFamily="34" charset="0"/>
              </a:rPr>
              <a:t>Показатель преломления 1.45</a:t>
            </a:r>
          </a:p>
        </p:txBody>
      </p:sp>
      <p:sp>
        <p:nvSpPr>
          <p:cNvPr id="107525" name="Text Box 5"/>
          <p:cNvSpPr txBox="1">
            <a:spLocks noChangeArrowheads="1"/>
          </p:cNvSpPr>
          <p:nvPr/>
        </p:nvSpPr>
        <p:spPr bwMode="auto">
          <a:xfrm>
            <a:off x="6227763" y="5876925"/>
            <a:ext cx="18176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Tahoma" pitchFamily="34" charset="0"/>
              </a:defRPr>
            </a:lvl1pPr>
            <a:lvl2pPr>
              <a:defRPr sz="2800">
                <a:solidFill>
                  <a:schemeClr val="tx1"/>
                </a:solidFill>
                <a:latin typeface="Tahoma" pitchFamily="34" charset="0"/>
              </a:defRPr>
            </a:lvl2pPr>
            <a:lvl3pPr>
              <a:defRPr sz="2400">
                <a:solidFill>
                  <a:schemeClr val="tx1"/>
                </a:solidFill>
                <a:latin typeface="Tahoma" pitchFamily="34" charset="0"/>
              </a:defRPr>
            </a:lvl3pPr>
            <a:lvl4pPr>
              <a:defRPr sz="2000">
                <a:solidFill>
                  <a:schemeClr val="tx1"/>
                </a:solidFill>
                <a:latin typeface="Tahoma" pitchFamily="34" charset="0"/>
              </a:defRPr>
            </a:lvl4pPr>
            <a:lvl5pPr>
              <a:defRPr sz="2000">
                <a:solidFill>
                  <a:schemeClr val="tx1"/>
                </a:solidFill>
                <a:latin typeface="Tahoma" pitchFamily="34" charset="0"/>
              </a:defRPr>
            </a:lvl5pPr>
            <a:lvl6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hangingPunct="1"/>
            <a:r>
              <a:rPr lang="ru-RU" altLang="ru-RU" sz="1800">
                <a:latin typeface="Arial" pitchFamily="34" charset="0"/>
              </a:rPr>
              <a:t>Толщина 82 нм</a:t>
            </a:r>
          </a:p>
        </p:txBody>
      </p:sp>
      <p:sp>
        <p:nvSpPr>
          <p:cNvPr id="107526" name="Text Box 6"/>
          <p:cNvSpPr txBox="1">
            <a:spLocks noChangeArrowheads="1"/>
          </p:cNvSpPr>
          <p:nvPr/>
        </p:nvSpPr>
        <p:spPr bwMode="auto">
          <a:xfrm>
            <a:off x="2484438" y="6237288"/>
            <a:ext cx="32972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Tahoma" pitchFamily="34" charset="0"/>
              </a:defRPr>
            </a:lvl1pPr>
            <a:lvl2pPr>
              <a:defRPr sz="2800">
                <a:solidFill>
                  <a:schemeClr val="tx1"/>
                </a:solidFill>
                <a:latin typeface="Tahoma" pitchFamily="34" charset="0"/>
              </a:defRPr>
            </a:lvl2pPr>
            <a:lvl3pPr>
              <a:defRPr sz="2400">
                <a:solidFill>
                  <a:schemeClr val="tx1"/>
                </a:solidFill>
                <a:latin typeface="Tahoma" pitchFamily="34" charset="0"/>
              </a:defRPr>
            </a:lvl3pPr>
            <a:lvl4pPr>
              <a:defRPr sz="2000">
                <a:solidFill>
                  <a:schemeClr val="tx1"/>
                </a:solidFill>
                <a:latin typeface="Tahoma" pitchFamily="34" charset="0"/>
              </a:defRPr>
            </a:lvl4pPr>
            <a:lvl5pPr>
              <a:defRPr sz="2000">
                <a:solidFill>
                  <a:schemeClr val="tx1"/>
                </a:solidFill>
                <a:latin typeface="Tahoma" pitchFamily="34" charset="0"/>
              </a:defRPr>
            </a:lvl5pPr>
            <a:lvl6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hangingPunct="1"/>
            <a:r>
              <a:rPr lang="ru-RU" altLang="ru-RU" sz="1800">
                <a:latin typeface="Arial" pitchFamily="34" charset="0"/>
              </a:rPr>
              <a:t>Показатель преломления </a:t>
            </a:r>
            <a:r>
              <a:rPr lang="en-US" altLang="ru-RU" sz="1800">
                <a:latin typeface="Arial" pitchFamily="34" charset="0"/>
              </a:rPr>
              <a:t>2.2</a:t>
            </a:r>
            <a:endParaRPr lang="ru-RU" altLang="ru-RU" sz="1800">
              <a:latin typeface="Arial" pitchFamily="34" charset="0"/>
            </a:endParaRPr>
          </a:p>
        </p:txBody>
      </p:sp>
      <p:sp>
        <p:nvSpPr>
          <p:cNvPr id="107527" name="Text Box 7"/>
          <p:cNvSpPr txBox="1">
            <a:spLocks noChangeArrowheads="1"/>
          </p:cNvSpPr>
          <p:nvPr/>
        </p:nvSpPr>
        <p:spPr bwMode="auto">
          <a:xfrm>
            <a:off x="6248400" y="6216650"/>
            <a:ext cx="18176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Tahoma" pitchFamily="34" charset="0"/>
              </a:defRPr>
            </a:lvl1pPr>
            <a:lvl2pPr>
              <a:defRPr sz="2800">
                <a:solidFill>
                  <a:schemeClr val="tx1"/>
                </a:solidFill>
                <a:latin typeface="Tahoma" pitchFamily="34" charset="0"/>
              </a:defRPr>
            </a:lvl2pPr>
            <a:lvl3pPr>
              <a:defRPr sz="2400">
                <a:solidFill>
                  <a:schemeClr val="tx1"/>
                </a:solidFill>
                <a:latin typeface="Tahoma" pitchFamily="34" charset="0"/>
              </a:defRPr>
            </a:lvl3pPr>
            <a:lvl4pPr>
              <a:defRPr sz="2000">
                <a:solidFill>
                  <a:schemeClr val="tx1"/>
                </a:solidFill>
                <a:latin typeface="Tahoma" pitchFamily="34" charset="0"/>
              </a:defRPr>
            </a:lvl4pPr>
            <a:lvl5pPr>
              <a:defRPr sz="2000">
                <a:solidFill>
                  <a:schemeClr val="tx1"/>
                </a:solidFill>
                <a:latin typeface="Tahoma" pitchFamily="34" charset="0"/>
              </a:defRPr>
            </a:lvl5pPr>
            <a:lvl6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hangingPunct="1"/>
            <a:r>
              <a:rPr lang="ru-RU" altLang="ru-RU" sz="1800">
                <a:latin typeface="Arial" pitchFamily="34" charset="0"/>
              </a:rPr>
              <a:t>Толщина 8</a:t>
            </a:r>
            <a:r>
              <a:rPr lang="en-US" altLang="ru-RU" sz="1800">
                <a:latin typeface="Arial" pitchFamily="34" charset="0"/>
              </a:rPr>
              <a:t>8</a:t>
            </a:r>
            <a:r>
              <a:rPr lang="ru-RU" altLang="ru-RU" sz="1800">
                <a:latin typeface="Arial" pitchFamily="34" charset="0"/>
              </a:rPr>
              <a:t> нм</a:t>
            </a:r>
          </a:p>
        </p:txBody>
      </p:sp>
      <p:sp>
        <p:nvSpPr>
          <p:cNvPr id="107528" name="Text Box 8"/>
          <p:cNvSpPr txBox="1">
            <a:spLocks noChangeArrowheads="1"/>
          </p:cNvSpPr>
          <p:nvPr/>
        </p:nvSpPr>
        <p:spPr bwMode="auto">
          <a:xfrm>
            <a:off x="323850" y="5876925"/>
            <a:ext cx="16462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Tahoma" pitchFamily="34" charset="0"/>
              </a:defRPr>
            </a:lvl1pPr>
            <a:lvl2pPr>
              <a:defRPr sz="2800">
                <a:solidFill>
                  <a:schemeClr val="tx1"/>
                </a:solidFill>
                <a:latin typeface="Tahoma" pitchFamily="34" charset="0"/>
              </a:defRPr>
            </a:lvl2pPr>
            <a:lvl3pPr>
              <a:defRPr sz="2400">
                <a:solidFill>
                  <a:schemeClr val="tx1"/>
                </a:solidFill>
                <a:latin typeface="Tahoma" pitchFamily="34" charset="0"/>
              </a:defRPr>
            </a:lvl3pPr>
            <a:lvl4pPr>
              <a:defRPr sz="2000">
                <a:solidFill>
                  <a:schemeClr val="tx1"/>
                </a:solidFill>
                <a:latin typeface="Tahoma" pitchFamily="34" charset="0"/>
              </a:defRPr>
            </a:lvl4pPr>
            <a:lvl5pPr>
              <a:defRPr sz="2000">
                <a:solidFill>
                  <a:schemeClr val="tx1"/>
                </a:solidFill>
                <a:latin typeface="Tahoma" pitchFamily="34" charset="0"/>
              </a:defRPr>
            </a:lvl5pPr>
            <a:lvl6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hangingPunct="1"/>
            <a:r>
              <a:rPr lang="ru-RU" altLang="ru-RU" sz="1800">
                <a:latin typeface="Arial" pitchFamily="34" charset="0"/>
              </a:rPr>
              <a:t>Первый слой:</a:t>
            </a:r>
          </a:p>
        </p:txBody>
      </p:sp>
      <p:sp>
        <p:nvSpPr>
          <p:cNvPr id="107529" name="Text Box 9"/>
          <p:cNvSpPr txBox="1">
            <a:spLocks noChangeArrowheads="1"/>
          </p:cNvSpPr>
          <p:nvPr/>
        </p:nvSpPr>
        <p:spPr bwMode="auto">
          <a:xfrm>
            <a:off x="344488" y="6216650"/>
            <a:ext cx="15779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Tahoma" pitchFamily="34" charset="0"/>
              </a:defRPr>
            </a:lvl1pPr>
            <a:lvl2pPr>
              <a:defRPr sz="2800">
                <a:solidFill>
                  <a:schemeClr val="tx1"/>
                </a:solidFill>
                <a:latin typeface="Tahoma" pitchFamily="34" charset="0"/>
              </a:defRPr>
            </a:lvl2pPr>
            <a:lvl3pPr>
              <a:defRPr sz="2400">
                <a:solidFill>
                  <a:schemeClr val="tx1"/>
                </a:solidFill>
                <a:latin typeface="Tahoma" pitchFamily="34" charset="0"/>
              </a:defRPr>
            </a:lvl3pPr>
            <a:lvl4pPr>
              <a:defRPr sz="2000">
                <a:solidFill>
                  <a:schemeClr val="tx1"/>
                </a:solidFill>
                <a:latin typeface="Tahoma" pitchFamily="34" charset="0"/>
              </a:defRPr>
            </a:lvl4pPr>
            <a:lvl5pPr>
              <a:defRPr sz="2000">
                <a:solidFill>
                  <a:schemeClr val="tx1"/>
                </a:solidFill>
                <a:latin typeface="Tahoma" pitchFamily="34" charset="0"/>
              </a:defRPr>
            </a:lvl5pPr>
            <a:lvl6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hangingPunct="1"/>
            <a:r>
              <a:rPr lang="ru-RU" altLang="ru-RU" sz="1800">
                <a:latin typeface="Arial" pitchFamily="34" charset="0"/>
              </a:rPr>
              <a:t>Второй слой:</a:t>
            </a:r>
          </a:p>
        </p:txBody>
      </p:sp>
    </p:spTree>
    <p:extLst>
      <p:ext uri="{BB962C8B-B14F-4D97-AF65-F5344CB8AC3E}">
        <p14:creationId xmlns:p14="http://schemas.microsoft.com/office/powerpoint/2010/main" val="35076870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0" name="Rectangle 2"/>
          <p:cNvSpPr>
            <a:spLocks noGrp="1" noChangeArrowheads="1"/>
          </p:cNvSpPr>
          <p:nvPr>
            <p:ph type="title"/>
          </p:nvPr>
        </p:nvSpPr>
        <p:spPr>
          <a:xfrm>
            <a:off x="0" y="274638"/>
            <a:ext cx="9756775" cy="1143000"/>
          </a:xfrm>
        </p:spPr>
        <p:txBody>
          <a:bodyPr/>
          <a:lstStyle/>
          <a:p>
            <a:pPr algn="ctr" eaLnBrk="1" hangingPunct="1">
              <a:defRPr/>
            </a:pPr>
            <a:r>
              <a:rPr lang="ru-RU" altLang="ru-RU" sz="2800" smtClean="0"/>
              <a:t>7 периодов / активный слой / 7 периодов</a:t>
            </a:r>
          </a:p>
        </p:txBody>
      </p:sp>
      <p:pic>
        <p:nvPicPr>
          <p:cNvPr id="108547" name="Picture 3" descr="IMG0053_8733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557338"/>
            <a:ext cx="7610475"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p:cNvSpPr txBox="1">
            <a:spLocks noChangeArrowheads="1"/>
          </p:cNvSpPr>
          <p:nvPr/>
        </p:nvSpPr>
        <p:spPr bwMode="auto">
          <a:xfrm>
            <a:off x="2463800" y="5465763"/>
            <a:ext cx="34242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Tahoma" pitchFamily="34" charset="0"/>
              </a:defRPr>
            </a:lvl1pPr>
            <a:lvl2pPr>
              <a:defRPr sz="2800">
                <a:solidFill>
                  <a:schemeClr val="tx1"/>
                </a:solidFill>
                <a:latin typeface="Tahoma" pitchFamily="34" charset="0"/>
              </a:defRPr>
            </a:lvl2pPr>
            <a:lvl3pPr>
              <a:defRPr sz="2400">
                <a:solidFill>
                  <a:schemeClr val="tx1"/>
                </a:solidFill>
                <a:latin typeface="Tahoma" pitchFamily="34" charset="0"/>
              </a:defRPr>
            </a:lvl3pPr>
            <a:lvl4pPr>
              <a:defRPr sz="2000">
                <a:solidFill>
                  <a:schemeClr val="tx1"/>
                </a:solidFill>
                <a:latin typeface="Tahoma" pitchFamily="34" charset="0"/>
              </a:defRPr>
            </a:lvl4pPr>
            <a:lvl5pPr>
              <a:defRPr sz="2000">
                <a:solidFill>
                  <a:schemeClr val="tx1"/>
                </a:solidFill>
                <a:latin typeface="Tahoma" pitchFamily="34" charset="0"/>
              </a:defRPr>
            </a:lvl5pPr>
            <a:lvl6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hangingPunct="1"/>
            <a:r>
              <a:rPr lang="ru-RU" altLang="ru-RU" sz="1800">
                <a:latin typeface="Arial" pitchFamily="34" charset="0"/>
              </a:rPr>
              <a:t>Показатель преломления 1.45</a:t>
            </a:r>
          </a:p>
        </p:txBody>
      </p:sp>
      <p:sp>
        <p:nvSpPr>
          <p:cNvPr id="108549" name="Text Box 5"/>
          <p:cNvSpPr txBox="1">
            <a:spLocks noChangeArrowheads="1"/>
          </p:cNvSpPr>
          <p:nvPr/>
        </p:nvSpPr>
        <p:spPr bwMode="auto">
          <a:xfrm>
            <a:off x="6227763" y="5445125"/>
            <a:ext cx="18176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Tahoma" pitchFamily="34" charset="0"/>
              </a:defRPr>
            </a:lvl1pPr>
            <a:lvl2pPr>
              <a:defRPr sz="2800">
                <a:solidFill>
                  <a:schemeClr val="tx1"/>
                </a:solidFill>
                <a:latin typeface="Tahoma" pitchFamily="34" charset="0"/>
              </a:defRPr>
            </a:lvl2pPr>
            <a:lvl3pPr>
              <a:defRPr sz="2400">
                <a:solidFill>
                  <a:schemeClr val="tx1"/>
                </a:solidFill>
                <a:latin typeface="Tahoma" pitchFamily="34" charset="0"/>
              </a:defRPr>
            </a:lvl3pPr>
            <a:lvl4pPr>
              <a:defRPr sz="2000">
                <a:solidFill>
                  <a:schemeClr val="tx1"/>
                </a:solidFill>
                <a:latin typeface="Tahoma" pitchFamily="34" charset="0"/>
              </a:defRPr>
            </a:lvl4pPr>
            <a:lvl5pPr>
              <a:defRPr sz="2000">
                <a:solidFill>
                  <a:schemeClr val="tx1"/>
                </a:solidFill>
                <a:latin typeface="Tahoma" pitchFamily="34" charset="0"/>
              </a:defRPr>
            </a:lvl5pPr>
            <a:lvl6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hangingPunct="1"/>
            <a:r>
              <a:rPr lang="ru-RU" altLang="ru-RU" sz="1800">
                <a:latin typeface="Arial" pitchFamily="34" charset="0"/>
              </a:rPr>
              <a:t>Толщина 82 нм</a:t>
            </a:r>
          </a:p>
        </p:txBody>
      </p:sp>
      <p:sp>
        <p:nvSpPr>
          <p:cNvPr id="108550" name="Text Box 6"/>
          <p:cNvSpPr txBox="1">
            <a:spLocks noChangeArrowheads="1"/>
          </p:cNvSpPr>
          <p:nvPr/>
        </p:nvSpPr>
        <p:spPr bwMode="auto">
          <a:xfrm>
            <a:off x="2484438" y="5805488"/>
            <a:ext cx="32972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Tahoma" pitchFamily="34" charset="0"/>
              </a:defRPr>
            </a:lvl1pPr>
            <a:lvl2pPr>
              <a:defRPr sz="2800">
                <a:solidFill>
                  <a:schemeClr val="tx1"/>
                </a:solidFill>
                <a:latin typeface="Tahoma" pitchFamily="34" charset="0"/>
              </a:defRPr>
            </a:lvl2pPr>
            <a:lvl3pPr>
              <a:defRPr sz="2400">
                <a:solidFill>
                  <a:schemeClr val="tx1"/>
                </a:solidFill>
                <a:latin typeface="Tahoma" pitchFamily="34" charset="0"/>
              </a:defRPr>
            </a:lvl3pPr>
            <a:lvl4pPr>
              <a:defRPr sz="2000">
                <a:solidFill>
                  <a:schemeClr val="tx1"/>
                </a:solidFill>
                <a:latin typeface="Tahoma" pitchFamily="34" charset="0"/>
              </a:defRPr>
            </a:lvl4pPr>
            <a:lvl5pPr>
              <a:defRPr sz="2000">
                <a:solidFill>
                  <a:schemeClr val="tx1"/>
                </a:solidFill>
                <a:latin typeface="Tahoma" pitchFamily="34" charset="0"/>
              </a:defRPr>
            </a:lvl5pPr>
            <a:lvl6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hangingPunct="1"/>
            <a:r>
              <a:rPr lang="ru-RU" altLang="ru-RU" sz="1800">
                <a:latin typeface="Arial" pitchFamily="34" charset="0"/>
              </a:rPr>
              <a:t>Показатель преломления </a:t>
            </a:r>
            <a:r>
              <a:rPr lang="en-US" altLang="ru-RU" sz="1800">
                <a:latin typeface="Arial" pitchFamily="34" charset="0"/>
              </a:rPr>
              <a:t>2.2</a:t>
            </a:r>
            <a:endParaRPr lang="ru-RU" altLang="ru-RU" sz="1800">
              <a:latin typeface="Arial" pitchFamily="34" charset="0"/>
            </a:endParaRPr>
          </a:p>
        </p:txBody>
      </p:sp>
      <p:sp>
        <p:nvSpPr>
          <p:cNvPr id="108551" name="Text Box 7"/>
          <p:cNvSpPr txBox="1">
            <a:spLocks noChangeArrowheads="1"/>
          </p:cNvSpPr>
          <p:nvPr/>
        </p:nvSpPr>
        <p:spPr bwMode="auto">
          <a:xfrm>
            <a:off x="6248400" y="5784850"/>
            <a:ext cx="18176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Tahoma" pitchFamily="34" charset="0"/>
              </a:defRPr>
            </a:lvl1pPr>
            <a:lvl2pPr>
              <a:defRPr sz="2800">
                <a:solidFill>
                  <a:schemeClr val="tx1"/>
                </a:solidFill>
                <a:latin typeface="Tahoma" pitchFamily="34" charset="0"/>
              </a:defRPr>
            </a:lvl2pPr>
            <a:lvl3pPr>
              <a:defRPr sz="2400">
                <a:solidFill>
                  <a:schemeClr val="tx1"/>
                </a:solidFill>
                <a:latin typeface="Tahoma" pitchFamily="34" charset="0"/>
              </a:defRPr>
            </a:lvl3pPr>
            <a:lvl4pPr>
              <a:defRPr sz="2000">
                <a:solidFill>
                  <a:schemeClr val="tx1"/>
                </a:solidFill>
                <a:latin typeface="Tahoma" pitchFamily="34" charset="0"/>
              </a:defRPr>
            </a:lvl4pPr>
            <a:lvl5pPr>
              <a:defRPr sz="2000">
                <a:solidFill>
                  <a:schemeClr val="tx1"/>
                </a:solidFill>
                <a:latin typeface="Tahoma" pitchFamily="34" charset="0"/>
              </a:defRPr>
            </a:lvl5pPr>
            <a:lvl6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hangingPunct="1"/>
            <a:r>
              <a:rPr lang="ru-RU" altLang="ru-RU" sz="1800">
                <a:latin typeface="Arial" pitchFamily="34" charset="0"/>
              </a:rPr>
              <a:t>Толщина 8</a:t>
            </a:r>
            <a:r>
              <a:rPr lang="en-US" altLang="ru-RU" sz="1800">
                <a:latin typeface="Arial" pitchFamily="34" charset="0"/>
              </a:rPr>
              <a:t>8</a:t>
            </a:r>
            <a:r>
              <a:rPr lang="ru-RU" altLang="ru-RU" sz="1800">
                <a:latin typeface="Arial" pitchFamily="34" charset="0"/>
              </a:rPr>
              <a:t> нм</a:t>
            </a:r>
          </a:p>
        </p:txBody>
      </p:sp>
      <p:sp>
        <p:nvSpPr>
          <p:cNvPr id="108552" name="Text Box 8"/>
          <p:cNvSpPr txBox="1">
            <a:spLocks noChangeArrowheads="1"/>
          </p:cNvSpPr>
          <p:nvPr/>
        </p:nvSpPr>
        <p:spPr bwMode="auto">
          <a:xfrm>
            <a:off x="323850" y="5445125"/>
            <a:ext cx="16462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Tahoma" pitchFamily="34" charset="0"/>
              </a:defRPr>
            </a:lvl1pPr>
            <a:lvl2pPr>
              <a:defRPr sz="2800">
                <a:solidFill>
                  <a:schemeClr val="tx1"/>
                </a:solidFill>
                <a:latin typeface="Tahoma" pitchFamily="34" charset="0"/>
              </a:defRPr>
            </a:lvl2pPr>
            <a:lvl3pPr>
              <a:defRPr sz="2400">
                <a:solidFill>
                  <a:schemeClr val="tx1"/>
                </a:solidFill>
                <a:latin typeface="Tahoma" pitchFamily="34" charset="0"/>
              </a:defRPr>
            </a:lvl3pPr>
            <a:lvl4pPr>
              <a:defRPr sz="2000">
                <a:solidFill>
                  <a:schemeClr val="tx1"/>
                </a:solidFill>
                <a:latin typeface="Tahoma" pitchFamily="34" charset="0"/>
              </a:defRPr>
            </a:lvl4pPr>
            <a:lvl5pPr>
              <a:defRPr sz="2000">
                <a:solidFill>
                  <a:schemeClr val="tx1"/>
                </a:solidFill>
                <a:latin typeface="Tahoma" pitchFamily="34" charset="0"/>
              </a:defRPr>
            </a:lvl5pPr>
            <a:lvl6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hangingPunct="1"/>
            <a:r>
              <a:rPr lang="ru-RU" altLang="ru-RU" sz="1800">
                <a:latin typeface="Arial" pitchFamily="34" charset="0"/>
              </a:rPr>
              <a:t>Первый слой:</a:t>
            </a:r>
          </a:p>
        </p:txBody>
      </p:sp>
      <p:sp>
        <p:nvSpPr>
          <p:cNvPr id="108553" name="Text Box 9"/>
          <p:cNvSpPr txBox="1">
            <a:spLocks noChangeArrowheads="1"/>
          </p:cNvSpPr>
          <p:nvPr/>
        </p:nvSpPr>
        <p:spPr bwMode="auto">
          <a:xfrm>
            <a:off x="344488" y="5784850"/>
            <a:ext cx="15779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Tahoma" pitchFamily="34" charset="0"/>
              </a:defRPr>
            </a:lvl1pPr>
            <a:lvl2pPr>
              <a:defRPr sz="2800">
                <a:solidFill>
                  <a:schemeClr val="tx1"/>
                </a:solidFill>
                <a:latin typeface="Tahoma" pitchFamily="34" charset="0"/>
              </a:defRPr>
            </a:lvl2pPr>
            <a:lvl3pPr>
              <a:defRPr sz="2400">
                <a:solidFill>
                  <a:schemeClr val="tx1"/>
                </a:solidFill>
                <a:latin typeface="Tahoma" pitchFamily="34" charset="0"/>
              </a:defRPr>
            </a:lvl3pPr>
            <a:lvl4pPr>
              <a:defRPr sz="2000">
                <a:solidFill>
                  <a:schemeClr val="tx1"/>
                </a:solidFill>
                <a:latin typeface="Tahoma" pitchFamily="34" charset="0"/>
              </a:defRPr>
            </a:lvl4pPr>
            <a:lvl5pPr>
              <a:defRPr sz="2000">
                <a:solidFill>
                  <a:schemeClr val="tx1"/>
                </a:solidFill>
                <a:latin typeface="Tahoma" pitchFamily="34" charset="0"/>
              </a:defRPr>
            </a:lvl5pPr>
            <a:lvl6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hangingPunct="1"/>
            <a:r>
              <a:rPr lang="ru-RU" altLang="ru-RU" sz="1800">
                <a:latin typeface="Arial" pitchFamily="34" charset="0"/>
              </a:rPr>
              <a:t>Второй слой:</a:t>
            </a:r>
          </a:p>
        </p:txBody>
      </p:sp>
      <p:sp>
        <p:nvSpPr>
          <p:cNvPr id="108554" name="Text Box 10"/>
          <p:cNvSpPr txBox="1">
            <a:spLocks noChangeArrowheads="1"/>
          </p:cNvSpPr>
          <p:nvPr/>
        </p:nvSpPr>
        <p:spPr bwMode="auto">
          <a:xfrm>
            <a:off x="2463800" y="6329363"/>
            <a:ext cx="36147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Tahoma" pitchFamily="34" charset="0"/>
              </a:defRPr>
            </a:lvl1pPr>
            <a:lvl2pPr>
              <a:defRPr sz="2800">
                <a:solidFill>
                  <a:schemeClr val="tx1"/>
                </a:solidFill>
                <a:latin typeface="Tahoma" pitchFamily="34" charset="0"/>
              </a:defRPr>
            </a:lvl2pPr>
            <a:lvl3pPr>
              <a:defRPr sz="2400">
                <a:solidFill>
                  <a:schemeClr val="tx1"/>
                </a:solidFill>
                <a:latin typeface="Tahoma" pitchFamily="34" charset="0"/>
              </a:defRPr>
            </a:lvl3pPr>
            <a:lvl4pPr>
              <a:defRPr sz="2000">
                <a:solidFill>
                  <a:schemeClr val="tx1"/>
                </a:solidFill>
                <a:latin typeface="Tahoma" pitchFamily="34" charset="0"/>
              </a:defRPr>
            </a:lvl4pPr>
            <a:lvl5pPr>
              <a:defRPr sz="2000">
                <a:solidFill>
                  <a:schemeClr val="tx1"/>
                </a:solidFill>
                <a:latin typeface="Tahoma" pitchFamily="34" charset="0"/>
              </a:defRPr>
            </a:lvl5pPr>
            <a:lvl6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hangingPunct="1"/>
            <a:r>
              <a:rPr lang="ru-RU" altLang="ru-RU" sz="1800">
                <a:latin typeface="Arial" pitchFamily="34" charset="0"/>
              </a:rPr>
              <a:t>Показатель преломления 1.45 ?</a:t>
            </a:r>
          </a:p>
        </p:txBody>
      </p:sp>
      <p:sp>
        <p:nvSpPr>
          <p:cNvPr id="108555" name="Text Box 11"/>
          <p:cNvSpPr txBox="1">
            <a:spLocks noChangeArrowheads="1"/>
          </p:cNvSpPr>
          <p:nvPr/>
        </p:nvSpPr>
        <p:spPr bwMode="auto">
          <a:xfrm>
            <a:off x="6227763" y="6308725"/>
            <a:ext cx="19446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Tahoma" pitchFamily="34" charset="0"/>
              </a:defRPr>
            </a:lvl1pPr>
            <a:lvl2pPr>
              <a:defRPr sz="2800">
                <a:solidFill>
                  <a:schemeClr val="tx1"/>
                </a:solidFill>
                <a:latin typeface="Tahoma" pitchFamily="34" charset="0"/>
              </a:defRPr>
            </a:lvl2pPr>
            <a:lvl3pPr>
              <a:defRPr sz="2400">
                <a:solidFill>
                  <a:schemeClr val="tx1"/>
                </a:solidFill>
                <a:latin typeface="Tahoma" pitchFamily="34" charset="0"/>
              </a:defRPr>
            </a:lvl3pPr>
            <a:lvl4pPr>
              <a:defRPr sz="2000">
                <a:solidFill>
                  <a:schemeClr val="tx1"/>
                </a:solidFill>
                <a:latin typeface="Tahoma" pitchFamily="34" charset="0"/>
              </a:defRPr>
            </a:lvl4pPr>
            <a:lvl5pPr>
              <a:defRPr sz="2000">
                <a:solidFill>
                  <a:schemeClr val="tx1"/>
                </a:solidFill>
                <a:latin typeface="Tahoma" pitchFamily="34" charset="0"/>
              </a:defRPr>
            </a:lvl5pPr>
            <a:lvl6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hangingPunct="1"/>
            <a:r>
              <a:rPr lang="ru-RU" altLang="ru-RU" sz="1800">
                <a:latin typeface="Arial" pitchFamily="34" charset="0"/>
              </a:rPr>
              <a:t>Толщина 170 нм</a:t>
            </a:r>
          </a:p>
        </p:txBody>
      </p:sp>
      <p:sp>
        <p:nvSpPr>
          <p:cNvPr id="108556" name="Text Box 12"/>
          <p:cNvSpPr txBox="1">
            <a:spLocks noChangeArrowheads="1"/>
          </p:cNvSpPr>
          <p:nvPr/>
        </p:nvSpPr>
        <p:spPr bwMode="auto">
          <a:xfrm>
            <a:off x="323850" y="6308725"/>
            <a:ext cx="1838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Tahoma" pitchFamily="34" charset="0"/>
              </a:defRPr>
            </a:lvl1pPr>
            <a:lvl2pPr>
              <a:defRPr sz="2800">
                <a:solidFill>
                  <a:schemeClr val="tx1"/>
                </a:solidFill>
                <a:latin typeface="Tahoma" pitchFamily="34" charset="0"/>
              </a:defRPr>
            </a:lvl2pPr>
            <a:lvl3pPr>
              <a:defRPr sz="2400">
                <a:solidFill>
                  <a:schemeClr val="tx1"/>
                </a:solidFill>
                <a:latin typeface="Tahoma" pitchFamily="34" charset="0"/>
              </a:defRPr>
            </a:lvl3pPr>
            <a:lvl4pPr>
              <a:defRPr sz="2000">
                <a:solidFill>
                  <a:schemeClr val="tx1"/>
                </a:solidFill>
                <a:latin typeface="Tahoma" pitchFamily="34" charset="0"/>
              </a:defRPr>
            </a:lvl4pPr>
            <a:lvl5pPr>
              <a:defRPr sz="2000">
                <a:solidFill>
                  <a:schemeClr val="tx1"/>
                </a:solidFill>
                <a:latin typeface="Tahoma" pitchFamily="34" charset="0"/>
              </a:defRPr>
            </a:lvl5pPr>
            <a:lvl6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hangingPunct="1"/>
            <a:r>
              <a:rPr lang="ru-RU" altLang="ru-RU" sz="1800">
                <a:latin typeface="Arial" pitchFamily="34" charset="0"/>
              </a:rPr>
              <a:t>Активный слой:</a:t>
            </a:r>
          </a:p>
        </p:txBody>
      </p:sp>
    </p:spTree>
    <p:extLst>
      <p:ext uri="{BB962C8B-B14F-4D97-AF65-F5344CB8AC3E}">
        <p14:creationId xmlns:p14="http://schemas.microsoft.com/office/powerpoint/2010/main" val="27235715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762" name="Объект 3"/>
          <p:cNvGraphicFramePr>
            <a:graphicFrameLocks noChangeAspect="1"/>
          </p:cNvGraphicFramePr>
          <p:nvPr/>
        </p:nvGraphicFramePr>
        <p:xfrm>
          <a:off x="1685925" y="1874838"/>
          <a:ext cx="5622925" cy="4146550"/>
        </p:xfrm>
        <a:graphic>
          <a:graphicData uri="http://schemas.openxmlformats.org/presentationml/2006/ole">
            <mc:AlternateContent xmlns:mc="http://schemas.openxmlformats.org/markup-compatibility/2006">
              <mc:Choice xmlns:v="urn:schemas-microsoft-com:vml" Requires="v">
                <p:oleObj spid="_x0000_s7171" r:id="rId3" imgW="4159910" imgH="2887066" progId="Origin50.Graph">
                  <p:embed/>
                </p:oleObj>
              </mc:Choice>
              <mc:Fallback>
                <p:oleObj r:id="rId3" imgW="4159910" imgH="2887066"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7771" t="8687" r="9689" b="3622"/>
                      <a:stretch>
                        <a:fillRect/>
                      </a:stretch>
                    </p:blipFill>
                    <p:spPr bwMode="auto">
                      <a:xfrm>
                        <a:off x="1685925" y="1874838"/>
                        <a:ext cx="5622925" cy="414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9331" name="Заголовок 1"/>
          <p:cNvSpPr txBox="1">
            <a:spLocks noChangeArrowheads="1"/>
          </p:cNvSpPr>
          <p:nvPr/>
        </p:nvSpPr>
        <p:spPr bwMode="auto">
          <a:xfrm>
            <a:off x="539750" y="52388"/>
            <a:ext cx="8229600" cy="1401762"/>
          </a:xfrm>
          <a:prstGeom prst="rect">
            <a:avLst/>
          </a:prstGeom>
          <a:noFill/>
          <a:ln>
            <a:noFill/>
          </a:ln>
          <a:extLst/>
        </p:spPr>
        <p:txBody>
          <a:bodyPr/>
          <a:lstStyle>
            <a:lvl1pPr marL="342900" indent="-342900" eaLnBrk="0" hangingPunct="0">
              <a:tabLst>
                <a:tab pos="5565775" algn="l"/>
              </a:tabLst>
              <a:defRPr>
                <a:solidFill>
                  <a:schemeClr val="tx1"/>
                </a:solidFill>
                <a:latin typeface="Arial" pitchFamily="34" charset="0"/>
              </a:defRPr>
            </a:lvl1pPr>
            <a:lvl2pPr marL="742950" indent="-285750" eaLnBrk="0" hangingPunct="0">
              <a:tabLst>
                <a:tab pos="5565775" algn="l"/>
              </a:tabLst>
              <a:defRPr>
                <a:solidFill>
                  <a:schemeClr val="tx1"/>
                </a:solidFill>
                <a:latin typeface="Arial" pitchFamily="34" charset="0"/>
              </a:defRPr>
            </a:lvl2pPr>
            <a:lvl3pPr marL="1143000" indent="-228600" eaLnBrk="0" hangingPunct="0">
              <a:tabLst>
                <a:tab pos="5565775" algn="l"/>
              </a:tabLst>
              <a:defRPr>
                <a:solidFill>
                  <a:schemeClr val="tx1"/>
                </a:solidFill>
                <a:latin typeface="Arial" pitchFamily="34" charset="0"/>
              </a:defRPr>
            </a:lvl3pPr>
            <a:lvl4pPr marL="1600200" indent="-228600" eaLnBrk="0" hangingPunct="0">
              <a:tabLst>
                <a:tab pos="5565775" algn="l"/>
              </a:tabLst>
              <a:defRPr>
                <a:solidFill>
                  <a:schemeClr val="tx1"/>
                </a:solidFill>
                <a:latin typeface="Arial" pitchFamily="34" charset="0"/>
              </a:defRPr>
            </a:lvl4pPr>
            <a:lvl5pPr marL="2057400" indent="-228600" eaLnBrk="0" hangingPunct="0">
              <a:tabLst>
                <a:tab pos="5565775" algn="l"/>
              </a:tabLst>
              <a:defRPr>
                <a:solidFill>
                  <a:schemeClr val="tx1"/>
                </a:solidFill>
                <a:latin typeface="Arial" pitchFamily="34" charset="0"/>
              </a:defRPr>
            </a:lvl5pPr>
            <a:lvl6pPr marL="2514600" indent="-228600" eaLnBrk="0" fontAlgn="base" hangingPunct="0">
              <a:spcBef>
                <a:spcPct val="0"/>
              </a:spcBef>
              <a:spcAft>
                <a:spcPct val="0"/>
              </a:spcAft>
              <a:tabLst>
                <a:tab pos="5565775" algn="l"/>
              </a:tabLst>
              <a:defRPr>
                <a:solidFill>
                  <a:schemeClr val="tx1"/>
                </a:solidFill>
                <a:latin typeface="Arial" pitchFamily="34" charset="0"/>
              </a:defRPr>
            </a:lvl6pPr>
            <a:lvl7pPr marL="2971800" indent="-228600" eaLnBrk="0" fontAlgn="base" hangingPunct="0">
              <a:spcBef>
                <a:spcPct val="0"/>
              </a:spcBef>
              <a:spcAft>
                <a:spcPct val="0"/>
              </a:spcAft>
              <a:tabLst>
                <a:tab pos="5565775" algn="l"/>
              </a:tabLst>
              <a:defRPr>
                <a:solidFill>
                  <a:schemeClr val="tx1"/>
                </a:solidFill>
                <a:latin typeface="Arial" pitchFamily="34" charset="0"/>
              </a:defRPr>
            </a:lvl7pPr>
            <a:lvl8pPr marL="3429000" indent="-228600" eaLnBrk="0" fontAlgn="base" hangingPunct="0">
              <a:spcBef>
                <a:spcPct val="0"/>
              </a:spcBef>
              <a:spcAft>
                <a:spcPct val="0"/>
              </a:spcAft>
              <a:tabLst>
                <a:tab pos="5565775" algn="l"/>
              </a:tabLst>
              <a:defRPr>
                <a:solidFill>
                  <a:schemeClr val="tx1"/>
                </a:solidFill>
                <a:latin typeface="Arial" pitchFamily="34" charset="0"/>
              </a:defRPr>
            </a:lvl8pPr>
            <a:lvl9pPr marL="3886200" indent="-228600" eaLnBrk="0" fontAlgn="base" hangingPunct="0">
              <a:spcBef>
                <a:spcPct val="0"/>
              </a:spcBef>
              <a:spcAft>
                <a:spcPct val="0"/>
              </a:spcAft>
              <a:tabLst>
                <a:tab pos="5565775" algn="l"/>
              </a:tabLst>
              <a:defRPr>
                <a:solidFill>
                  <a:schemeClr val="tx1"/>
                </a:solidFill>
                <a:latin typeface="Arial" pitchFamily="34" charset="0"/>
              </a:defRPr>
            </a:lvl9pPr>
          </a:lstStyle>
          <a:p>
            <a:pPr algn="ctr" eaLnBrk="1" fontAlgn="base" hangingPunct="1">
              <a:lnSpc>
                <a:spcPct val="90000"/>
              </a:lnSpc>
              <a:spcBef>
                <a:spcPct val="20000"/>
              </a:spcBef>
              <a:spcAft>
                <a:spcPct val="0"/>
              </a:spcAft>
              <a:buFont typeface="Arial" pitchFamily="34" charset="0"/>
              <a:buChar char="•"/>
              <a:defRPr/>
            </a:pPr>
            <a:r>
              <a:rPr lang="en-US" sz="2800" dirty="0" smtClean="0">
                <a:solidFill>
                  <a:srgbClr val="FFFFFF"/>
                </a:solidFill>
              </a:rPr>
              <a:t>Transmission spectra of BaTiO</a:t>
            </a:r>
            <a:r>
              <a:rPr lang="en-US" sz="2800" baseline="-25000" dirty="0" smtClean="0">
                <a:solidFill>
                  <a:srgbClr val="FFFFFF"/>
                </a:solidFill>
              </a:rPr>
              <a:t>3</a:t>
            </a:r>
            <a:r>
              <a:rPr lang="en-US" sz="2800" dirty="0" smtClean="0">
                <a:solidFill>
                  <a:srgbClr val="FFFFFF"/>
                </a:solidFill>
              </a:rPr>
              <a:t>/SiO</a:t>
            </a:r>
            <a:r>
              <a:rPr lang="en-US" sz="2800" baseline="-25000" dirty="0" smtClean="0">
                <a:solidFill>
                  <a:srgbClr val="FFFFFF"/>
                </a:solidFill>
              </a:rPr>
              <a:t>2  </a:t>
            </a:r>
            <a:r>
              <a:rPr lang="en-US" sz="2800" dirty="0" smtClean="0">
                <a:solidFill>
                  <a:srgbClr val="FFFFFF"/>
                </a:solidFill>
              </a:rPr>
              <a:t>sol-gel derived  films on fused silica, dip coating, </a:t>
            </a:r>
          </a:p>
          <a:p>
            <a:pPr marL="0" indent="0" algn="ctr" eaLnBrk="1" fontAlgn="base" hangingPunct="1">
              <a:lnSpc>
                <a:spcPct val="90000"/>
              </a:lnSpc>
              <a:spcBef>
                <a:spcPct val="20000"/>
              </a:spcBef>
              <a:spcAft>
                <a:spcPct val="0"/>
              </a:spcAft>
              <a:defRPr/>
            </a:pPr>
            <a:r>
              <a:rPr lang="en-US" sz="2800" dirty="0" smtClean="0">
                <a:solidFill>
                  <a:srgbClr val="FFFFFF"/>
                </a:solidFill>
              </a:rPr>
              <a:t>450 </a:t>
            </a:r>
            <a:r>
              <a:rPr lang="en-US" sz="2800" baseline="30000" dirty="0" smtClean="0">
                <a:solidFill>
                  <a:srgbClr val="FFFFFF"/>
                </a:solidFill>
              </a:rPr>
              <a:t>0</a:t>
            </a:r>
            <a:r>
              <a:rPr lang="en-US" sz="2800" dirty="0" smtClean="0">
                <a:solidFill>
                  <a:srgbClr val="FFFFFF"/>
                </a:solidFill>
              </a:rPr>
              <a:t>C, different thickness</a:t>
            </a:r>
            <a:endParaRPr lang="ru-RU" altLang="en-US" sz="2800" dirty="0" smtClean="0">
              <a:solidFill>
                <a:srgbClr val="FFFFFF"/>
              </a:solidFill>
            </a:endParaRPr>
          </a:p>
        </p:txBody>
      </p:sp>
      <p:pic>
        <p:nvPicPr>
          <p:cNvPr id="117764" name="Picture 3" descr="D:\Gaponenk\BSUIR\BSUIR-18-TOPICS\КОНФЕРЕНЦИЯ-МУДРЫЙ\Образец 2\2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9338" y="3051175"/>
            <a:ext cx="3159125"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Прямоугольник 1"/>
          <p:cNvSpPr>
            <a:spLocks noChangeArrowheads="1"/>
          </p:cNvSpPr>
          <p:nvPr/>
        </p:nvSpPr>
        <p:spPr bwMode="auto">
          <a:xfrm>
            <a:off x="1465263" y="6027738"/>
            <a:ext cx="67881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600">
                <a:solidFill>
                  <a:srgbClr val="FFFFFF"/>
                </a:solidFill>
              </a:rPr>
              <a:t>Yu. D. Karnilava, P. A. Kholov, N. V. Gaponenko, T. F. Raichenok, S. A.</a:t>
            </a:r>
          </a:p>
          <a:p>
            <a:pPr fontAlgn="base">
              <a:spcBef>
                <a:spcPct val="0"/>
              </a:spcBef>
              <a:spcAft>
                <a:spcPct val="0"/>
              </a:spcAft>
            </a:pPr>
            <a:r>
              <a:rPr lang="en-US" sz="1600">
                <a:solidFill>
                  <a:srgbClr val="FFFFFF"/>
                </a:solidFill>
              </a:rPr>
              <a:t>Tikhomirov, I. L. Martynov, E. V. Osipov, A. A. Chistyakov, N. I. Kargin // Int. J. Nanoscience 18 (2019) </a:t>
            </a:r>
            <a:r>
              <a:rPr lang="ru-RU" sz="1600">
                <a:solidFill>
                  <a:srgbClr val="FFFFFF"/>
                </a:solidFill>
              </a:rPr>
              <a:t>1940044</a:t>
            </a:r>
            <a:r>
              <a:rPr lang="en-US" sz="1600">
                <a:solidFill>
                  <a:srgbClr val="FFFFFF"/>
                </a:solidFill>
              </a:rPr>
              <a:t> </a:t>
            </a:r>
            <a:endParaRPr lang="ru-RU" sz="1600">
              <a:solidFill>
                <a:srgbClr val="FFFFFF"/>
              </a:solidFill>
            </a:endParaRPr>
          </a:p>
        </p:txBody>
      </p:sp>
    </p:spTree>
    <p:extLst>
      <p:ext uri="{BB962C8B-B14F-4D97-AF65-F5344CB8AC3E}">
        <p14:creationId xmlns:p14="http://schemas.microsoft.com/office/powerpoint/2010/main" val="1668342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908050"/>
            <a:ext cx="4421187" cy="556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571" name="Text Box 3"/>
          <p:cNvSpPr txBox="1">
            <a:spLocks noChangeArrowheads="1"/>
          </p:cNvSpPr>
          <p:nvPr/>
        </p:nvSpPr>
        <p:spPr bwMode="auto">
          <a:xfrm>
            <a:off x="1187450" y="3500438"/>
            <a:ext cx="25923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defRPr>
            </a:lvl1pPr>
            <a:lvl2pPr>
              <a:defRPr sz="2800">
                <a:solidFill>
                  <a:schemeClr val="tx1"/>
                </a:solidFill>
                <a:latin typeface="Tahoma" pitchFamily="34" charset="0"/>
              </a:defRPr>
            </a:lvl2pPr>
            <a:lvl3pPr>
              <a:defRPr sz="2400">
                <a:solidFill>
                  <a:schemeClr val="tx1"/>
                </a:solidFill>
                <a:latin typeface="Tahoma" pitchFamily="34" charset="0"/>
              </a:defRPr>
            </a:lvl3pPr>
            <a:lvl4pPr>
              <a:defRPr sz="2000">
                <a:solidFill>
                  <a:schemeClr val="tx1"/>
                </a:solidFill>
                <a:latin typeface="Tahoma" pitchFamily="34" charset="0"/>
              </a:defRPr>
            </a:lvl4pPr>
            <a:lvl5pPr>
              <a:defRPr sz="2000">
                <a:solidFill>
                  <a:schemeClr val="tx1"/>
                </a:solidFill>
                <a:latin typeface="Tahoma" pitchFamily="34" charset="0"/>
              </a:defRPr>
            </a:lvl5pPr>
            <a:lvl6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r" eaLnBrk="1" hangingPunct="1">
              <a:spcBef>
                <a:spcPct val="50000"/>
              </a:spcBef>
            </a:pPr>
            <a:r>
              <a:rPr lang="en-US" altLang="ru-RU" sz="1800"/>
              <a:t>d</a:t>
            </a:r>
            <a:r>
              <a:rPr lang="ru-RU" altLang="ru-RU" sz="1800"/>
              <a:t> =</a:t>
            </a:r>
            <a:r>
              <a:rPr lang="en-US" altLang="ru-RU" sz="1800"/>
              <a:t> </a:t>
            </a:r>
            <a:r>
              <a:rPr lang="el-GR" altLang="ru-RU" sz="1800"/>
              <a:t>λ</a:t>
            </a:r>
            <a:r>
              <a:rPr lang="en-US" altLang="ru-RU" sz="1800"/>
              <a:t>/2n</a:t>
            </a:r>
            <a:endParaRPr lang="el-GR" altLang="ru-RU" sz="1800"/>
          </a:p>
        </p:txBody>
      </p:sp>
      <p:sp>
        <p:nvSpPr>
          <p:cNvPr id="109572" name="Text Box 4"/>
          <p:cNvSpPr txBox="1">
            <a:spLocks noChangeArrowheads="1"/>
          </p:cNvSpPr>
          <p:nvPr/>
        </p:nvSpPr>
        <p:spPr bwMode="auto">
          <a:xfrm>
            <a:off x="1187450" y="1989138"/>
            <a:ext cx="25923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defRPr>
            </a:lvl1pPr>
            <a:lvl2pPr>
              <a:defRPr sz="2800">
                <a:solidFill>
                  <a:schemeClr val="tx1"/>
                </a:solidFill>
                <a:latin typeface="Tahoma" pitchFamily="34" charset="0"/>
              </a:defRPr>
            </a:lvl2pPr>
            <a:lvl3pPr>
              <a:defRPr sz="2400">
                <a:solidFill>
                  <a:schemeClr val="tx1"/>
                </a:solidFill>
                <a:latin typeface="Tahoma" pitchFamily="34" charset="0"/>
              </a:defRPr>
            </a:lvl3pPr>
            <a:lvl4pPr>
              <a:defRPr sz="2000">
                <a:solidFill>
                  <a:schemeClr val="tx1"/>
                </a:solidFill>
                <a:latin typeface="Tahoma" pitchFamily="34" charset="0"/>
              </a:defRPr>
            </a:lvl4pPr>
            <a:lvl5pPr>
              <a:defRPr sz="2000">
                <a:solidFill>
                  <a:schemeClr val="tx1"/>
                </a:solidFill>
                <a:latin typeface="Tahoma" pitchFamily="34" charset="0"/>
              </a:defRPr>
            </a:lvl5pPr>
            <a:lvl6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r" eaLnBrk="1" hangingPunct="1">
              <a:spcBef>
                <a:spcPct val="50000"/>
              </a:spcBef>
            </a:pPr>
            <a:r>
              <a:rPr lang="en-US" altLang="ru-RU" sz="1800"/>
              <a:t>d</a:t>
            </a:r>
            <a:r>
              <a:rPr lang="ru-RU" altLang="ru-RU" sz="1800"/>
              <a:t> =</a:t>
            </a:r>
            <a:r>
              <a:rPr lang="en-US" altLang="ru-RU" sz="1800"/>
              <a:t> </a:t>
            </a:r>
            <a:r>
              <a:rPr lang="el-GR" altLang="ru-RU" sz="1800"/>
              <a:t>λ</a:t>
            </a:r>
            <a:r>
              <a:rPr lang="en-US" altLang="ru-RU" sz="1800"/>
              <a:t>/4n</a:t>
            </a:r>
            <a:endParaRPr lang="el-GR" altLang="ru-RU" sz="1800"/>
          </a:p>
        </p:txBody>
      </p:sp>
    </p:spTree>
    <p:extLst>
      <p:ext uri="{BB962C8B-B14F-4D97-AF65-F5344CB8AC3E}">
        <p14:creationId xmlns:p14="http://schemas.microsoft.com/office/powerpoint/2010/main" val="21449531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5"/>
          <p:cNvSpPr txBox="1">
            <a:spLocks noChangeArrowheads="1"/>
          </p:cNvSpPr>
          <p:nvPr/>
        </p:nvSpPr>
        <p:spPr bwMode="auto">
          <a:xfrm>
            <a:off x="250825" y="3141663"/>
            <a:ext cx="2592388" cy="204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defRPr>
            </a:lvl1pPr>
            <a:lvl2pPr>
              <a:defRPr sz="2800">
                <a:solidFill>
                  <a:schemeClr val="tx1"/>
                </a:solidFill>
                <a:latin typeface="Tahoma" pitchFamily="34" charset="0"/>
              </a:defRPr>
            </a:lvl2pPr>
            <a:lvl3pPr>
              <a:defRPr sz="2400">
                <a:solidFill>
                  <a:schemeClr val="tx1"/>
                </a:solidFill>
                <a:latin typeface="Tahoma" pitchFamily="34" charset="0"/>
              </a:defRPr>
            </a:lvl3pPr>
            <a:lvl4pPr>
              <a:defRPr sz="2000">
                <a:solidFill>
                  <a:schemeClr val="tx1"/>
                </a:solidFill>
                <a:latin typeface="Tahoma" pitchFamily="34" charset="0"/>
              </a:defRPr>
            </a:lvl4pPr>
            <a:lvl5pPr>
              <a:defRPr sz="2000">
                <a:solidFill>
                  <a:schemeClr val="tx1"/>
                </a:solidFill>
                <a:latin typeface="Tahoma" pitchFamily="34" charset="0"/>
              </a:defRPr>
            </a:lvl5pPr>
            <a:lvl6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eaLnBrk="1" hangingPunct="1">
              <a:spcBef>
                <a:spcPct val="50000"/>
              </a:spcBef>
            </a:pPr>
            <a:r>
              <a:rPr lang="ru-RU" altLang="ru-RU" b="1"/>
              <a:t>Золь</a:t>
            </a:r>
          </a:p>
          <a:p>
            <a:pPr algn="ctr" eaLnBrk="1" hangingPunct="1">
              <a:spcBef>
                <a:spcPct val="50000"/>
              </a:spcBef>
            </a:pPr>
            <a:r>
              <a:rPr lang="ru-RU" altLang="ru-RU" b="1"/>
              <a:t>+ </a:t>
            </a:r>
          </a:p>
          <a:p>
            <a:pPr algn="ctr" eaLnBrk="1" hangingPunct="1">
              <a:spcBef>
                <a:spcPct val="50000"/>
              </a:spcBef>
            </a:pPr>
            <a:r>
              <a:rPr lang="ru-RU" altLang="ru-RU" b="1"/>
              <a:t>примесь </a:t>
            </a:r>
          </a:p>
        </p:txBody>
      </p:sp>
      <p:sp>
        <p:nvSpPr>
          <p:cNvPr id="110595" name="Line 6"/>
          <p:cNvSpPr>
            <a:spLocks noChangeShapeType="1"/>
          </p:cNvSpPr>
          <p:nvPr/>
        </p:nvSpPr>
        <p:spPr bwMode="auto">
          <a:xfrm>
            <a:off x="3059113" y="3860800"/>
            <a:ext cx="792162"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10596" name="Text Box 7"/>
          <p:cNvSpPr txBox="1">
            <a:spLocks noChangeArrowheads="1"/>
          </p:cNvSpPr>
          <p:nvPr/>
        </p:nvSpPr>
        <p:spPr bwMode="auto">
          <a:xfrm>
            <a:off x="3924300" y="3284538"/>
            <a:ext cx="2376488" cy="179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defRPr>
            </a:lvl1pPr>
            <a:lvl2pPr>
              <a:defRPr sz="2800">
                <a:solidFill>
                  <a:schemeClr val="tx1"/>
                </a:solidFill>
                <a:latin typeface="Tahoma" pitchFamily="34" charset="0"/>
              </a:defRPr>
            </a:lvl2pPr>
            <a:lvl3pPr>
              <a:defRPr sz="2400">
                <a:solidFill>
                  <a:schemeClr val="tx1"/>
                </a:solidFill>
                <a:latin typeface="Tahoma" pitchFamily="34" charset="0"/>
              </a:defRPr>
            </a:lvl3pPr>
            <a:lvl4pPr>
              <a:defRPr sz="2000">
                <a:solidFill>
                  <a:schemeClr val="tx1"/>
                </a:solidFill>
                <a:latin typeface="Tahoma" pitchFamily="34" charset="0"/>
              </a:defRPr>
            </a:lvl4pPr>
            <a:lvl5pPr>
              <a:defRPr sz="2000">
                <a:solidFill>
                  <a:schemeClr val="tx1"/>
                </a:solidFill>
                <a:latin typeface="Tahoma" pitchFamily="34" charset="0"/>
              </a:defRPr>
            </a:lvl5pPr>
            <a:lvl6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eaLnBrk="1" hangingPunct="1">
              <a:spcBef>
                <a:spcPct val="50000"/>
              </a:spcBef>
            </a:pPr>
            <a:r>
              <a:rPr lang="ru-RU" altLang="ru-RU" b="1"/>
              <a:t>Гель </a:t>
            </a:r>
          </a:p>
          <a:p>
            <a:pPr algn="ctr" eaLnBrk="1" hangingPunct="1">
              <a:spcBef>
                <a:spcPct val="50000"/>
              </a:spcBef>
            </a:pPr>
            <a:r>
              <a:rPr lang="ru-RU" altLang="ru-RU" b="1"/>
              <a:t>+ примесь </a:t>
            </a:r>
          </a:p>
        </p:txBody>
      </p:sp>
      <p:sp>
        <p:nvSpPr>
          <p:cNvPr id="110597" name="Line 8"/>
          <p:cNvSpPr>
            <a:spLocks noChangeShapeType="1"/>
          </p:cNvSpPr>
          <p:nvPr/>
        </p:nvSpPr>
        <p:spPr bwMode="auto">
          <a:xfrm>
            <a:off x="6156325" y="3933825"/>
            <a:ext cx="792163"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10598" name="Text Box 9"/>
          <p:cNvSpPr txBox="1">
            <a:spLocks noChangeArrowheads="1"/>
          </p:cNvSpPr>
          <p:nvPr/>
        </p:nvSpPr>
        <p:spPr bwMode="auto">
          <a:xfrm>
            <a:off x="6767513" y="3141663"/>
            <a:ext cx="2376487"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defRPr>
            </a:lvl1pPr>
            <a:lvl2pPr>
              <a:defRPr sz="2800">
                <a:solidFill>
                  <a:schemeClr val="tx1"/>
                </a:solidFill>
                <a:latin typeface="Tahoma" pitchFamily="34" charset="0"/>
              </a:defRPr>
            </a:lvl2pPr>
            <a:lvl3pPr>
              <a:defRPr sz="2400">
                <a:solidFill>
                  <a:schemeClr val="tx1"/>
                </a:solidFill>
                <a:latin typeface="Tahoma" pitchFamily="34" charset="0"/>
              </a:defRPr>
            </a:lvl3pPr>
            <a:lvl4pPr>
              <a:defRPr sz="2000">
                <a:solidFill>
                  <a:schemeClr val="tx1"/>
                </a:solidFill>
                <a:latin typeface="Tahoma" pitchFamily="34" charset="0"/>
              </a:defRPr>
            </a:lvl4pPr>
            <a:lvl5pPr>
              <a:defRPr sz="2000">
                <a:solidFill>
                  <a:schemeClr val="tx1"/>
                </a:solidFill>
                <a:latin typeface="Tahoma" pitchFamily="34" charset="0"/>
              </a:defRPr>
            </a:lvl5pPr>
            <a:lvl6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eaLnBrk="1" hangingPunct="1">
              <a:spcBef>
                <a:spcPct val="50000"/>
              </a:spcBef>
            </a:pPr>
            <a:r>
              <a:rPr lang="ru-RU" altLang="ru-RU" b="1"/>
              <a:t>Ксерогель + примесь </a:t>
            </a:r>
          </a:p>
        </p:txBody>
      </p:sp>
    </p:spTree>
    <p:extLst>
      <p:ext uri="{BB962C8B-B14F-4D97-AF65-F5344CB8AC3E}">
        <p14:creationId xmlns:p14="http://schemas.microsoft.com/office/powerpoint/2010/main" val="358597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ru-RU" altLang="ru-RU" smtClean="0"/>
              <a:t>Рэлеевское рассеяние</a:t>
            </a:r>
          </a:p>
        </p:txBody>
      </p:sp>
      <p:sp>
        <p:nvSpPr>
          <p:cNvPr id="34819" name="Rectangle 3"/>
          <p:cNvSpPr>
            <a:spLocks noGrp="1" noChangeArrowheads="1"/>
          </p:cNvSpPr>
          <p:nvPr>
            <p:ph type="body" idx="1"/>
          </p:nvPr>
        </p:nvSpPr>
        <p:spPr>
          <a:xfrm>
            <a:off x="457200" y="1600200"/>
            <a:ext cx="8229600" cy="1612900"/>
          </a:xfrm>
        </p:spPr>
        <p:txBody>
          <a:bodyPr/>
          <a:lstStyle/>
          <a:p>
            <a:pPr eaLnBrk="1" hangingPunct="1"/>
            <a:r>
              <a:rPr lang="ru-RU" altLang="ru-RU" smtClean="0"/>
              <a:t>2</a:t>
            </a:r>
            <a:r>
              <a:rPr lang="el-GR" altLang="ru-RU" smtClean="0">
                <a:cs typeface="Arial" charset="0"/>
              </a:rPr>
              <a:t>π</a:t>
            </a:r>
            <a:r>
              <a:rPr lang="en-US" altLang="ru-RU" smtClean="0">
                <a:cs typeface="Arial" charset="0"/>
              </a:rPr>
              <a:t>r &lt;&lt; </a:t>
            </a:r>
            <a:r>
              <a:rPr lang="el-GR" altLang="ru-RU" smtClean="0">
                <a:cs typeface="Arial" charset="0"/>
              </a:rPr>
              <a:t>λ</a:t>
            </a:r>
            <a:r>
              <a:rPr lang="en-US" altLang="ru-RU" smtClean="0">
                <a:cs typeface="Arial" charset="0"/>
              </a:rPr>
              <a:t> – </a:t>
            </a:r>
            <a:r>
              <a:rPr lang="ru-RU" altLang="ru-RU" smtClean="0">
                <a:cs typeface="Arial" charset="0"/>
              </a:rPr>
              <a:t>рэлеевское рассеяние</a:t>
            </a:r>
            <a:endParaRPr lang="en-US" altLang="ru-RU" smtClean="0"/>
          </a:p>
          <a:p>
            <a:pPr eaLnBrk="1" hangingPunct="1"/>
            <a:r>
              <a:rPr lang="ru-RU" altLang="ru-RU" smtClean="0"/>
              <a:t>2</a:t>
            </a:r>
            <a:r>
              <a:rPr lang="el-GR" altLang="ru-RU" smtClean="0">
                <a:cs typeface="Arial" charset="0"/>
              </a:rPr>
              <a:t>π</a:t>
            </a:r>
            <a:r>
              <a:rPr lang="en-US" altLang="ru-RU" smtClean="0">
                <a:cs typeface="Arial" charset="0"/>
              </a:rPr>
              <a:t>r &gt;&gt; </a:t>
            </a:r>
            <a:r>
              <a:rPr lang="el-GR" altLang="ru-RU" smtClean="0">
                <a:cs typeface="Arial" charset="0"/>
              </a:rPr>
              <a:t>λ</a:t>
            </a:r>
            <a:r>
              <a:rPr lang="ru-RU" altLang="ru-RU" smtClean="0">
                <a:cs typeface="Arial" charset="0"/>
              </a:rPr>
              <a:t> – рассеяние Ми</a:t>
            </a:r>
            <a:endParaRPr lang="el-GR" altLang="ru-RU" smtClean="0">
              <a:cs typeface="Arial" charset="0"/>
            </a:endParaRPr>
          </a:p>
        </p:txBody>
      </p:sp>
      <p:sp>
        <p:nvSpPr>
          <p:cNvPr id="34820" name="Rectangle 4"/>
          <p:cNvSpPr>
            <a:spLocks noChangeArrowheads="1"/>
          </p:cNvSpPr>
          <p:nvPr/>
        </p:nvSpPr>
        <p:spPr bwMode="auto">
          <a:xfrm>
            <a:off x="0" y="3176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endParaRPr lang="ru-RU" altLang="ru-RU"/>
          </a:p>
        </p:txBody>
      </p:sp>
      <p:graphicFrame>
        <p:nvGraphicFramePr>
          <p:cNvPr id="34821" name="Object 5"/>
          <p:cNvGraphicFramePr>
            <a:graphicFrameLocks noChangeAspect="1"/>
          </p:cNvGraphicFramePr>
          <p:nvPr/>
        </p:nvGraphicFramePr>
        <p:xfrm>
          <a:off x="1042988" y="3213100"/>
          <a:ext cx="7740650" cy="1595438"/>
        </p:xfrm>
        <a:graphic>
          <a:graphicData uri="http://schemas.openxmlformats.org/presentationml/2006/ole">
            <mc:AlternateContent xmlns:mc="http://schemas.openxmlformats.org/markup-compatibility/2006">
              <mc:Choice xmlns:v="urn:schemas-microsoft-com:vml" Requires="v">
                <p:oleObj spid="_x0000_s1038" name="Формула" r:id="rId3" imgW="2451100" imgH="508000" progId="Equation.3">
                  <p:embed/>
                </p:oleObj>
              </mc:Choice>
              <mc:Fallback>
                <p:oleObj name="Формула" r:id="rId3" imgW="2451100" imgH="508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3213100"/>
                        <a:ext cx="7740650"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4391904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5038"/>
            <a:ext cx="9288463" cy="339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26088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Rectangle 2"/>
          <p:cNvSpPr>
            <a:spLocks noGrp="1" noChangeArrowheads="1"/>
          </p:cNvSpPr>
          <p:nvPr>
            <p:ph type="title"/>
          </p:nvPr>
        </p:nvSpPr>
        <p:spPr/>
        <p:txBody>
          <a:bodyPr/>
          <a:lstStyle/>
          <a:p>
            <a:r>
              <a:rPr lang="ru-RU"/>
              <a:t>Микрорезонатор-</a:t>
            </a:r>
            <a:r>
              <a:rPr lang="en-US"/>
              <a:t>microcavity</a:t>
            </a:r>
            <a:endParaRPr lang="ru-RU"/>
          </a:p>
        </p:txBody>
      </p:sp>
      <p:pic>
        <p:nvPicPr>
          <p:cNvPr id="7096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484313"/>
            <a:ext cx="4154488"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96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420938"/>
            <a:ext cx="4103687"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36158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205038"/>
            <a:ext cx="5484813" cy="407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06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8413" y="0"/>
            <a:ext cx="2795587" cy="364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06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765175"/>
            <a:ext cx="6084887"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93396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103188"/>
            <a:ext cx="4105275" cy="675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Box 1"/>
          <p:cNvSpPr txBox="1">
            <a:spLocks noChangeArrowheads="1"/>
          </p:cNvSpPr>
          <p:nvPr/>
        </p:nvSpPr>
        <p:spPr bwMode="auto">
          <a:xfrm>
            <a:off x="684213" y="3357563"/>
            <a:ext cx="3384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a:solidFill>
                  <a:schemeClr val="bg1"/>
                </a:solidFill>
              </a:rPr>
              <a:t>Eu in BaTiO</a:t>
            </a:r>
            <a:r>
              <a:rPr lang="en-US" sz="2800" baseline="-25000">
                <a:solidFill>
                  <a:schemeClr val="bg1"/>
                </a:solidFill>
              </a:rPr>
              <a:t>3</a:t>
            </a:r>
            <a:r>
              <a:rPr lang="en-US" sz="2800">
                <a:solidFill>
                  <a:schemeClr val="bg1"/>
                </a:solidFill>
              </a:rPr>
              <a:t> cavity</a:t>
            </a:r>
            <a:endParaRPr lang="ru-RU" sz="2800">
              <a:solidFill>
                <a:schemeClr val="bg1"/>
              </a:solidFill>
            </a:endParaRPr>
          </a:p>
        </p:txBody>
      </p:sp>
      <p:sp>
        <p:nvSpPr>
          <p:cNvPr id="56324" name="TextBox 1"/>
          <p:cNvSpPr txBox="1">
            <a:spLocks noChangeArrowheads="1"/>
          </p:cNvSpPr>
          <p:nvPr/>
        </p:nvSpPr>
        <p:spPr bwMode="auto">
          <a:xfrm>
            <a:off x="323850" y="5445125"/>
            <a:ext cx="3998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ru-RU" b="1">
                <a:solidFill>
                  <a:srgbClr val="FFFFFF"/>
                </a:solidFill>
                <a:cs typeface="Arial" pitchFamily="34" charset="0"/>
              </a:rPr>
              <a:t>N.V. Gaponenko, P.A.Kholov, T.F. Raichenok, S.Ya. Prislopski // Optical Materials  96 (2019)  109265.</a:t>
            </a:r>
            <a:endParaRPr lang="ru-RU" altLang="ru-RU" b="1">
              <a:solidFill>
                <a:srgbClr val="FFFFFF"/>
              </a:solidFill>
              <a:cs typeface="Arial" pitchFamily="34" charset="0"/>
            </a:endParaRPr>
          </a:p>
        </p:txBody>
      </p:sp>
      <p:pic>
        <p:nvPicPr>
          <p:cNvPr id="56325" name="Picture 6" descr="1_m02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362450"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508430"/>
            <a:ext cx="5118409" cy="201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60515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457200" y="188913"/>
            <a:ext cx="8686800" cy="1143000"/>
          </a:xfrm>
        </p:spPr>
        <p:txBody>
          <a:bodyPr/>
          <a:lstStyle/>
          <a:p>
            <a:pPr eaLnBrk="1" hangingPunct="1">
              <a:defRPr/>
            </a:pPr>
            <a:r>
              <a:rPr lang="en-US" altLang="ru-RU" sz="3200" dirty="0">
                <a:solidFill>
                  <a:schemeClr val="bg1"/>
                </a:solidFill>
                <a:effectLst>
                  <a:outerShdw blurRad="38100" dist="38100" dir="2700000" algn="tl">
                    <a:srgbClr val="000000">
                      <a:alpha val="43137"/>
                    </a:srgbClr>
                  </a:outerShdw>
                </a:effectLst>
                <a:latin typeface="Arial Black" pitchFamily="34" charset="0"/>
              </a:rPr>
              <a:t>Cleaved edge of the sample </a:t>
            </a:r>
            <a:br>
              <a:rPr lang="en-US" altLang="ru-RU" sz="3200" dirty="0">
                <a:solidFill>
                  <a:schemeClr val="bg1"/>
                </a:solidFill>
                <a:effectLst>
                  <a:outerShdw blurRad="38100" dist="38100" dir="2700000" algn="tl">
                    <a:srgbClr val="000000">
                      <a:alpha val="43137"/>
                    </a:srgbClr>
                  </a:outerShdw>
                </a:effectLst>
                <a:latin typeface="Arial Black" pitchFamily="34" charset="0"/>
              </a:rPr>
            </a:br>
            <a:r>
              <a:rPr lang="en-US" altLang="ru-RU" sz="3200" dirty="0">
                <a:solidFill>
                  <a:schemeClr val="bg1"/>
                </a:solidFill>
                <a:effectLst>
                  <a:outerShdw blurRad="38100" dist="38100" dir="2700000" algn="tl">
                    <a:srgbClr val="000000">
                      <a:alpha val="43137"/>
                    </a:srgbClr>
                  </a:outerShdw>
                </a:effectLst>
                <a:latin typeface="Arial Black" pitchFamily="34" charset="0"/>
              </a:rPr>
              <a:t>comprising erbium-doped </a:t>
            </a:r>
            <a:r>
              <a:rPr lang="en-US" altLang="ru-RU" sz="3200" dirty="0" err="1">
                <a:solidFill>
                  <a:schemeClr val="bg1"/>
                </a:solidFill>
                <a:effectLst>
                  <a:outerShdw blurRad="38100" dist="38100" dir="2700000" algn="tl">
                    <a:srgbClr val="000000">
                      <a:alpha val="43137"/>
                    </a:srgbClr>
                  </a:outerShdw>
                </a:effectLst>
                <a:latin typeface="Arial Black" pitchFamily="34" charset="0"/>
              </a:rPr>
              <a:t>titania</a:t>
            </a:r>
            <a:r>
              <a:rPr lang="en-US" altLang="ru-RU" sz="3200" dirty="0">
                <a:solidFill>
                  <a:schemeClr val="bg1"/>
                </a:solidFill>
                <a:effectLst>
                  <a:outerShdw blurRad="38100" dist="38100" dir="2700000" algn="tl">
                    <a:srgbClr val="000000">
                      <a:alpha val="43137"/>
                    </a:srgbClr>
                  </a:outerShdw>
                </a:effectLst>
                <a:latin typeface="Arial Black" pitchFamily="34" charset="0"/>
              </a:rPr>
              <a:t> xerogel/opal</a:t>
            </a:r>
            <a:endParaRPr lang="ru-RU" altLang="ru-RU" sz="3200" dirty="0">
              <a:solidFill>
                <a:schemeClr val="bg1"/>
              </a:solidFill>
              <a:effectLst>
                <a:outerShdw blurRad="38100" dist="38100" dir="2700000" algn="tl">
                  <a:srgbClr val="000000">
                    <a:alpha val="43137"/>
                  </a:srgbClr>
                </a:outerShdw>
              </a:effectLst>
              <a:latin typeface="Arial Black" pitchFamily="34" charset="0"/>
            </a:endParaRPr>
          </a:p>
        </p:txBody>
      </p:sp>
      <p:sp>
        <p:nvSpPr>
          <p:cNvPr id="68611" name="Rectangle 3"/>
          <p:cNvSpPr>
            <a:spLocks noChangeArrowheads="1"/>
          </p:cNvSpPr>
          <p:nvPr/>
        </p:nvSpPr>
        <p:spPr bwMode="auto">
          <a:xfrm>
            <a:off x="514350" y="5438775"/>
            <a:ext cx="7677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tabLst>
                <a:tab pos="4500563" algn="l"/>
              </a:tabLst>
            </a:pPr>
            <a:r>
              <a:rPr lang="en-US" altLang="ru-RU">
                <a:solidFill>
                  <a:srgbClr val="FFFFFF"/>
                </a:solidFill>
                <a:cs typeface="Arial" pitchFamily="34" charset="0"/>
              </a:rPr>
              <a:t>(a) – near to the surface, (b) in the middle and (c) at the top of the sample.</a:t>
            </a:r>
            <a:endParaRPr lang="ru-RU" altLang="ru-RU">
              <a:solidFill>
                <a:srgbClr val="FFFFFF"/>
              </a:solidFill>
              <a:cs typeface="Arial" pitchFamily="34" charset="0"/>
            </a:endParaRPr>
          </a:p>
        </p:txBody>
      </p:sp>
      <p:sp>
        <p:nvSpPr>
          <p:cNvPr id="68612" name="Line 4"/>
          <p:cNvSpPr>
            <a:spLocks noChangeShapeType="1"/>
          </p:cNvSpPr>
          <p:nvPr/>
        </p:nvSpPr>
        <p:spPr bwMode="auto">
          <a:xfrm>
            <a:off x="0" y="1592263"/>
            <a:ext cx="9144000" cy="0"/>
          </a:xfrm>
          <a:prstGeom prst="line">
            <a:avLst/>
          </a:prstGeom>
          <a:noFill/>
          <a:ln w="57150" cmpd="thinThick">
            <a:solidFill>
              <a:srgbClr val="00FF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srgbClr val="000000"/>
              </a:solidFill>
            </a:endParaRPr>
          </a:p>
        </p:txBody>
      </p:sp>
      <p:pic>
        <p:nvPicPr>
          <p:cNvPr id="6861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263" y="1916113"/>
            <a:ext cx="8467725" cy="3476625"/>
          </a:xfrm>
          <a:prstGeom prst="rect">
            <a:avLst/>
          </a:prstGeom>
          <a:noFill/>
          <a:ln>
            <a:noFill/>
          </a:ln>
          <a:effectLst>
            <a:outerShdw dist="107763" dir="18900000" algn="ctr" rotWithShape="0">
              <a:schemeClr val="accent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4" name="Группа 7"/>
          <p:cNvGrpSpPr>
            <a:grpSpLocks/>
          </p:cNvGrpSpPr>
          <p:nvPr/>
        </p:nvGrpSpPr>
        <p:grpSpPr bwMode="auto">
          <a:xfrm>
            <a:off x="0" y="5938838"/>
            <a:ext cx="9144000" cy="803275"/>
            <a:chOff x="0" y="3861048"/>
            <a:chExt cx="9144000" cy="801326"/>
          </a:xfrm>
        </p:grpSpPr>
        <p:sp>
          <p:nvSpPr>
            <p:cNvPr id="68615" name="TextBox 3"/>
            <p:cNvSpPr txBox="1">
              <a:spLocks noChangeArrowheads="1"/>
            </p:cNvSpPr>
            <p:nvPr/>
          </p:nvSpPr>
          <p:spPr bwMode="auto">
            <a:xfrm>
              <a:off x="0" y="3923710"/>
              <a:ext cx="9144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pl-PL" altLang="ru-RU" sz="1400" b="1">
                  <a:solidFill>
                    <a:srgbClr val="FFFFFF"/>
                  </a:solidFill>
                  <a:cs typeface="Arial" pitchFamily="34" charset="0"/>
                </a:rPr>
                <a:t>N.V. Gaponenko, D.M. Unuchak, A.V. Mudryi, G.K. Malyarevich, O.B. Gusev, M.V. Stepikhova, L.V. Krasilnikova, A.P. Stupak, S.M. Kleshcheva, M.I. Samoilovich, M.Yu. Tsvetkov</a:t>
              </a:r>
              <a:r>
                <a:rPr lang="ru-RU" altLang="ru-RU" sz="1400" b="1">
                  <a:solidFill>
                    <a:srgbClr val="FFFFFF"/>
                  </a:solidFill>
                  <a:cs typeface="Arial" pitchFamily="34" charset="0"/>
                </a:rPr>
                <a:t> </a:t>
              </a:r>
              <a:r>
                <a:rPr lang="en-US" altLang="ru-RU" sz="1400" b="1">
                  <a:solidFill>
                    <a:srgbClr val="FFFFFF"/>
                  </a:solidFill>
                  <a:cs typeface="Arial" pitchFamily="34" charset="0"/>
                </a:rPr>
                <a:t>// </a:t>
              </a:r>
              <a:r>
                <a:rPr lang="en-US" altLang="ru-RU" sz="1400" b="1" i="1">
                  <a:solidFill>
                    <a:srgbClr val="FFFFFF"/>
                  </a:solidFill>
                  <a:cs typeface="Arial" pitchFamily="34" charset="0"/>
                </a:rPr>
                <a:t>Journal of Luminescence </a:t>
              </a:r>
              <a:r>
                <a:rPr lang="en-US" altLang="ru-RU" sz="1400" b="1">
                  <a:solidFill>
                    <a:srgbClr val="FFFFFF"/>
                  </a:solidFill>
                  <a:cs typeface="Arial" pitchFamily="34" charset="0"/>
                </a:rPr>
                <a:t>121 (2006) 217–221</a:t>
              </a:r>
              <a:endParaRPr lang="ru-RU" altLang="ru-RU" sz="1400" b="1">
                <a:solidFill>
                  <a:srgbClr val="FFFFFF"/>
                </a:solidFill>
                <a:cs typeface="Arial" pitchFamily="34" charset="0"/>
              </a:endParaRPr>
            </a:p>
          </p:txBody>
        </p:sp>
        <p:sp>
          <p:nvSpPr>
            <p:cNvPr id="68616" name="Line 5"/>
            <p:cNvSpPr>
              <a:spLocks noChangeShapeType="1"/>
            </p:cNvSpPr>
            <p:nvPr/>
          </p:nvSpPr>
          <p:spPr bwMode="auto">
            <a:xfrm>
              <a:off x="0" y="3861048"/>
              <a:ext cx="9144000" cy="0"/>
            </a:xfrm>
            <a:prstGeom prst="line">
              <a:avLst/>
            </a:prstGeom>
            <a:noFill/>
            <a:ln w="57150" cmpd="thinThick">
              <a:solidFill>
                <a:srgbClr val="00FF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srgbClr val="000000"/>
                </a:solidFill>
              </a:endParaRPr>
            </a:p>
          </p:txBody>
        </p:sp>
      </p:grpSp>
    </p:spTree>
    <p:extLst>
      <p:ext uri="{BB962C8B-B14F-4D97-AF65-F5344CB8AC3E}">
        <p14:creationId xmlns:p14="http://schemas.microsoft.com/office/powerpoint/2010/main" val="24498955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0" y="-171450"/>
            <a:ext cx="9144000" cy="1143000"/>
          </a:xfrm>
        </p:spPr>
        <p:txBody>
          <a:bodyPr/>
          <a:lstStyle/>
          <a:p>
            <a:pPr eaLnBrk="1" hangingPunct="1">
              <a:defRPr/>
            </a:pPr>
            <a:r>
              <a:rPr lang="en-US" altLang="ru-RU" sz="3600" dirty="0">
                <a:solidFill>
                  <a:schemeClr val="bg1"/>
                </a:solidFill>
                <a:effectLst>
                  <a:outerShdw blurRad="38100" dist="38100" dir="2700000" algn="tl">
                    <a:srgbClr val="000000">
                      <a:alpha val="43137"/>
                    </a:srgbClr>
                  </a:outerShdw>
                </a:effectLst>
                <a:latin typeface="Arial Black" pitchFamily="34" charset="0"/>
              </a:rPr>
              <a:t>Reflection spectra</a:t>
            </a:r>
            <a:r>
              <a:rPr lang="en-GB" altLang="ru-RU" sz="3600" dirty="0">
                <a:solidFill>
                  <a:schemeClr val="bg1"/>
                </a:solidFill>
                <a:effectLst>
                  <a:outerShdw blurRad="38100" dist="38100" dir="2700000" algn="tl">
                    <a:srgbClr val="000000">
                      <a:alpha val="43137"/>
                    </a:srgbClr>
                  </a:outerShdw>
                </a:effectLst>
                <a:latin typeface="Arial Black" pitchFamily="34" charset="0"/>
              </a:rPr>
              <a:t> </a:t>
            </a:r>
            <a:r>
              <a:rPr lang="en-US" altLang="ru-RU" sz="3600" dirty="0">
                <a:solidFill>
                  <a:schemeClr val="bg1"/>
                </a:solidFill>
                <a:effectLst>
                  <a:outerShdw blurRad="38100" dist="38100" dir="2700000" algn="tl">
                    <a:srgbClr val="000000">
                      <a:alpha val="43137"/>
                    </a:srgbClr>
                  </a:outerShdw>
                </a:effectLst>
                <a:latin typeface="Arial Black" pitchFamily="34" charset="0"/>
              </a:rPr>
              <a:t>of artificial opal</a:t>
            </a:r>
            <a:endParaRPr lang="ru-RU" altLang="ru-RU" sz="3600" dirty="0">
              <a:solidFill>
                <a:schemeClr val="bg1"/>
              </a:solidFill>
              <a:effectLst>
                <a:outerShdw blurRad="38100" dist="38100" dir="2700000" algn="tl">
                  <a:srgbClr val="000000">
                    <a:alpha val="43137"/>
                  </a:srgbClr>
                </a:outerShdw>
              </a:effectLst>
              <a:latin typeface="Arial Black" pitchFamily="34" charset="0"/>
            </a:endParaRPr>
          </a:p>
        </p:txBody>
      </p:sp>
      <p:sp>
        <p:nvSpPr>
          <p:cNvPr id="69635" name="Rectangle 3"/>
          <p:cNvSpPr>
            <a:spLocks noChangeArrowheads="1"/>
          </p:cNvSpPr>
          <p:nvPr/>
        </p:nvSpPr>
        <p:spPr bwMode="auto">
          <a:xfrm>
            <a:off x="250825" y="2841625"/>
            <a:ext cx="32416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fontAlgn="base">
              <a:spcBef>
                <a:spcPct val="0"/>
              </a:spcBef>
              <a:spcAft>
                <a:spcPct val="0"/>
              </a:spcAft>
            </a:pPr>
            <a:r>
              <a:rPr lang="en-US" altLang="ru-RU" sz="2400">
                <a:solidFill>
                  <a:srgbClr val="FFFFFF"/>
                </a:solidFill>
                <a:cs typeface="Arial" pitchFamily="34" charset="0"/>
              </a:rPr>
              <a:t>before (a) and after (b) synthesis of erbium-doped xerogel</a:t>
            </a:r>
            <a:r>
              <a:rPr lang="ru-RU" altLang="ru-RU" sz="2400">
                <a:solidFill>
                  <a:srgbClr val="FFFFFF"/>
                </a:solidFill>
                <a:cs typeface="Arial" pitchFamily="34" charset="0"/>
              </a:rPr>
              <a:t> </a:t>
            </a:r>
            <a:r>
              <a:rPr lang="en-US" altLang="ru-RU" sz="2400">
                <a:solidFill>
                  <a:srgbClr val="FFFFFF"/>
                </a:solidFill>
                <a:cs typeface="Arial" pitchFamily="34" charset="0"/>
              </a:rPr>
              <a:t>inside the pores</a:t>
            </a:r>
            <a:r>
              <a:rPr lang="en-GB" altLang="ru-RU" sz="2400">
                <a:solidFill>
                  <a:srgbClr val="FFFFFF"/>
                </a:solidFill>
                <a:cs typeface="Arial" pitchFamily="34" charset="0"/>
              </a:rPr>
              <a:t>, </a:t>
            </a:r>
            <a:r>
              <a:rPr lang="en-US" altLang="ru-RU" sz="2400">
                <a:solidFill>
                  <a:srgbClr val="FFFFFF"/>
                </a:solidFill>
                <a:cs typeface="Arial" pitchFamily="34" charset="0"/>
              </a:rPr>
              <a:t>taken at 20 – 40º</a:t>
            </a:r>
            <a:r>
              <a:rPr lang="ru-RU" altLang="ru-RU" sz="2400">
                <a:solidFill>
                  <a:srgbClr val="FFFFFF"/>
                </a:solidFill>
                <a:cs typeface="Arial" pitchFamily="34" charset="0"/>
              </a:rPr>
              <a:t> </a:t>
            </a:r>
          </a:p>
        </p:txBody>
      </p:sp>
      <p:pic>
        <p:nvPicPr>
          <p:cNvPr id="696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1052513"/>
            <a:ext cx="4564063" cy="5616575"/>
          </a:xfrm>
          <a:prstGeom prst="rect">
            <a:avLst/>
          </a:prstGeom>
          <a:noFill/>
          <a:ln>
            <a:noFill/>
          </a:ln>
          <a:effectLst>
            <a:outerShdw dist="107763" dir="18900000" algn="ctr" rotWithShape="0">
              <a:schemeClr val="accent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Line 5"/>
          <p:cNvSpPr>
            <a:spLocks noChangeShapeType="1"/>
          </p:cNvSpPr>
          <p:nvPr/>
        </p:nvSpPr>
        <p:spPr bwMode="auto">
          <a:xfrm>
            <a:off x="0" y="908050"/>
            <a:ext cx="9144000" cy="0"/>
          </a:xfrm>
          <a:prstGeom prst="line">
            <a:avLst/>
          </a:prstGeom>
          <a:noFill/>
          <a:ln w="57150" cmpd="thinThick">
            <a:solidFill>
              <a:srgbClr val="00FF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srgbClr val="000000"/>
              </a:solidFill>
            </a:endParaRPr>
          </a:p>
        </p:txBody>
      </p:sp>
      <p:pic>
        <p:nvPicPr>
          <p:cNvPr id="696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160463"/>
            <a:ext cx="3636963" cy="1493837"/>
          </a:xfrm>
          <a:prstGeom prst="rect">
            <a:avLst/>
          </a:prstGeom>
          <a:noFill/>
          <a:ln>
            <a:noFill/>
          </a:ln>
          <a:effectLst>
            <a:outerShdw dist="107763" dir="18900000" algn="ctr" rotWithShape="0">
              <a:schemeClr val="accent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39" name="Группа 7"/>
          <p:cNvGrpSpPr>
            <a:grpSpLocks/>
          </p:cNvGrpSpPr>
          <p:nvPr/>
        </p:nvGrpSpPr>
        <p:grpSpPr bwMode="auto">
          <a:xfrm>
            <a:off x="11113" y="5376863"/>
            <a:ext cx="3913187" cy="1384300"/>
            <a:chOff x="0" y="3861048"/>
            <a:chExt cx="9144000" cy="1385890"/>
          </a:xfrm>
        </p:grpSpPr>
        <p:sp>
          <p:nvSpPr>
            <p:cNvPr id="69640" name="TextBox 3"/>
            <p:cNvSpPr txBox="1">
              <a:spLocks noChangeArrowheads="1"/>
            </p:cNvSpPr>
            <p:nvPr/>
          </p:nvSpPr>
          <p:spPr bwMode="auto">
            <a:xfrm>
              <a:off x="0" y="3861048"/>
              <a:ext cx="9144000" cy="138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pl-PL" altLang="ru-RU" sz="1400" b="1">
                  <a:solidFill>
                    <a:srgbClr val="FFFFFF"/>
                  </a:solidFill>
                  <a:cs typeface="Arial" pitchFamily="34" charset="0"/>
                </a:rPr>
                <a:t>N.V. Gaponenko, D.M. Unuchak, A.V. Mudryi, G.K. Malyarevich, O.B. Gusev, M.V. Stepikhova, L.V. Krasilnikova, A.P. Stupak, S.M. Kleshcheva, M.I. Samoilovich, M.Yu. Tsvetkov</a:t>
              </a:r>
              <a:r>
                <a:rPr lang="ru-RU" altLang="ru-RU" sz="1400" b="1">
                  <a:solidFill>
                    <a:srgbClr val="FFFFFF"/>
                  </a:solidFill>
                  <a:cs typeface="Arial" pitchFamily="34" charset="0"/>
                </a:rPr>
                <a:t> </a:t>
              </a:r>
              <a:r>
                <a:rPr lang="en-US" altLang="ru-RU" sz="1400" b="1">
                  <a:solidFill>
                    <a:srgbClr val="FFFFFF"/>
                  </a:solidFill>
                  <a:cs typeface="Arial" pitchFamily="34" charset="0"/>
                </a:rPr>
                <a:t>// </a:t>
              </a:r>
              <a:r>
                <a:rPr lang="en-US" altLang="ru-RU" sz="1400" b="1" i="1">
                  <a:solidFill>
                    <a:srgbClr val="FFFFFF"/>
                  </a:solidFill>
                  <a:cs typeface="Arial" pitchFamily="34" charset="0"/>
                </a:rPr>
                <a:t>Journal of Luminescence </a:t>
              </a:r>
              <a:r>
                <a:rPr lang="en-US" altLang="ru-RU" sz="1400" b="1">
                  <a:solidFill>
                    <a:srgbClr val="FFFFFF"/>
                  </a:solidFill>
                  <a:cs typeface="Arial" pitchFamily="34" charset="0"/>
                </a:rPr>
                <a:t>121 (2006) 217–221</a:t>
              </a:r>
              <a:endParaRPr lang="ru-RU" altLang="ru-RU" sz="1400" b="1">
                <a:solidFill>
                  <a:srgbClr val="FFFFFF"/>
                </a:solidFill>
                <a:cs typeface="Arial" pitchFamily="34" charset="0"/>
              </a:endParaRPr>
            </a:p>
          </p:txBody>
        </p:sp>
        <p:sp>
          <p:nvSpPr>
            <p:cNvPr id="69641" name="Line 5"/>
            <p:cNvSpPr>
              <a:spLocks noChangeShapeType="1"/>
            </p:cNvSpPr>
            <p:nvPr/>
          </p:nvSpPr>
          <p:spPr bwMode="auto">
            <a:xfrm>
              <a:off x="0" y="3861048"/>
              <a:ext cx="9144000" cy="0"/>
            </a:xfrm>
            <a:prstGeom prst="line">
              <a:avLst/>
            </a:prstGeom>
            <a:noFill/>
            <a:ln w="57150" cmpd="thinThick">
              <a:solidFill>
                <a:srgbClr val="00FF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srgbClr val="000000"/>
                </a:solidFill>
              </a:endParaRPr>
            </a:p>
          </p:txBody>
        </p:sp>
      </p:grpSp>
    </p:spTree>
    <p:extLst>
      <p:ext uri="{BB962C8B-B14F-4D97-AF65-F5344CB8AC3E}">
        <p14:creationId xmlns:p14="http://schemas.microsoft.com/office/powerpoint/2010/main" val="38363008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539552" y="1124744"/>
            <a:ext cx="8496944" cy="1143000"/>
          </a:xfrm>
        </p:spPr>
        <p:txBody>
          <a:bodyPr/>
          <a:lstStyle/>
          <a:p>
            <a:pPr eaLnBrk="1" hangingPunct="1"/>
            <a:r>
              <a:rPr lang="ru-RU" sz="3600" dirty="0" smtClean="0"/>
              <a:t>Пористый анодный оксид алюминия – аналог двумерного фотонного кристалла</a:t>
            </a:r>
            <a:endParaRPr lang="ru-RU" sz="3600" dirty="0" smtClean="0"/>
          </a:p>
        </p:txBody>
      </p:sp>
      <p:pic>
        <p:nvPicPr>
          <p:cNvPr id="77828" name="Picture 4" descr="PAA-sche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8288" y="3608388"/>
            <a:ext cx="2808287"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04597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Text Box 4"/>
          <p:cNvSpPr txBox="1">
            <a:spLocks noChangeArrowheads="1"/>
          </p:cNvSpPr>
          <p:nvPr/>
        </p:nvSpPr>
        <p:spPr bwMode="auto">
          <a:xfrm>
            <a:off x="0" y="0"/>
            <a:ext cx="9144000" cy="1149921"/>
          </a:xfrm>
          <a:prstGeom prst="rect">
            <a:avLst/>
          </a:prstGeom>
          <a:solidFill>
            <a:schemeClr val="bg1"/>
          </a:solidFill>
          <a:ln w="9525" algn="ctr">
            <a:noFill/>
            <a:miter lim="800000"/>
            <a:headEnd/>
            <a:tailEnd/>
          </a:ln>
          <a:effectLst/>
        </p:spPr>
        <p:txBody>
          <a:bodyPr lIns="0" tIns="36000" rIns="0" bIns="36000">
            <a:spAutoFit/>
          </a:bodyPr>
          <a:lstStyle/>
          <a:p>
            <a:pPr algn="ctr" fontAlgn="base">
              <a:spcBef>
                <a:spcPct val="50000"/>
              </a:spcBef>
              <a:spcAft>
                <a:spcPct val="0"/>
              </a:spcAft>
              <a:defRPr/>
            </a:pPr>
            <a:r>
              <a:rPr lang="ru-RU" sz="3500" dirty="0" smtClean="0">
                <a:solidFill>
                  <a:srgbClr val="BDDEFF"/>
                </a:solidFill>
                <a:effectLst>
                  <a:outerShdw blurRad="38100" dist="38100" dir="2700000" algn="tl">
                    <a:srgbClr val="000000"/>
                  </a:outerShdw>
                </a:effectLst>
                <a:latin typeface="Arial Black" pitchFamily="34" charset="0"/>
                <a:cs typeface="Arial" pitchFamily="34" charset="0"/>
              </a:rPr>
              <a:t>Пористый анодный оксид алюминия</a:t>
            </a:r>
            <a:endParaRPr lang="ru-RU" sz="3500" dirty="0">
              <a:solidFill>
                <a:srgbClr val="BDDEFF"/>
              </a:solidFill>
              <a:effectLst>
                <a:outerShdw blurRad="38100" dist="38100" dir="2700000" algn="tl">
                  <a:srgbClr val="000000"/>
                </a:outerShdw>
              </a:effectLst>
              <a:latin typeface="Arial Black" pitchFamily="34" charset="0"/>
              <a:cs typeface="Arial" pitchFamily="34" charset="0"/>
            </a:endParaRPr>
          </a:p>
        </p:txBody>
      </p:sp>
      <p:sp>
        <p:nvSpPr>
          <p:cNvPr id="78851" name="Line 5"/>
          <p:cNvSpPr>
            <a:spLocks noChangeShapeType="1"/>
          </p:cNvSpPr>
          <p:nvPr/>
        </p:nvSpPr>
        <p:spPr bwMode="auto">
          <a:xfrm>
            <a:off x="0" y="1089025"/>
            <a:ext cx="9144000" cy="0"/>
          </a:xfrm>
          <a:prstGeom prst="line">
            <a:avLst/>
          </a:prstGeom>
          <a:noFill/>
          <a:ln w="57150" cmpd="thinThick">
            <a:solidFill>
              <a:srgbClr val="00FF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srgbClr val="FFFFFF"/>
              </a:solidFill>
            </a:endParaRPr>
          </a:p>
        </p:txBody>
      </p:sp>
      <p:pic>
        <p:nvPicPr>
          <p:cNvPr id="78852" name="Picture 6" descr="Image2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233488"/>
            <a:ext cx="3565525" cy="2727325"/>
          </a:xfrm>
          <a:prstGeom prst="rect">
            <a:avLst/>
          </a:prstGeom>
          <a:gradFill rotWithShape="0">
            <a:gsLst>
              <a:gs pos="0">
                <a:srgbClr val="FFFFFF"/>
              </a:gs>
              <a:gs pos="100000">
                <a:srgbClr val="C2E4FE"/>
              </a:gs>
            </a:gsLst>
            <a:path path="shape">
              <a:fillToRect l="50000" t="50000" r="50000" b="50000"/>
            </a:path>
          </a:gradFill>
          <a:ln>
            <a:noFill/>
          </a:ln>
          <a:effectLst>
            <a:outerShdw dist="107763" dir="18900000" algn="ctr" rotWithShape="0">
              <a:schemeClr val="accent1">
                <a:alpha val="50000"/>
              </a:schemeClr>
            </a:outerShdw>
          </a:effectLst>
          <a:extLst>
            <a:ext uri="{91240B29-F687-4F45-9708-019B960494DF}">
              <a14:hiddenLine xmlns:a14="http://schemas.microsoft.com/office/drawing/2010/main" w="9525" algn="ctr">
                <a:solidFill>
                  <a:srgbClr val="000000"/>
                </a:solidFill>
                <a:miter lim="800000"/>
                <a:headEnd/>
                <a:tailEnd/>
              </a14:hiddenLine>
            </a:ext>
          </a:extLst>
        </p:spPr>
      </p:pic>
      <p:pic>
        <p:nvPicPr>
          <p:cNvPr id="78853" name="Picture 7" descr="Image1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9225" y="1233488"/>
            <a:ext cx="4968875" cy="1765300"/>
          </a:xfrm>
          <a:prstGeom prst="rect">
            <a:avLst/>
          </a:prstGeom>
          <a:gradFill rotWithShape="0">
            <a:gsLst>
              <a:gs pos="0">
                <a:srgbClr val="FFFFFF"/>
              </a:gs>
              <a:gs pos="100000">
                <a:srgbClr val="C2E4FE"/>
              </a:gs>
            </a:gsLst>
            <a:path path="shape">
              <a:fillToRect l="50000" t="50000" r="50000" b="50000"/>
            </a:path>
          </a:gradFill>
          <a:ln>
            <a:noFill/>
          </a:ln>
          <a:effectLst>
            <a:outerShdw dist="107763" dir="18900000" algn="ctr" rotWithShape="0">
              <a:schemeClr val="accent1">
                <a:alpha val="50000"/>
              </a:schemeClr>
            </a:outerShdw>
          </a:effectLst>
          <a:extLst>
            <a:ext uri="{91240B29-F687-4F45-9708-019B960494DF}">
              <a14:hiddenLine xmlns:a14="http://schemas.microsoft.com/office/drawing/2010/main" w="9525" algn="ctr">
                <a:solidFill>
                  <a:srgbClr val="000000"/>
                </a:solidFill>
                <a:miter lim="800000"/>
                <a:headEnd/>
                <a:tailEnd/>
              </a14:hiddenLine>
            </a:ext>
          </a:extLst>
        </p:spPr>
      </p:pic>
      <p:pic>
        <p:nvPicPr>
          <p:cNvPr id="78854" name="Picture 8" descr="Image1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9225" y="3141663"/>
            <a:ext cx="4932363" cy="2363787"/>
          </a:xfrm>
          <a:prstGeom prst="rect">
            <a:avLst/>
          </a:prstGeom>
          <a:gradFill rotWithShape="0">
            <a:gsLst>
              <a:gs pos="0">
                <a:srgbClr val="FFFFFF"/>
              </a:gs>
              <a:gs pos="100000">
                <a:srgbClr val="C2E4FE"/>
              </a:gs>
            </a:gsLst>
            <a:path path="shape">
              <a:fillToRect l="50000" t="50000" r="50000" b="50000"/>
            </a:path>
          </a:gradFill>
          <a:ln>
            <a:noFill/>
          </a:ln>
          <a:effectLst>
            <a:outerShdw dist="107763" dir="18900000" algn="ctr" rotWithShape="0">
              <a:schemeClr val="accent1">
                <a:alpha val="50000"/>
              </a:schemeClr>
            </a:outerShdw>
          </a:effectLst>
          <a:extLst>
            <a:ext uri="{91240B29-F687-4F45-9708-019B960494DF}">
              <a14:hiddenLine xmlns:a14="http://schemas.microsoft.com/office/drawing/2010/main" w="9525" algn="ctr">
                <a:solidFill>
                  <a:srgbClr val="000000"/>
                </a:solidFill>
                <a:miter lim="800000"/>
                <a:headEnd/>
                <a:tailEnd/>
              </a14:hiddenLine>
            </a:ext>
          </a:extLst>
        </p:spPr>
      </p:pic>
      <p:sp>
        <p:nvSpPr>
          <p:cNvPr id="78856" name="Text Box 10"/>
          <p:cNvSpPr txBox="1">
            <a:spLocks noChangeArrowheads="1"/>
          </p:cNvSpPr>
          <p:nvPr/>
        </p:nvSpPr>
        <p:spPr bwMode="auto">
          <a:xfrm>
            <a:off x="179388" y="1665288"/>
            <a:ext cx="179387" cy="27463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b="1">
                <a:solidFill>
                  <a:srgbClr val="000000"/>
                </a:solidFill>
                <a:cs typeface="Arial" pitchFamily="34" charset="0"/>
              </a:rPr>
              <a:t>a</a:t>
            </a:r>
            <a:endParaRPr lang="ru-RU" b="1">
              <a:solidFill>
                <a:srgbClr val="000000"/>
              </a:solidFill>
              <a:cs typeface="Arial" pitchFamily="34" charset="0"/>
            </a:endParaRPr>
          </a:p>
        </p:txBody>
      </p:sp>
      <p:sp>
        <p:nvSpPr>
          <p:cNvPr id="78857" name="Text Box 11"/>
          <p:cNvSpPr txBox="1">
            <a:spLocks noChangeArrowheads="1"/>
          </p:cNvSpPr>
          <p:nvPr/>
        </p:nvSpPr>
        <p:spPr bwMode="auto">
          <a:xfrm>
            <a:off x="179388" y="2492375"/>
            <a:ext cx="179387" cy="274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b="1">
                <a:solidFill>
                  <a:srgbClr val="000000"/>
                </a:solidFill>
                <a:cs typeface="Arial" pitchFamily="34" charset="0"/>
              </a:rPr>
              <a:t>b</a:t>
            </a:r>
            <a:endParaRPr lang="ru-RU" b="1">
              <a:solidFill>
                <a:srgbClr val="000000"/>
              </a:solidFill>
              <a:cs typeface="Arial" pitchFamily="34" charset="0"/>
            </a:endParaRPr>
          </a:p>
        </p:txBody>
      </p:sp>
      <p:sp>
        <p:nvSpPr>
          <p:cNvPr id="78858" name="Text Box 12"/>
          <p:cNvSpPr txBox="1">
            <a:spLocks noChangeArrowheads="1"/>
          </p:cNvSpPr>
          <p:nvPr/>
        </p:nvSpPr>
        <p:spPr bwMode="auto">
          <a:xfrm>
            <a:off x="179388" y="3681413"/>
            <a:ext cx="179387" cy="27463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b="1">
                <a:solidFill>
                  <a:srgbClr val="000000"/>
                </a:solidFill>
                <a:cs typeface="Arial" pitchFamily="34" charset="0"/>
              </a:rPr>
              <a:t>c</a:t>
            </a:r>
            <a:endParaRPr lang="ru-RU" b="1">
              <a:solidFill>
                <a:srgbClr val="000000"/>
              </a:solidFill>
              <a:cs typeface="Arial" pitchFamily="34" charset="0"/>
            </a:endParaRPr>
          </a:p>
        </p:txBody>
      </p:sp>
      <p:sp>
        <p:nvSpPr>
          <p:cNvPr id="78859" name="Text Box 13"/>
          <p:cNvSpPr txBox="1">
            <a:spLocks noChangeArrowheads="1"/>
          </p:cNvSpPr>
          <p:nvPr/>
        </p:nvSpPr>
        <p:spPr bwMode="auto">
          <a:xfrm>
            <a:off x="3995738" y="2708275"/>
            <a:ext cx="179387" cy="274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b="1">
                <a:solidFill>
                  <a:srgbClr val="000000"/>
                </a:solidFill>
                <a:cs typeface="Arial" pitchFamily="34" charset="0"/>
              </a:rPr>
              <a:t>d</a:t>
            </a:r>
            <a:endParaRPr lang="ru-RU" b="1">
              <a:solidFill>
                <a:srgbClr val="000000"/>
              </a:solidFill>
              <a:cs typeface="Arial" pitchFamily="34" charset="0"/>
            </a:endParaRPr>
          </a:p>
        </p:txBody>
      </p:sp>
      <p:sp>
        <p:nvSpPr>
          <p:cNvPr id="78860" name="Text Box 14"/>
          <p:cNvSpPr txBox="1">
            <a:spLocks noChangeArrowheads="1"/>
          </p:cNvSpPr>
          <p:nvPr/>
        </p:nvSpPr>
        <p:spPr bwMode="auto">
          <a:xfrm>
            <a:off x="3995738" y="5192713"/>
            <a:ext cx="179387" cy="27463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b="1">
                <a:solidFill>
                  <a:srgbClr val="000000"/>
                </a:solidFill>
                <a:cs typeface="Arial" pitchFamily="34" charset="0"/>
              </a:rPr>
              <a:t>e</a:t>
            </a:r>
            <a:endParaRPr lang="ru-RU" b="1">
              <a:solidFill>
                <a:srgbClr val="000000"/>
              </a:solidFill>
              <a:cs typeface="Arial" pitchFamily="34" charset="0"/>
            </a:endParaRPr>
          </a:p>
        </p:txBody>
      </p:sp>
      <p:sp>
        <p:nvSpPr>
          <p:cNvPr id="78861" name="Line 15"/>
          <p:cNvSpPr>
            <a:spLocks noChangeShapeType="1"/>
          </p:cNvSpPr>
          <p:nvPr/>
        </p:nvSpPr>
        <p:spPr bwMode="auto">
          <a:xfrm>
            <a:off x="0" y="6273800"/>
            <a:ext cx="9144000" cy="0"/>
          </a:xfrm>
          <a:prstGeom prst="line">
            <a:avLst/>
          </a:prstGeom>
          <a:noFill/>
          <a:ln w="57150" cmpd="thinThick">
            <a:solidFill>
              <a:srgbClr val="00FF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a:solidFill>
                <a:srgbClr val="FFFFFF"/>
              </a:solidFill>
            </a:endParaRPr>
          </a:p>
        </p:txBody>
      </p:sp>
      <p:sp>
        <p:nvSpPr>
          <p:cNvPr id="78862" name="Text Box 16"/>
          <p:cNvSpPr txBox="1">
            <a:spLocks noChangeArrowheads="1"/>
          </p:cNvSpPr>
          <p:nvPr/>
        </p:nvSpPr>
        <p:spPr bwMode="auto">
          <a:xfrm>
            <a:off x="0" y="6308725"/>
            <a:ext cx="9144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00" rIns="54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a:solidFill>
                  <a:srgbClr val="FFFFFF"/>
                </a:solidFill>
                <a:cs typeface="Arial" pitchFamily="34" charset="0"/>
              </a:rPr>
              <a:t>G. E. Thompson, R. C. Furneaux, G. C. Wood, J. A. Richardson, J. S. Goode, Nature 272 (1978) 433.</a:t>
            </a:r>
          </a:p>
          <a:p>
            <a:pPr eaLnBrk="1" fontAlgn="base" hangingPunct="1">
              <a:spcBef>
                <a:spcPct val="0"/>
              </a:spcBef>
              <a:spcAft>
                <a:spcPct val="0"/>
              </a:spcAft>
            </a:pPr>
            <a:r>
              <a:rPr lang="en-US" sz="1200" b="1">
                <a:solidFill>
                  <a:srgbClr val="FFFFFF"/>
                </a:solidFill>
                <a:cs typeface="Arial" pitchFamily="34" charset="0"/>
              </a:rPr>
              <a:t>J. P. O’Sullivan, G. C. Wood, Proc. Roy. Soc. Lond. A. 317 (1970) 511.</a:t>
            </a:r>
            <a:r>
              <a:rPr lang="ru-RU">
                <a:solidFill>
                  <a:srgbClr val="FFFFFF"/>
                </a:solidFill>
                <a:cs typeface="Arial" pitchFamily="34" charset="0"/>
              </a:rPr>
              <a:t> </a:t>
            </a:r>
          </a:p>
        </p:txBody>
      </p:sp>
    </p:spTree>
    <p:extLst>
      <p:ext uri="{BB962C8B-B14F-4D97-AF65-F5344CB8AC3E}">
        <p14:creationId xmlns:p14="http://schemas.microsoft.com/office/powerpoint/2010/main" val="37396946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30 micron-1-scaled"/>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58775" y="1665288"/>
            <a:ext cx="2409825" cy="4176712"/>
          </a:xfrm>
          <a:ln w="50800" algn="ctr">
            <a:solidFill>
              <a:schemeClr val="tx2"/>
            </a:solidFill>
            <a:miter lim="800000"/>
            <a:headEnd/>
            <a:tailEnd/>
          </a:ln>
          <a:effectLst>
            <a:outerShdw dist="89803" dir="18900000" algn="ctr" rotWithShape="0">
              <a:schemeClr val="accent1"/>
            </a:outerShdw>
          </a:effectLst>
        </p:spPr>
      </p:pic>
      <p:pic>
        <p:nvPicPr>
          <p:cNvPr id="98307" name="Picture 3" descr="8_8_28-06-05-1"/>
          <p:cNvPicPr>
            <a:picLocks noChangeAspect="1" noChangeArrowheads="1"/>
          </p:cNvPicPr>
          <p:nvPr/>
        </p:nvPicPr>
        <p:blipFill>
          <a:blip r:embed="rId3" cstate="print">
            <a:lum bright="-10000" contrast="42000"/>
            <a:extLst>
              <a:ext uri="{28A0092B-C50C-407E-A947-70E740481C1C}">
                <a14:useLocalDpi xmlns:a14="http://schemas.microsoft.com/office/drawing/2010/main" val="0"/>
              </a:ext>
            </a:extLst>
          </a:blip>
          <a:srcRect/>
          <a:stretch>
            <a:fillRect/>
          </a:stretch>
        </p:blipFill>
        <p:spPr bwMode="auto">
          <a:xfrm>
            <a:off x="3203575" y="3716338"/>
            <a:ext cx="1762125" cy="2190750"/>
          </a:xfrm>
          <a:prstGeom prst="rect">
            <a:avLst/>
          </a:prstGeom>
          <a:noFill/>
          <a:ln>
            <a:noFill/>
          </a:ln>
          <a:effectLst>
            <a:outerShdw dist="107763" dir="18900000" algn="ctr" rotWithShape="0">
              <a:schemeClr val="accent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4"/>
          <p:cNvPicPr>
            <a:picLocks noChangeAspect="1" noChangeArrowheads="1"/>
          </p:cNvPicPr>
          <p:nvPr/>
        </p:nvPicPr>
        <p:blipFill>
          <a:blip r:embed="rId4">
            <a:extLst>
              <a:ext uri="{28A0092B-C50C-407E-A947-70E740481C1C}">
                <a14:useLocalDpi xmlns:a14="http://schemas.microsoft.com/office/drawing/2010/main" val="0"/>
              </a:ext>
            </a:extLst>
          </a:blip>
          <a:srcRect b="9740"/>
          <a:stretch>
            <a:fillRect/>
          </a:stretch>
        </p:blipFill>
        <p:spPr bwMode="auto">
          <a:xfrm>
            <a:off x="2843213" y="1196975"/>
            <a:ext cx="2808287" cy="2538413"/>
          </a:xfrm>
          <a:prstGeom prst="rect">
            <a:avLst/>
          </a:prstGeom>
          <a:noFill/>
          <a:ln>
            <a:noFill/>
          </a:ln>
          <a:effectLst>
            <a:outerShdw dist="107763" dir="18900000" algn="ctr" rotWithShape="0">
              <a:schemeClr val="accent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1138" y="1233488"/>
            <a:ext cx="3852862" cy="2398712"/>
          </a:xfrm>
          <a:prstGeom prst="rect">
            <a:avLst/>
          </a:prstGeom>
          <a:noFill/>
          <a:ln>
            <a:noFill/>
          </a:ln>
          <a:effectLst>
            <a:outerShdw dist="107763" dir="18900000" algn="ctr" rotWithShape="0">
              <a:schemeClr val="accent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0" name="Rectangle 6"/>
          <p:cNvSpPr>
            <a:spLocks noGrp="1" noChangeArrowheads="1"/>
          </p:cNvSpPr>
          <p:nvPr>
            <p:ph type="title"/>
          </p:nvPr>
        </p:nvSpPr>
        <p:spPr>
          <a:xfrm>
            <a:off x="431800" y="115888"/>
            <a:ext cx="8229600" cy="1143000"/>
          </a:xfrm>
          <a:noFill/>
        </p:spPr>
        <p:txBody>
          <a:bodyPr/>
          <a:lstStyle/>
          <a:p>
            <a:pPr eaLnBrk="1" hangingPunct="1"/>
            <a:r>
              <a:rPr lang="ru-RU" sz="3200" dirty="0" smtClean="0">
                <a:solidFill>
                  <a:schemeClr val="folHlink"/>
                </a:solidFill>
              </a:rPr>
              <a:t>Анизотропия индикатрисы люминесценции европия</a:t>
            </a:r>
            <a:endParaRPr lang="ru-RU" sz="3200" dirty="0" smtClean="0">
              <a:solidFill>
                <a:schemeClr val="folHlink"/>
              </a:solidFill>
            </a:endParaRPr>
          </a:p>
        </p:txBody>
      </p:sp>
      <p:sp>
        <p:nvSpPr>
          <p:cNvPr id="98311" name="Rectangle 7"/>
          <p:cNvSpPr>
            <a:spLocks noChangeArrowheads="1"/>
          </p:cNvSpPr>
          <p:nvPr/>
        </p:nvSpPr>
        <p:spPr bwMode="auto">
          <a:xfrm>
            <a:off x="287338" y="5913438"/>
            <a:ext cx="885666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chemeClr val="bg1"/>
                </a:solidFill>
              </a:rPr>
              <a:t>N.V. Gaponenko, I.S. Molchan, S.V. Gaponenko, A.A. Lutich, A.V. Mudryi. Luminescence of Eu3+ and Tb3+ ions in the structure microporous xerogel/mesoporous anodic alumina, Zhurnal Prikladnoi Spektroskopii (J. Appl. Spectroscopy) 70 (2003) 57-61.</a:t>
            </a:r>
            <a:r>
              <a:rPr lang="en-US" sz="1600">
                <a:solidFill>
                  <a:schemeClr val="bg1"/>
                </a:solidFill>
              </a:rPr>
              <a:t> </a:t>
            </a:r>
            <a:endParaRPr lang="ru-RU" sz="1600">
              <a:solidFill>
                <a:schemeClr val="bg1"/>
              </a:solidFill>
            </a:endParaRPr>
          </a:p>
        </p:txBody>
      </p:sp>
    </p:spTree>
    <p:extLst>
      <p:ext uri="{BB962C8B-B14F-4D97-AF65-F5344CB8AC3E}">
        <p14:creationId xmlns:p14="http://schemas.microsoft.com/office/powerpoint/2010/main" val="3673690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body" idx="1"/>
          </p:nvPr>
        </p:nvSpPr>
        <p:spPr>
          <a:xfrm>
            <a:off x="4800600" y="779463"/>
            <a:ext cx="4343400" cy="777329"/>
          </a:xfrm>
        </p:spPr>
        <p:txBody>
          <a:bodyPr/>
          <a:lstStyle/>
          <a:p>
            <a:pPr algn="ctr" eaLnBrk="1" hangingPunct="1">
              <a:lnSpc>
                <a:spcPct val="90000"/>
              </a:lnSpc>
            </a:pPr>
            <a:r>
              <a:rPr lang="ru-RU" sz="2000" dirty="0" smtClean="0">
                <a:solidFill>
                  <a:srgbClr val="66FF33"/>
                </a:solidFill>
              </a:rPr>
              <a:t>Анизотропия индикатрисы рассеяния </a:t>
            </a:r>
            <a:endParaRPr lang="ru-RU" sz="2000" dirty="0" smtClean="0">
              <a:solidFill>
                <a:srgbClr val="66FF33"/>
              </a:solidFill>
            </a:endParaRPr>
          </a:p>
        </p:txBody>
      </p:sp>
      <p:pic>
        <p:nvPicPr>
          <p:cNvPr id="99331" name="Picture 3" descr="sch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700088"/>
            <a:ext cx="4914900" cy="3703637"/>
          </a:xfrm>
          <a:prstGeom prst="rect">
            <a:avLst/>
          </a:prstGeom>
          <a:noFill/>
          <a:ln>
            <a:noFill/>
          </a:ln>
          <a:effectLst>
            <a:outerShdw dist="107763" dir="18900000" algn="ctr" rotWithShape="0">
              <a:schemeClr val="accent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Line 4"/>
          <p:cNvSpPr>
            <a:spLocks noChangeShapeType="1"/>
          </p:cNvSpPr>
          <p:nvPr/>
        </p:nvSpPr>
        <p:spPr bwMode="auto">
          <a:xfrm>
            <a:off x="0" y="5084763"/>
            <a:ext cx="9144000" cy="0"/>
          </a:xfrm>
          <a:prstGeom prst="line">
            <a:avLst/>
          </a:prstGeom>
          <a:noFill/>
          <a:ln w="57150" cmpd="thinThick">
            <a:solidFill>
              <a:srgbClr val="00FFFF"/>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9333" name="Rectangle 5"/>
          <p:cNvSpPr>
            <a:spLocks noChangeArrowheads="1"/>
          </p:cNvSpPr>
          <p:nvPr/>
        </p:nvSpPr>
        <p:spPr bwMode="auto">
          <a:xfrm>
            <a:off x="0" y="5516563"/>
            <a:ext cx="91440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CCCC00"/>
                </a:solidFill>
              </a:rPr>
              <a:t>Lutich A. A., Gaponenko S. V., Gaponenko N. V., Molchan I. S., Sokol V. A. and Parkhutik V.  Anisotropic light scattering in nanoporous materials: a photon density of states effect  // </a:t>
            </a:r>
            <a:r>
              <a:rPr lang="en-US" b="1" i="1">
                <a:solidFill>
                  <a:srgbClr val="CCCC00"/>
                </a:solidFill>
              </a:rPr>
              <a:t>Nano Lett.</a:t>
            </a:r>
            <a:r>
              <a:rPr lang="en-US" b="1">
                <a:solidFill>
                  <a:srgbClr val="CCCC00"/>
                </a:solidFill>
              </a:rPr>
              <a:t> – 2004 – Vol. 4, N 9. – P. 1755–1758.</a:t>
            </a:r>
            <a:r>
              <a:rPr lang="en-US" sz="1600" b="1">
                <a:solidFill>
                  <a:srgbClr val="CCCC00"/>
                </a:solidFill>
              </a:rPr>
              <a:t> </a:t>
            </a:r>
            <a:endParaRPr lang="ru-RU" sz="1600" b="1">
              <a:solidFill>
                <a:srgbClr val="CCCC00"/>
              </a:solidFill>
            </a:endParaRPr>
          </a:p>
        </p:txBody>
      </p:sp>
      <p:pic>
        <p:nvPicPr>
          <p:cNvPr id="6" name="Picture 6" descr="IMG_20141215_124813"/>
          <p:cNvPicPr>
            <a:picLocks noChangeAspect="1" noChangeArrowheads="1"/>
          </p:cNvPicPr>
          <p:nvPr/>
        </p:nvPicPr>
        <p:blipFill>
          <a:blip r:embed="rId3">
            <a:extLst>
              <a:ext uri="{28A0092B-C50C-407E-A947-70E740481C1C}">
                <a14:useLocalDpi xmlns:a14="http://schemas.microsoft.com/office/drawing/2010/main" val="0"/>
              </a:ext>
            </a:extLst>
          </a:blip>
          <a:srcRect l="7903" t="14096" r="21793" b="22783"/>
          <a:stretch>
            <a:fillRect/>
          </a:stretch>
        </p:blipFill>
        <p:spPr bwMode="auto">
          <a:xfrm>
            <a:off x="5436096" y="2320925"/>
            <a:ext cx="320357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17711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ru-RU" altLang="ru-RU" sz="4000" b="1" smtClean="0"/>
              <a:t>Sir Chandrasekhara Venkata Raman</a:t>
            </a:r>
            <a:endParaRPr lang="ru-RU" altLang="ru-RU" sz="4000" smtClean="0"/>
          </a:p>
        </p:txBody>
      </p:sp>
      <p:sp>
        <p:nvSpPr>
          <p:cNvPr id="35843" name="AutoShape 3"/>
          <p:cNvSpPr>
            <a:spLocks noChangeAspect="1" noChangeArrowheads="1"/>
          </p:cNvSpPr>
          <p:nvPr>
            <p:ph type="body" idx="1"/>
          </p:nvPr>
        </p:nvSpPr>
        <p:spPr>
          <a:xfrm>
            <a:off x="395288" y="5157788"/>
            <a:ext cx="8229600" cy="1328737"/>
          </a:xfrm>
        </p:spPr>
        <p:txBody>
          <a:bodyPr/>
          <a:lstStyle/>
          <a:p>
            <a:pPr eaLnBrk="1" hangingPunct="1">
              <a:lnSpc>
                <a:spcPct val="80000"/>
              </a:lnSpc>
            </a:pPr>
            <a:r>
              <a:rPr lang="ru-RU" altLang="ru-RU" sz="1400" b="1" smtClean="0"/>
              <a:t>Sir Chandrasekhara Venkata Raman</a:t>
            </a:r>
            <a:r>
              <a:rPr lang="ru-RU" altLang="ru-RU" sz="1400" smtClean="0"/>
              <a:t>, </a:t>
            </a:r>
            <a:r>
              <a:rPr lang="ru-RU" altLang="ru-RU" sz="1400" smtClean="0">
                <a:hlinkClick r:id="rId2" tooltip="Fellow of the Royal Society"/>
              </a:rPr>
              <a:t>FRS</a:t>
            </a:r>
            <a:r>
              <a:rPr lang="ru-RU" altLang="ru-RU" sz="1400" smtClean="0"/>
              <a:t> (</a:t>
            </a:r>
            <a:r>
              <a:rPr lang="ru-RU" altLang="ru-RU" sz="1400" smtClean="0">
                <a:hlinkClick r:id="rId3" tooltip="Tamil language"/>
              </a:rPr>
              <a:t>Tamil</a:t>
            </a:r>
            <a:r>
              <a:rPr lang="ru-RU" altLang="ru-RU" sz="1400" smtClean="0"/>
              <a:t>: </a:t>
            </a:r>
            <a:r>
              <a:rPr lang="ta-IN" altLang="ru-RU" sz="1400" smtClean="0"/>
              <a:t>சந்திரசேகர வெங்கடராமன்</a:t>
            </a:r>
            <a:r>
              <a:rPr lang="ru-RU" altLang="ru-RU" sz="1400" smtClean="0"/>
              <a:t>) (7 November 1888 – 21 November 1970) was an </a:t>
            </a:r>
            <a:r>
              <a:rPr lang="ru-RU" altLang="ru-RU" sz="1400" smtClean="0">
                <a:hlinkClick r:id="rId4" tooltip="India"/>
              </a:rPr>
              <a:t>Indian</a:t>
            </a:r>
            <a:r>
              <a:rPr lang="ru-RU" altLang="ru-RU" sz="1400" smtClean="0"/>
              <a:t> physicist whose work was influential in the growth of science in the world. He was the recipient of the </a:t>
            </a:r>
            <a:r>
              <a:rPr lang="ru-RU" altLang="ru-RU" sz="1400" smtClean="0">
                <a:hlinkClick r:id="rId5" tooltip="Nobel Prize for Physics"/>
              </a:rPr>
              <a:t>Nobel Prize for Physics</a:t>
            </a:r>
            <a:r>
              <a:rPr lang="ru-RU" altLang="ru-RU" sz="1400" smtClean="0"/>
              <a:t> in 1930 for the discovery that when light traverses a transparent material, some of the light that is deflected changes in wavelength. This phenomenon is now called </a:t>
            </a:r>
            <a:r>
              <a:rPr lang="ru-RU" altLang="ru-RU" sz="1400" smtClean="0">
                <a:hlinkClick r:id="rId6" tooltip="Raman scattering"/>
              </a:rPr>
              <a:t>Raman scattering</a:t>
            </a:r>
            <a:r>
              <a:rPr lang="ru-RU" altLang="ru-RU" sz="1400" smtClean="0"/>
              <a:t> and is the result of the </a:t>
            </a:r>
            <a:r>
              <a:rPr lang="ru-RU" altLang="ru-RU" sz="1400" smtClean="0">
                <a:hlinkClick r:id="rId7" tooltip="Raman effect"/>
              </a:rPr>
              <a:t>Raman effect</a:t>
            </a:r>
            <a:r>
              <a:rPr lang="ru-RU" altLang="ru-RU" sz="1400" smtClean="0"/>
              <a:t>. </a:t>
            </a:r>
          </a:p>
        </p:txBody>
      </p:sp>
      <p:pic>
        <p:nvPicPr>
          <p:cNvPr id="3584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5375" y="1484313"/>
            <a:ext cx="1866900"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5" name="Rectangle 5"/>
          <p:cNvSpPr>
            <a:spLocks noChangeArrowheads="1"/>
          </p:cNvSpPr>
          <p:nvPr/>
        </p:nvSpPr>
        <p:spPr bwMode="auto">
          <a:xfrm>
            <a:off x="1331913" y="4286250"/>
            <a:ext cx="66960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r>
              <a:rPr lang="ru-RU" altLang="ru-RU"/>
              <a:t>I think the essence of the scientific spirit is to look behind and beyond and to realize what a wonderful world it is that we live in. </a:t>
            </a:r>
          </a:p>
        </p:txBody>
      </p:sp>
    </p:spTree>
    <p:extLst>
      <p:ext uri="{BB962C8B-B14F-4D97-AF65-F5344CB8AC3E}">
        <p14:creationId xmlns:p14="http://schemas.microsoft.com/office/powerpoint/2010/main" val="3666509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fontScale="90000"/>
          </a:bodyPr>
          <a:lstStyle/>
          <a:p>
            <a:pPr eaLnBrk="1" hangingPunct="1"/>
            <a:r>
              <a:rPr lang="ru-RU" altLang="ru-RU" sz="4000" smtClean="0"/>
              <a:t>Стоксовое и антистоксовое рамановское (комбинационное) рассеяние</a:t>
            </a:r>
          </a:p>
        </p:txBody>
      </p:sp>
      <p:pic>
        <p:nvPicPr>
          <p:cNvPr id="3686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1916113"/>
            <a:ext cx="4359275"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8" name="Rectangle 7"/>
          <p:cNvSpPr>
            <a:spLocks noChangeArrowheads="1"/>
          </p:cNvSpPr>
          <p:nvPr/>
        </p:nvSpPr>
        <p:spPr bwMode="auto">
          <a:xfrm>
            <a:off x="1187450" y="4437063"/>
            <a:ext cx="7416800" cy="213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80000"/>
              </a:lnSpc>
              <a:spcBef>
                <a:spcPct val="20000"/>
              </a:spcBef>
              <a:buFontTx/>
              <a:buChar char="•"/>
            </a:pPr>
            <a:r>
              <a:rPr lang="ru-RU" altLang="ru-RU" sz="2400"/>
              <a:t>Неупругое рассеяние на смещенных (комбинационных) частотах</a:t>
            </a:r>
            <a:r>
              <a:rPr lang="en-US" altLang="ru-RU" sz="2400"/>
              <a:t> - </a:t>
            </a:r>
            <a:r>
              <a:rPr lang="ru-RU" altLang="ru-RU" sz="2400"/>
              <a:t>рамановское или комбинационное. Линии, соответствующие комбинационному рассеянию, смещены относительно линии падающего света на частоту молекулярных колебаний рассеивающего образца.</a:t>
            </a:r>
            <a:r>
              <a:rPr lang="ru-RU" altLang="ru-RU"/>
              <a:t> </a:t>
            </a:r>
            <a:endParaRPr lang="en-US" altLang="ru-RU"/>
          </a:p>
        </p:txBody>
      </p:sp>
    </p:spTree>
    <p:extLst>
      <p:ext uri="{BB962C8B-B14F-4D97-AF65-F5344CB8AC3E}">
        <p14:creationId xmlns:p14="http://schemas.microsoft.com/office/powerpoint/2010/main" val="1528520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ru-RU" altLang="ru-RU" sz="2400" smtClean="0"/>
              <a:t>Рэлеевское рассеяние -</a:t>
            </a:r>
            <a:br>
              <a:rPr lang="ru-RU" altLang="ru-RU" sz="2400" smtClean="0"/>
            </a:br>
            <a:r>
              <a:rPr lang="ru-RU" altLang="ru-RU" sz="2400" smtClean="0"/>
              <a:t>(вид упругого рассеяния, т.е. с сохранением частоты)</a:t>
            </a:r>
          </a:p>
        </p:txBody>
      </p:sp>
      <p:sp>
        <p:nvSpPr>
          <p:cNvPr id="37891" name="Rectangle 3"/>
          <p:cNvSpPr>
            <a:spLocks noGrp="1" noChangeArrowheads="1"/>
          </p:cNvSpPr>
          <p:nvPr>
            <p:ph type="body" idx="1"/>
          </p:nvPr>
        </p:nvSpPr>
        <p:spPr>
          <a:xfrm>
            <a:off x="457200" y="1600200"/>
            <a:ext cx="8229600" cy="965200"/>
          </a:xfrm>
        </p:spPr>
        <p:txBody>
          <a:bodyPr/>
          <a:lstStyle/>
          <a:p>
            <a:pPr eaLnBrk="1" hangingPunct="1">
              <a:lnSpc>
                <a:spcPct val="90000"/>
              </a:lnSpc>
            </a:pPr>
            <a:r>
              <a:rPr lang="ru-RU" altLang="ru-RU" sz="2800" smtClean="0"/>
              <a:t>2</a:t>
            </a:r>
            <a:r>
              <a:rPr lang="el-GR" altLang="ru-RU" sz="2800" smtClean="0">
                <a:cs typeface="Arial" charset="0"/>
              </a:rPr>
              <a:t>π</a:t>
            </a:r>
            <a:r>
              <a:rPr lang="en-US" altLang="ru-RU" sz="2800" smtClean="0">
                <a:cs typeface="Arial" charset="0"/>
              </a:rPr>
              <a:t>r &lt;&lt; </a:t>
            </a:r>
            <a:r>
              <a:rPr lang="el-GR" altLang="ru-RU" sz="2800" smtClean="0">
                <a:cs typeface="Arial" charset="0"/>
              </a:rPr>
              <a:t>λ</a:t>
            </a:r>
            <a:r>
              <a:rPr lang="en-US" altLang="ru-RU" sz="2800" smtClean="0">
                <a:cs typeface="Arial" charset="0"/>
              </a:rPr>
              <a:t> – </a:t>
            </a:r>
            <a:r>
              <a:rPr lang="ru-RU" altLang="ru-RU" sz="2800" smtClean="0">
                <a:cs typeface="Arial" charset="0"/>
              </a:rPr>
              <a:t>рэлеевское рассеяние</a:t>
            </a:r>
            <a:endParaRPr lang="en-US" altLang="ru-RU" sz="2800" smtClean="0"/>
          </a:p>
          <a:p>
            <a:pPr eaLnBrk="1" hangingPunct="1">
              <a:lnSpc>
                <a:spcPct val="90000"/>
              </a:lnSpc>
            </a:pPr>
            <a:r>
              <a:rPr lang="en-US" altLang="ru-RU" sz="2800" smtClean="0">
                <a:cs typeface="Arial" charset="0"/>
              </a:rPr>
              <a:t>d &lt;&lt; </a:t>
            </a:r>
            <a:r>
              <a:rPr lang="el-GR" altLang="ru-RU" sz="2800" smtClean="0">
                <a:cs typeface="Arial" charset="0"/>
              </a:rPr>
              <a:t>λ</a:t>
            </a:r>
            <a:r>
              <a:rPr lang="en-US" altLang="ru-RU" sz="2800" smtClean="0">
                <a:cs typeface="Arial" charset="0"/>
              </a:rPr>
              <a:t> </a:t>
            </a:r>
            <a:endParaRPr lang="el-GR" altLang="ru-RU" sz="2800" smtClean="0">
              <a:cs typeface="Arial" charset="0"/>
            </a:endParaRPr>
          </a:p>
        </p:txBody>
      </p:sp>
      <p:sp>
        <p:nvSpPr>
          <p:cNvPr id="37892" name="Rectangle 4"/>
          <p:cNvSpPr>
            <a:spLocks noChangeArrowheads="1"/>
          </p:cNvSpPr>
          <p:nvPr/>
        </p:nvSpPr>
        <p:spPr bwMode="auto">
          <a:xfrm>
            <a:off x="0" y="3176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endParaRPr lang="ru-RU" altLang="ru-RU"/>
          </a:p>
        </p:txBody>
      </p:sp>
      <p:graphicFrame>
        <p:nvGraphicFramePr>
          <p:cNvPr id="37893" name="Object 5"/>
          <p:cNvGraphicFramePr>
            <a:graphicFrameLocks noChangeAspect="1"/>
          </p:cNvGraphicFramePr>
          <p:nvPr/>
        </p:nvGraphicFramePr>
        <p:xfrm>
          <a:off x="1847850" y="2924175"/>
          <a:ext cx="5303838" cy="1128713"/>
        </p:xfrm>
        <a:graphic>
          <a:graphicData uri="http://schemas.openxmlformats.org/presentationml/2006/ole">
            <mc:AlternateContent xmlns:mc="http://schemas.openxmlformats.org/markup-compatibility/2006">
              <mc:Choice xmlns:v="urn:schemas-microsoft-com:vml" Requires="v">
                <p:oleObj spid="_x0000_s2062" name="Формула" r:id="rId3" imgW="2374900" imgH="508000" progId="Equation.3">
                  <p:embed/>
                </p:oleObj>
              </mc:Choice>
              <mc:Fallback>
                <p:oleObj name="Формула" r:id="rId3" imgW="2374900" imgH="508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850" y="2924175"/>
                        <a:ext cx="5303838"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94" name="Text Box 6"/>
          <p:cNvSpPr txBox="1">
            <a:spLocks noChangeArrowheads="1"/>
          </p:cNvSpPr>
          <p:nvPr/>
        </p:nvSpPr>
        <p:spPr bwMode="auto">
          <a:xfrm>
            <a:off x="900113" y="4437063"/>
            <a:ext cx="7704137"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pPr>
            <a:r>
              <a:rPr lang="en-US" altLang="ru-RU" sz="1800"/>
              <a:t>Io- </a:t>
            </a:r>
            <a:r>
              <a:rPr lang="ru-RU" altLang="ru-RU" sz="1800"/>
              <a:t>интенсивность падающего света с длиной волны </a:t>
            </a:r>
            <a:r>
              <a:rPr lang="el-GR" altLang="ru-RU" sz="1800"/>
              <a:t>λ</a:t>
            </a:r>
            <a:endParaRPr lang="ru-RU" altLang="ru-RU" sz="1800"/>
          </a:p>
          <a:p>
            <a:pPr eaLnBrk="1" hangingPunct="1">
              <a:spcBef>
                <a:spcPct val="50000"/>
              </a:spcBef>
            </a:pPr>
            <a:r>
              <a:rPr lang="en-US" altLang="ru-RU" sz="1800"/>
              <a:t>I – </a:t>
            </a:r>
            <a:r>
              <a:rPr lang="ru-RU" altLang="ru-RU" sz="1800"/>
              <a:t>интенсивность рассеянного света с той же длиной волны </a:t>
            </a:r>
            <a:r>
              <a:rPr lang="el-GR" altLang="ru-RU" sz="1800"/>
              <a:t>λ</a:t>
            </a:r>
            <a:r>
              <a:rPr lang="ru-RU" altLang="ru-RU" sz="1800"/>
              <a:t> в направлении, задаваемом углом </a:t>
            </a:r>
            <a:r>
              <a:rPr lang="el-GR" altLang="ru-RU" sz="1800">
                <a:cs typeface="Arial" charset="0"/>
              </a:rPr>
              <a:t>Θ</a:t>
            </a:r>
            <a:r>
              <a:rPr lang="ru-RU" altLang="ru-RU" sz="1800">
                <a:cs typeface="Arial" charset="0"/>
              </a:rPr>
              <a:t>, частицей диаметром </a:t>
            </a:r>
            <a:r>
              <a:rPr lang="en-US" altLang="ru-RU" sz="1800">
                <a:cs typeface="Arial" charset="0"/>
              </a:rPr>
              <a:t>d</a:t>
            </a:r>
            <a:r>
              <a:rPr lang="ru-RU" altLang="ru-RU" sz="1800">
                <a:cs typeface="Arial" charset="0"/>
              </a:rPr>
              <a:t> с коэффициентом преломления </a:t>
            </a:r>
            <a:r>
              <a:rPr lang="en-US" altLang="ru-RU" sz="1800">
                <a:cs typeface="Arial" charset="0"/>
              </a:rPr>
              <a:t>n </a:t>
            </a:r>
            <a:r>
              <a:rPr lang="ru-RU" altLang="ru-RU" sz="1800">
                <a:cs typeface="Arial" charset="0"/>
              </a:rPr>
              <a:t>в точку на расстоянии </a:t>
            </a:r>
            <a:r>
              <a:rPr lang="en-US" altLang="ru-RU" sz="1800">
                <a:cs typeface="Arial" charset="0"/>
              </a:rPr>
              <a:t>R</a:t>
            </a:r>
            <a:endParaRPr lang="el-GR" altLang="ru-RU" sz="1800">
              <a:cs typeface="Arial" charset="0"/>
            </a:endParaRPr>
          </a:p>
        </p:txBody>
      </p:sp>
    </p:spTree>
    <p:extLst>
      <p:ext uri="{BB962C8B-B14F-4D97-AF65-F5344CB8AC3E}">
        <p14:creationId xmlns:p14="http://schemas.microsoft.com/office/powerpoint/2010/main" val="109563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body" idx="1"/>
          </p:nvPr>
        </p:nvSpPr>
        <p:spPr>
          <a:xfrm>
            <a:off x="457200" y="5300663"/>
            <a:ext cx="8229600" cy="825500"/>
          </a:xfrm>
        </p:spPr>
        <p:txBody>
          <a:bodyPr/>
          <a:lstStyle/>
          <a:p>
            <a:pPr eaLnBrk="1" hangingPunct="1">
              <a:lnSpc>
                <a:spcPct val="80000"/>
              </a:lnSpc>
            </a:pPr>
            <a:r>
              <a:rPr lang="ru-RU" altLang="ru-RU" sz="1800" smtClean="0"/>
              <a:t>1- солнечное излучение за границей атмосферы, 3 – абсолютно черное тело при 5900 К</a:t>
            </a:r>
            <a:r>
              <a:rPr lang="en-US" altLang="ru-RU" sz="1800" smtClean="0"/>
              <a:t>;</a:t>
            </a:r>
          </a:p>
          <a:p>
            <a:pPr eaLnBrk="1" hangingPunct="1">
              <a:lnSpc>
                <a:spcPct val="80000"/>
              </a:lnSpc>
            </a:pPr>
            <a:r>
              <a:rPr lang="en-US" altLang="ru-RU" sz="1800" smtClean="0"/>
              <a:t>2 - </a:t>
            </a:r>
            <a:r>
              <a:rPr lang="ru-RU" altLang="ru-RU" sz="1800" smtClean="0"/>
              <a:t>солнечное излучение на уровне моря</a:t>
            </a:r>
          </a:p>
        </p:txBody>
      </p:sp>
      <p:pic>
        <p:nvPicPr>
          <p:cNvPr id="389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76250"/>
            <a:ext cx="6697663" cy="464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6" name="Text Box 4"/>
          <p:cNvSpPr txBox="1">
            <a:spLocks noChangeArrowheads="1"/>
          </p:cNvSpPr>
          <p:nvPr/>
        </p:nvSpPr>
        <p:spPr bwMode="auto">
          <a:xfrm>
            <a:off x="3924300" y="260350"/>
            <a:ext cx="460851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pPr>
            <a:r>
              <a:rPr lang="en-US" altLang="ru-RU" sz="1800" dirty="0"/>
              <a:t>“</a:t>
            </a:r>
            <a:r>
              <a:rPr lang="ru-RU" altLang="ru-RU" sz="1800" dirty="0" err="1"/>
              <a:t>Less</a:t>
            </a:r>
            <a:r>
              <a:rPr lang="ru-RU" altLang="ru-RU" sz="1800" dirty="0"/>
              <a:t> </a:t>
            </a:r>
            <a:r>
              <a:rPr lang="ru-RU" altLang="ru-RU" sz="1800" dirty="0" err="1"/>
              <a:t>than</a:t>
            </a:r>
            <a:r>
              <a:rPr lang="ru-RU" altLang="ru-RU" sz="1800" dirty="0"/>
              <a:t> 1/40th of </a:t>
            </a:r>
            <a:r>
              <a:rPr lang="ru-RU" altLang="ru-RU" sz="1800" dirty="0" err="1"/>
              <a:t>the</a:t>
            </a:r>
            <a:r>
              <a:rPr lang="ru-RU" altLang="ru-RU" sz="1800" dirty="0"/>
              <a:t> </a:t>
            </a:r>
            <a:r>
              <a:rPr lang="ru-RU" altLang="ru-RU" sz="1800" dirty="0" err="1"/>
              <a:t>whole</a:t>
            </a:r>
            <a:r>
              <a:rPr lang="ru-RU" altLang="ru-RU" sz="1800" dirty="0"/>
              <a:t> </a:t>
            </a:r>
            <a:r>
              <a:rPr lang="ru-RU" altLang="ru-RU" sz="1800" dirty="0" err="1"/>
              <a:t>energy</a:t>
            </a:r>
            <a:r>
              <a:rPr lang="ru-RU" altLang="ru-RU" sz="1800" dirty="0"/>
              <a:t> of </a:t>
            </a:r>
            <a:r>
              <a:rPr lang="ru-RU" altLang="ru-RU" sz="1800" dirty="0" err="1"/>
              <a:t>the</a:t>
            </a:r>
            <a:r>
              <a:rPr lang="ru-RU" altLang="ru-RU" sz="1800" dirty="0"/>
              <a:t> </a:t>
            </a:r>
            <a:r>
              <a:rPr lang="ru-RU" altLang="ru-RU" sz="1800" dirty="0" err="1"/>
              <a:t>brightness</a:t>
            </a:r>
            <a:r>
              <a:rPr lang="ru-RU" altLang="ru-RU" sz="1800" dirty="0"/>
              <a:t> of </a:t>
            </a:r>
            <a:r>
              <a:rPr lang="ru-RU" altLang="ru-RU" sz="1800" dirty="0" err="1"/>
              <a:t>the</a:t>
            </a:r>
            <a:r>
              <a:rPr lang="ru-RU" altLang="ru-RU" sz="1800" dirty="0"/>
              <a:t> </a:t>
            </a:r>
            <a:r>
              <a:rPr lang="ru-RU" altLang="ru-RU" sz="1800" dirty="0" err="1"/>
              <a:t>sunlight</a:t>
            </a:r>
            <a:r>
              <a:rPr lang="ru-RU" altLang="ru-RU" sz="1800" dirty="0"/>
              <a:t> </a:t>
            </a:r>
            <a:r>
              <a:rPr lang="ru-RU" altLang="ru-RU" sz="1800" dirty="0" err="1"/>
              <a:t>appears</a:t>
            </a:r>
            <a:r>
              <a:rPr lang="ru-RU" altLang="ru-RU" sz="1800" dirty="0"/>
              <a:t> </a:t>
            </a:r>
            <a:r>
              <a:rPr lang="ru-RU" altLang="ru-RU" sz="1800" dirty="0" err="1"/>
              <a:t>in</a:t>
            </a:r>
            <a:r>
              <a:rPr lang="ru-RU" altLang="ru-RU" sz="1800" dirty="0"/>
              <a:t> </a:t>
            </a:r>
            <a:r>
              <a:rPr lang="ru-RU" altLang="ru-RU" sz="1800" dirty="0" err="1"/>
              <a:t>the</a:t>
            </a:r>
            <a:r>
              <a:rPr lang="ru-RU" altLang="ru-RU" sz="1800" dirty="0"/>
              <a:t> </a:t>
            </a:r>
            <a:r>
              <a:rPr lang="ru-RU" altLang="ru-RU" sz="1800" dirty="0" err="1"/>
              <a:t>blue</a:t>
            </a:r>
            <a:r>
              <a:rPr lang="ru-RU" altLang="ru-RU" sz="1800" dirty="0"/>
              <a:t> of </a:t>
            </a:r>
            <a:r>
              <a:rPr lang="ru-RU" altLang="ru-RU" sz="1800" dirty="0" err="1"/>
              <a:t>the</a:t>
            </a:r>
            <a:r>
              <a:rPr lang="ru-RU" altLang="ru-RU" sz="1800" dirty="0"/>
              <a:t> </a:t>
            </a:r>
            <a:r>
              <a:rPr lang="ru-RU" altLang="ru-RU" sz="1800" dirty="0" err="1"/>
              <a:t>spectrum</a:t>
            </a:r>
            <a:r>
              <a:rPr lang="ru-RU" altLang="ru-RU" sz="1800" dirty="0"/>
              <a:t> and </a:t>
            </a:r>
            <a:r>
              <a:rPr lang="ru-RU" altLang="ru-RU" sz="1800" dirty="0" err="1"/>
              <a:t>we</a:t>
            </a:r>
            <a:r>
              <a:rPr lang="ru-RU" altLang="ru-RU" sz="1800" dirty="0"/>
              <a:t> </a:t>
            </a:r>
            <a:r>
              <a:rPr lang="ru-RU" altLang="ru-RU" sz="1800" dirty="0" err="1"/>
              <a:t>see</a:t>
            </a:r>
            <a:r>
              <a:rPr lang="ru-RU" altLang="ru-RU" sz="1800" dirty="0"/>
              <a:t> </a:t>
            </a:r>
            <a:r>
              <a:rPr lang="ru-RU" altLang="ru-RU" sz="1800" dirty="0" err="1"/>
              <a:t>only</a:t>
            </a:r>
            <a:r>
              <a:rPr lang="ru-RU" altLang="ru-RU" sz="1800" dirty="0"/>
              <a:t> </a:t>
            </a:r>
            <a:r>
              <a:rPr lang="ru-RU" altLang="ru-RU" sz="1800" dirty="0" err="1"/>
              <a:t>that</a:t>
            </a:r>
            <a:r>
              <a:rPr lang="ru-RU" altLang="ru-RU" sz="1800" dirty="0"/>
              <a:t> 1/40th </a:t>
            </a:r>
            <a:r>
              <a:rPr lang="ru-RU" altLang="ru-RU" sz="1800" dirty="0" err="1"/>
              <a:t>part</a:t>
            </a:r>
            <a:r>
              <a:rPr lang="en-US" altLang="ru-RU" sz="1800" dirty="0"/>
              <a:t>”</a:t>
            </a:r>
            <a:r>
              <a:rPr lang="ru-RU" altLang="ru-RU" sz="1800" dirty="0"/>
              <a:t>. </a:t>
            </a:r>
          </a:p>
        </p:txBody>
      </p:sp>
      <p:pic>
        <p:nvPicPr>
          <p:cNvPr id="389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2276475"/>
            <a:ext cx="2736850" cy="182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72069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106</TotalTime>
  <Words>1593</Words>
  <Application>Microsoft Office PowerPoint</Application>
  <PresentationFormat>Экран (4:3)</PresentationFormat>
  <Paragraphs>142</Paragraphs>
  <Slides>59</Slides>
  <Notes>0</Notes>
  <HiddenSlides>0</HiddenSlides>
  <MMClips>0</MMClips>
  <ScaleCrop>false</ScaleCrop>
  <HeadingPairs>
    <vt:vector size="6" baseType="variant">
      <vt:variant>
        <vt:lpstr>Тема</vt:lpstr>
      </vt:variant>
      <vt:variant>
        <vt:i4>4</vt:i4>
      </vt:variant>
      <vt:variant>
        <vt:lpstr>Внедренные серверы OLE</vt:lpstr>
      </vt:variant>
      <vt:variant>
        <vt:i4>2</vt:i4>
      </vt:variant>
      <vt:variant>
        <vt:lpstr>Заголовки слайдов</vt:lpstr>
      </vt:variant>
      <vt:variant>
        <vt:i4>59</vt:i4>
      </vt:variant>
    </vt:vector>
  </HeadingPairs>
  <TitlesOfParts>
    <vt:vector size="65" baseType="lpstr">
      <vt:lpstr>Тема Office</vt:lpstr>
      <vt:lpstr>Оформление по умолчанию</vt:lpstr>
      <vt:lpstr>1_Оформление по умолчанию</vt:lpstr>
      <vt:lpstr>1_Default Design</vt:lpstr>
      <vt:lpstr>Microsoft Equation 3.0</vt:lpstr>
      <vt:lpstr>Origin Graph</vt:lpstr>
      <vt:lpstr>Поглощение и рассеяние света в микро- и наноструктурах</vt:lpstr>
      <vt:lpstr>Люминесценция и рассеяние</vt:lpstr>
      <vt:lpstr>Презентация PowerPoint</vt:lpstr>
      <vt:lpstr>Презентация PowerPoint</vt:lpstr>
      <vt:lpstr>Рэлеевское рассеяние</vt:lpstr>
      <vt:lpstr>Sir Chandrasekhara Venkata Raman</vt:lpstr>
      <vt:lpstr>Стоксовое и антистоксовое рамановское (комбинационное) рассеяние</vt:lpstr>
      <vt:lpstr>Рэлеевское рассеяние - (вид упругого рассеяния, т.е. с сохранением частоты)</vt:lpstr>
      <vt:lpstr>Презентация PowerPoint</vt:lpstr>
      <vt:lpstr>Рэлеевское рассеяние</vt:lpstr>
      <vt:lpstr>Рассеяние и цвет неба</vt:lpstr>
      <vt:lpstr>Chandrasekhara Venkata Raman</vt:lpstr>
      <vt:lpstr>Презентация PowerPoint</vt:lpstr>
      <vt:lpstr>Презентация PowerPoint</vt:lpstr>
      <vt:lpstr>Презентация PowerPoint</vt:lpstr>
      <vt:lpstr>Презентация PowerPoint</vt:lpstr>
      <vt:lpstr>Рэлеевское рассеяние на закате</vt:lpstr>
      <vt:lpstr>Рассеяние Ми – частицы более ~600 нм (облака, пыль)</vt:lpstr>
      <vt:lpstr>Элементарный акт люминесценции состоит из:</vt:lpstr>
      <vt:lpstr>Презентация PowerPoint</vt:lpstr>
      <vt:lpstr>Спектр поглощения InSb вблизи края фундаметнального поглощения</vt:lpstr>
      <vt:lpstr>Для полупроводников</vt:lpstr>
      <vt:lpstr>Презентация PowerPoint</vt:lpstr>
      <vt:lpstr>Презентация PowerPoint</vt:lpstr>
      <vt:lpstr>Презентация PowerPoint</vt:lpstr>
      <vt:lpstr>Схематическое представление одномерного фотонного кристалла </vt:lpstr>
      <vt:lpstr>Схематическое представление двумерного фотонного кристалла</vt:lpstr>
      <vt:lpstr>Трехмерные фотонные кристаллы</vt:lpstr>
      <vt:lpstr>Презентация PowerPoint</vt:lpstr>
      <vt:lpstr>ТИПЫ ФОТОННЫХ КРИСТАЛЛОВ</vt:lpstr>
      <vt:lpstr>Презентация PowerPoint</vt:lpstr>
      <vt:lpstr>Синтез опалов</vt:lpstr>
      <vt:lpstr>Презентация PowerPoint</vt:lpstr>
      <vt:lpstr>Фото браслета с опалом. Опал представляет собой природный фотонный кристалл </vt:lpstr>
      <vt:lpstr>Презентация PowerPoint</vt:lpstr>
      <vt:lpstr>Презентация PowerPoint</vt:lpstr>
      <vt:lpstr>Презентация PowerPoint</vt:lpstr>
      <vt:lpstr> Монодисперсные cферы TiO2 </vt:lpstr>
      <vt:lpstr>Тонкие опалоподобные пленки</vt:lpstr>
      <vt:lpstr>Презентация PowerPoint</vt:lpstr>
      <vt:lpstr>Схематичное изображение ячейки на основе опалов</vt:lpstr>
      <vt:lpstr>Презентация PowerPoint</vt:lpstr>
      <vt:lpstr>Презентация PowerPoint</vt:lpstr>
      <vt:lpstr>Презентация PowerPoint</vt:lpstr>
      <vt:lpstr>7 пар слоев</vt:lpstr>
      <vt:lpstr>7 периодов / активный слой / 7 периодов</vt:lpstr>
      <vt:lpstr>Презентация PowerPoint</vt:lpstr>
      <vt:lpstr>Презентация PowerPoint</vt:lpstr>
      <vt:lpstr>Презентация PowerPoint</vt:lpstr>
      <vt:lpstr>Презентация PowerPoint</vt:lpstr>
      <vt:lpstr>Микрорезонатор-microcavity</vt:lpstr>
      <vt:lpstr>Презентация PowerPoint</vt:lpstr>
      <vt:lpstr>Презентация PowerPoint</vt:lpstr>
      <vt:lpstr>Cleaved edge of the sample  comprising erbium-doped titania xerogel/opal</vt:lpstr>
      <vt:lpstr>Reflection spectra of artificial opal</vt:lpstr>
      <vt:lpstr>Пористый анодный оксид алюминия – аналог двумерного фотонного кристалла</vt:lpstr>
      <vt:lpstr>Презентация PowerPoint</vt:lpstr>
      <vt:lpstr>Анизотропия индикатрисы люминесценции европия</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Поглощение и рассеяние света в микро- и наноструктурах</dc:title>
  <dc:creator>1</dc:creator>
  <cp:lastModifiedBy>1</cp:lastModifiedBy>
  <cp:revision>14</cp:revision>
  <dcterms:created xsi:type="dcterms:W3CDTF">2022-04-12T13:39:45Z</dcterms:created>
  <dcterms:modified xsi:type="dcterms:W3CDTF">2022-04-12T15:25:55Z</dcterms:modified>
</cp:coreProperties>
</file>