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7" r:id="rId9"/>
    <p:sldId id="264" r:id="rId10"/>
    <p:sldId id="268" r:id="rId11"/>
    <p:sldId id="269" r:id="rId12"/>
    <p:sldId id="270" r:id="rId13"/>
    <p:sldId id="271" r:id="rId14"/>
    <p:sldId id="272" r:id="rId15"/>
    <p:sldId id="276" r:id="rId16"/>
    <p:sldId id="266" r:id="rId17"/>
    <p:sldId id="274" r:id="rId1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113" d="100"/>
          <a:sy n="113" d="100"/>
        </p:scale>
        <p:origin x="-426"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solidFill>
                  <a:srgbClr val="432A30"/>
                </a:solidFill>
              </a:rPr>
              <a:pPr/>
              <a:t>10/19/2020</a:t>
            </a:fld>
            <a:endParaRPr lang="en-US" dirty="0">
              <a:solidFill>
                <a:srgbClr val="432A30"/>
              </a:solidFill>
            </a:endParaRPr>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solidFill>
                <a:srgbClr val="432A30"/>
              </a:solidFill>
            </a:endParaRPr>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solidFill>
                  <a:srgbClr val="432A30"/>
                </a:solidFill>
              </a:rPr>
              <a:pPr/>
              <a:t>‹#›</a:t>
            </a:fld>
            <a:endParaRPr lang="en-US" dirty="0">
              <a:solidFill>
                <a:srgbClr val="432A30"/>
              </a:solidFill>
            </a:endParaRPr>
          </a:p>
        </p:txBody>
      </p:sp>
      <p:grpSp>
        <p:nvGrpSpPr>
          <p:cNvPr id="9" name="Group 8"/>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2095817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solidFill>
                  <a:srgbClr val="432A30"/>
                </a:solidFill>
              </a:rPr>
              <a:pPr/>
              <a:t>10/19/2020</a:t>
            </a:fld>
            <a:endParaRPr lang="en-US" dirty="0">
              <a:solidFill>
                <a:srgbClr val="432A30"/>
              </a:solidFill>
            </a:endParaRPr>
          </a:p>
        </p:txBody>
      </p:sp>
      <p:sp>
        <p:nvSpPr>
          <p:cNvPr id="5" name="Footer Placeholder 4"/>
          <p:cNvSpPr>
            <a:spLocks noGrp="1"/>
          </p:cNvSpPr>
          <p:nvPr>
            <p:ph type="ftr" sz="quarter" idx="11"/>
          </p:nvPr>
        </p:nvSpPr>
        <p:spPr/>
        <p:txBody>
          <a:bodyPr/>
          <a:lstStyle/>
          <a:p>
            <a:endParaRPr lang="en-US" dirty="0">
              <a:solidFill>
                <a:srgbClr val="432A30"/>
              </a:solidFill>
            </a:endParaRPr>
          </a:p>
        </p:txBody>
      </p:sp>
      <p:sp>
        <p:nvSpPr>
          <p:cNvPr id="6" name="Slide Number Placeholder 5"/>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346777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solidFill>
                  <a:srgbClr val="432A30"/>
                </a:solidFill>
              </a:rPr>
              <a:pPr/>
              <a:t>10/19/2020</a:t>
            </a:fld>
            <a:endParaRPr lang="en-US" dirty="0">
              <a:solidFill>
                <a:srgbClr val="432A30"/>
              </a:solidFill>
            </a:endParaRPr>
          </a:p>
        </p:txBody>
      </p:sp>
      <p:sp>
        <p:nvSpPr>
          <p:cNvPr id="5" name="Footer Placeholder 4"/>
          <p:cNvSpPr>
            <a:spLocks noGrp="1"/>
          </p:cNvSpPr>
          <p:nvPr>
            <p:ph type="ftr" sz="quarter" idx="11"/>
          </p:nvPr>
        </p:nvSpPr>
        <p:spPr/>
        <p:txBody>
          <a:bodyPr/>
          <a:lstStyle/>
          <a:p>
            <a:endParaRPr lang="en-US" dirty="0">
              <a:solidFill>
                <a:srgbClr val="432A30"/>
              </a:solidFill>
            </a:endParaRPr>
          </a:p>
        </p:txBody>
      </p:sp>
      <p:sp>
        <p:nvSpPr>
          <p:cNvPr id="6" name="Slide Number Placeholder 5"/>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2520268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158750"/>
            <a:ext cx="10972800" cy="1258888"/>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609600" y="1600201"/>
            <a:ext cx="5384800" cy="45307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97600" y="1600201"/>
            <a:ext cx="5384800" cy="45307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a:xfrm>
            <a:off x="609600" y="6243638"/>
            <a:ext cx="2844800" cy="457200"/>
          </a:xfrm>
        </p:spPr>
        <p:txBody>
          <a:bodyPr/>
          <a:lstStyle>
            <a:lvl1pPr>
              <a:defRPr/>
            </a:lvl1pPr>
          </a:lstStyle>
          <a:p>
            <a:endParaRPr lang="en-US">
              <a:solidFill>
                <a:srgbClr val="432A30"/>
              </a:solidFill>
            </a:endParaRPr>
          </a:p>
        </p:txBody>
      </p:sp>
      <p:sp>
        <p:nvSpPr>
          <p:cNvPr id="6" name="Нижний колонтитул 5"/>
          <p:cNvSpPr>
            <a:spLocks noGrp="1"/>
          </p:cNvSpPr>
          <p:nvPr>
            <p:ph type="ftr" sz="quarter" idx="11"/>
          </p:nvPr>
        </p:nvSpPr>
        <p:spPr>
          <a:xfrm>
            <a:off x="4165600" y="6248400"/>
            <a:ext cx="3860800" cy="457200"/>
          </a:xfrm>
        </p:spPr>
        <p:txBody>
          <a:bodyPr/>
          <a:lstStyle>
            <a:lvl1pPr>
              <a:defRPr/>
            </a:lvl1pPr>
          </a:lstStyle>
          <a:p>
            <a:endParaRPr lang="en-US">
              <a:solidFill>
                <a:srgbClr val="432A30"/>
              </a:solidFill>
            </a:endParaRPr>
          </a:p>
        </p:txBody>
      </p:sp>
      <p:sp>
        <p:nvSpPr>
          <p:cNvPr id="7" name="Номер слайда 6"/>
          <p:cNvSpPr>
            <a:spLocks noGrp="1"/>
          </p:cNvSpPr>
          <p:nvPr>
            <p:ph type="sldNum" sz="quarter" idx="12"/>
          </p:nvPr>
        </p:nvSpPr>
        <p:spPr>
          <a:xfrm>
            <a:off x="8737600" y="6243638"/>
            <a:ext cx="2844800" cy="457200"/>
          </a:xfrm>
        </p:spPr>
        <p:txBody>
          <a:bodyPr/>
          <a:lstStyle>
            <a:lvl1pPr>
              <a:defRPr/>
            </a:lvl1pPr>
          </a:lstStyle>
          <a:p>
            <a:fld id="{00AAC68E-CD08-4619-AE52-2B3FA76C1032}" type="slidenum">
              <a:rPr lang="en-US">
                <a:solidFill>
                  <a:srgbClr val="432A30"/>
                </a:solidFill>
              </a:rPr>
              <a:pPr/>
              <a:t>‹#›</a:t>
            </a:fld>
            <a:endParaRPr lang="en-US">
              <a:solidFill>
                <a:srgbClr val="432A30"/>
              </a:solidFill>
            </a:endParaRPr>
          </a:p>
        </p:txBody>
      </p:sp>
    </p:spTree>
    <p:extLst>
      <p:ext uri="{BB962C8B-B14F-4D97-AF65-F5344CB8AC3E}">
        <p14:creationId xmlns:p14="http://schemas.microsoft.com/office/powerpoint/2010/main" val="13686139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cSld name="Заголовок, текст и клип">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158750"/>
            <a:ext cx="10972800" cy="1258888"/>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609600" y="1600201"/>
            <a:ext cx="5384800" cy="45307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Место для изображения из Интернета 3"/>
          <p:cNvSpPr>
            <a:spLocks noGrp="1"/>
          </p:cNvSpPr>
          <p:nvPr>
            <p:ph type="clipArt" sz="half" idx="2"/>
          </p:nvPr>
        </p:nvSpPr>
        <p:spPr>
          <a:xfrm>
            <a:off x="6197600" y="1600201"/>
            <a:ext cx="5384800" cy="4530725"/>
          </a:xfrm>
        </p:spPr>
        <p:txBody>
          <a:bodyPr/>
          <a:lstStyle/>
          <a:p>
            <a:endParaRPr lang="ru-RU"/>
          </a:p>
        </p:txBody>
      </p:sp>
      <p:sp>
        <p:nvSpPr>
          <p:cNvPr id="5" name="Дата 4"/>
          <p:cNvSpPr>
            <a:spLocks noGrp="1"/>
          </p:cNvSpPr>
          <p:nvPr>
            <p:ph type="dt" sz="half" idx="10"/>
          </p:nvPr>
        </p:nvSpPr>
        <p:spPr>
          <a:xfrm>
            <a:off x="609600" y="6243638"/>
            <a:ext cx="2844800" cy="457200"/>
          </a:xfrm>
        </p:spPr>
        <p:txBody>
          <a:bodyPr/>
          <a:lstStyle>
            <a:lvl1pPr>
              <a:defRPr/>
            </a:lvl1pPr>
          </a:lstStyle>
          <a:p>
            <a:endParaRPr lang="en-US">
              <a:solidFill>
                <a:srgbClr val="432A30"/>
              </a:solidFill>
            </a:endParaRPr>
          </a:p>
        </p:txBody>
      </p:sp>
      <p:sp>
        <p:nvSpPr>
          <p:cNvPr id="6" name="Нижний колонтитул 5"/>
          <p:cNvSpPr>
            <a:spLocks noGrp="1"/>
          </p:cNvSpPr>
          <p:nvPr>
            <p:ph type="ftr" sz="quarter" idx="11"/>
          </p:nvPr>
        </p:nvSpPr>
        <p:spPr>
          <a:xfrm>
            <a:off x="4165600" y="6248400"/>
            <a:ext cx="3860800" cy="457200"/>
          </a:xfrm>
        </p:spPr>
        <p:txBody>
          <a:bodyPr/>
          <a:lstStyle>
            <a:lvl1pPr>
              <a:defRPr/>
            </a:lvl1pPr>
          </a:lstStyle>
          <a:p>
            <a:endParaRPr lang="en-US">
              <a:solidFill>
                <a:srgbClr val="432A30"/>
              </a:solidFill>
            </a:endParaRPr>
          </a:p>
        </p:txBody>
      </p:sp>
      <p:sp>
        <p:nvSpPr>
          <p:cNvPr id="7" name="Номер слайда 6"/>
          <p:cNvSpPr>
            <a:spLocks noGrp="1"/>
          </p:cNvSpPr>
          <p:nvPr>
            <p:ph type="sldNum" sz="quarter" idx="12"/>
          </p:nvPr>
        </p:nvSpPr>
        <p:spPr>
          <a:xfrm>
            <a:off x="8737600" y="6243638"/>
            <a:ext cx="2844800" cy="457200"/>
          </a:xfrm>
        </p:spPr>
        <p:txBody>
          <a:bodyPr/>
          <a:lstStyle>
            <a:lvl1pPr>
              <a:defRPr/>
            </a:lvl1pPr>
          </a:lstStyle>
          <a:p>
            <a:fld id="{06199528-A72D-499A-A1EC-7D1337B63D21}" type="slidenum">
              <a:rPr lang="en-US">
                <a:solidFill>
                  <a:srgbClr val="432A30"/>
                </a:solidFill>
              </a:rPr>
              <a:pPr/>
              <a:t>‹#›</a:t>
            </a:fld>
            <a:endParaRPr lang="en-US">
              <a:solidFill>
                <a:srgbClr val="432A30"/>
              </a:solidFill>
            </a:endParaRPr>
          </a:p>
        </p:txBody>
      </p:sp>
    </p:spTree>
    <p:extLst>
      <p:ext uri="{BB962C8B-B14F-4D97-AF65-F5344CB8AC3E}">
        <p14:creationId xmlns:p14="http://schemas.microsoft.com/office/powerpoint/2010/main" val="5726836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solidFill>
                  <a:srgbClr val="432A30"/>
                </a:solidFill>
              </a:rPr>
              <a:pPr/>
              <a:t>10/19/2020</a:t>
            </a:fld>
            <a:endParaRPr lang="en-US" dirty="0">
              <a:solidFill>
                <a:srgbClr val="432A30"/>
              </a:solidFill>
            </a:endParaRPr>
          </a:p>
        </p:txBody>
      </p:sp>
      <p:sp>
        <p:nvSpPr>
          <p:cNvPr id="5" name="Footer Placeholder 4"/>
          <p:cNvSpPr>
            <a:spLocks noGrp="1"/>
          </p:cNvSpPr>
          <p:nvPr>
            <p:ph type="ftr" sz="quarter" idx="11"/>
          </p:nvPr>
        </p:nvSpPr>
        <p:spPr/>
        <p:txBody>
          <a:bodyPr/>
          <a:lstStyle/>
          <a:p>
            <a:endParaRPr lang="en-US" dirty="0">
              <a:solidFill>
                <a:srgbClr val="432A30"/>
              </a:solidFill>
            </a:endParaRPr>
          </a:p>
        </p:txBody>
      </p:sp>
      <p:sp>
        <p:nvSpPr>
          <p:cNvPr id="6" name="Slide Number Placeholder 5"/>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357696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accent1"/>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solidFill>
                  <a:srgbClr val="F2F2F0"/>
                </a:solidFill>
              </a:rPr>
              <a:pPr/>
              <a:t>10/19/2020</a:t>
            </a:fld>
            <a:endParaRPr lang="en-US" dirty="0">
              <a:solidFill>
                <a:srgbClr val="F2F2F0"/>
              </a:solidFill>
            </a:endParaRPr>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solidFill>
                <a:srgbClr val="F2F2F0"/>
              </a:solidFill>
            </a:endParaRPr>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solidFill>
                  <a:srgbClr val="F2F2F0"/>
                </a:solidFill>
              </a:rPr>
              <a:pPr/>
              <a:t>‹#›</a:t>
            </a:fld>
            <a:endParaRPr lang="en-US" dirty="0">
              <a:solidFill>
                <a:srgbClr val="F2F2F0"/>
              </a:solidFill>
            </a:endParaRPr>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accent1"/>
          </a:solidFill>
          <a:ln w="0">
            <a:noFill/>
            <a:prstDash val="solid"/>
            <a:round/>
            <a:headEnd/>
            <a:tailEnd/>
          </a:ln>
        </p:spPr>
      </p:sp>
    </p:spTree>
    <p:extLst>
      <p:ext uri="{BB962C8B-B14F-4D97-AF65-F5344CB8AC3E}">
        <p14:creationId xmlns:p14="http://schemas.microsoft.com/office/powerpoint/2010/main" val="1390817860"/>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ru-RU" smtClean="0"/>
              <a:t>Образец заголовка</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solidFill>
                  <a:srgbClr val="432A30"/>
                </a:solidFill>
              </a:rPr>
              <a:pPr/>
              <a:t>10/19/2020</a:t>
            </a:fld>
            <a:endParaRPr lang="en-US" dirty="0">
              <a:solidFill>
                <a:srgbClr val="432A30"/>
              </a:solidFill>
            </a:endParaRPr>
          </a:p>
        </p:txBody>
      </p:sp>
      <p:sp>
        <p:nvSpPr>
          <p:cNvPr id="6" name="Footer Placeholder 5"/>
          <p:cNvSpPr>
            <a:spLocks noGrp="1"/>
          </p:cNvSpPr>
          <p:nvPr>
            <p:ph type="ftr" sz="quarter" idx="11"/>
          </p:nvPr>
        </p:nvSpPr>
        <p:spPr/>
        <p:txBody>
          <a:bodyPr/>
          <a:lstStyle/>
          <a:p>
            <a:endParaRPr lang="en-US" dirty="0">
              <a:solidFill>
                <a:srgbClr val="432A30"/>
              </a:solidFill>
            </a:endParaRPr>
          </a:p>
        </p:txBody>
      </p:sp>
      <p:sp>
        <p:nvSpPr>
          <p:cNvPr id="7" name="Slide Number Placeholder 6"/>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41556426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solidFill>
                  <a:srgbClr val="432A30"/>
                </a:solidFill>
              </a:rPr>
              <a:pPr/>
              <a:t>10/19/2020</a:t>
            </a:fld>
            <a:endParaRPr lang="en-US" dirty="0">
              <a:solidFill>
                <a:srgbClr val="432A30"/>
              </a:solidFill>
            </a:endParaRPr>
          </a:p>
        </p:txBody>
      </p:sp>
      <p:sp>
        <p:nvSpPr>
          <p:cNvPr id="8" name="Footer Placeholder 7"/>
          <p:cNvSpPr>
            <a:spLocks noGrp="1"/>
          </p:cNvSpPr>
          <p:nvPr>
            <p:ph type="ftr" sz="quarter" idx="11"/>
          </p:nvPr>
        </p:nvSpPr>
        <p:spPr/>
        <p:txBody>
          <a:bodyPr/>
          <a:lstStyle/>
          <a:p>
            <a:endParaRPr lang="en-US" dirty="0">
              <a:solidFill>
                <a:srgbClr val="432A30"/>
              </a:solidFill>
            </a:endParaRPr>
          </a:p>
        </p:txBody>
      </p:sp>
      <p:sp>
        <p:nvSpPr>
          <p:cNvPr id="9" name="Slide Number Placeholder 8"/>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39273795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solidFill>
                  <a:srgbClr val="432A30"/>
                </a:solidFill>
              </a:rPr>
              <a:pPr/>
              <a:t>10/19/2020</a:t>
            </a:fld>
            <a:endParaRPr lang="en-US" dirty="0">
              <a:solidFill>
                <a:srgbClr val="432A30"/>
              </a:solidFill>
            </a:endParaRPr>
          </a:p>
        </p:txBody>
      </p:sp>
      <p:sp>
        <p:nvSpPr>
          <p:cNvPr id="4" name="Footer Placeholder 3"/>
          <p:cNvSpPr>
            <a:spLocks noGrp="1"/>
          </p:cNvSpPr>
          <p:nvPr>
            <p:ph type="ftr" sz="quarter" idx="11"/>
          </p:nvPr>
        </p:nvSpPr>
        <p:spPr/>
        <p:txBody>
          <a:bodyPr/>
          <a:lstStyle/>
          <a:p>
            <a:endParaRPr lang="en-US" dirty="0">
              <a:solidFill>
                <a:srgbClr val="432A30"/>
              </a:solidFill>
            </a:endParaRPr>
          </a:p>
        </p:txBody>
      </p:sp>
      <p:sp>
        <p:nvSpPr>
          <p:cNvPr id="5" name="Slide Number Placeholder 4"/>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22783745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solidFill>
                  <a:srgbClr val="432A30"/>
                </a:solidFill>
              </a:rPr>
              <a:pPr/>
              <a:t>10/19/2020</a:t>
            </a:fld>
            <a:endParaRPr lang="en-US" dirty="0">
              <a:solidFill>
                <a:srgbClr val="432A30"/>
              </a:solidFill>
            </a:endParaRPr>
          </a:p>
        </p:txBody>
      </p:sp>
      <p:sp>
        <p:nvSpPr>
          <p:cNvPr id="3" name="Footer Placeholder 2"/>
          <p:cNvSpPr>
            <a:spLocks noGrp="1"/>
          </p:cNvSpPr>
          <p:nvPr>
            <p:ph type="ftr" sz="quarter" idx="11"/>
          </p:nvPr>
        </p:nvSpPr>
        <p:spPr/>
        <p:txBody>
          <a:bodyPr/>
          <a:lstStyle/>
          <a:p>
            <a:endParaRPr lang="en-US" dirty="0">
              <a:solidFill>
                <a:srgbClr val="432A30"/>
              </a:solidFill>
            </a:endParaRPr>
          </a:p>
        </p:txBody>
      </p:sp>
      <p:sp>
        <p:nvSpPr>
          <p:cNvPr id="4" name="Slide Number Placeholder 3"/>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23956011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solidFill>
                  <a:srgbClr val="432A30"/>
                </a:solidFill>
              </a:rPr>
              <a:pPr/>
              <a:t>10/19/2020</a:t>
            </a:fld>
            <a:endParaRPr lang="en-US" dirty="0">
              <a:solidFill>
                <a:srgbClr val="432A30"/>
              </a:solidFill>
            </a:endParaRP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solidFill>
                <a:srgbClr val="432A30"/>
              </a:solidFill>
            </a:endParaRP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solidFill>
                  <a:srgbClr val="432A30"/>
                </a:solidFill>
              </a:rPr>
              <a:pPr/>
              <a:t>‹#›</a:t>
            </a:fld>
            <a:endParaRPr lang="en-US" dirty="0">
              <a:solidFill>
                <a:srgbClr val="432A30"/>
              </a:solidFill>
            </a:endParaRP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5524146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solidFill>
                  <a:srgbClr val="432A30"/>
                </a:solidFill>
              </a:rPr>
              <a:pPr/>
              <a:t>10/19/2020</a:t>
            </a:fld>
            <a:endParaRPr lang="en-US" dirty="0">
              <a:solidFill>
                <a:srgbClr val="432A30"/>
              </a:solidFill>
            </a:endParaRP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solidFill>
                <a:srgbClr val="432A30"/>
              </a:solidFill>
            </a:endParaRP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solidFill>
                  <a:srgbClr val="432A30"/>
                </a:solidFill>
              </a:rPr>
              <a:pPr/>
              <a:t>‹#›</a:t>
            </a:fld>
            <a:endParaRPr lang="en-US" dirty="0">
              <a:solidFill>
                <a:srgbClr val="432A30"/>
              </a:solidFill>
            </a:endParaRP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494868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pPr defTabSz="457200"/>
            <a:fld id="{87DE6118-2437-4B30-8E3C-4D2BE6020583}" type="datetimeFigureOut">
              <a:rPr lang="en-US" dirty="0">
                <a:solidFill>
                  <a:srgbClr val="432A30"/>
                </a:solidFill>
              </a:rPr>
              <a:pPr defTabSz="457200"/>
              <a:t>10/19/2020</a:t>
            </a:fld>
            <a:endParaRPr lang="en-US" dirty="0">
              <a:solidFill>
                <a:srgbClr val="432A30"/>
              </a:solidFill>
            </a:endParaRPr>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pPr defTabSz="457200"/>
            <a:endParaRPr lang="en-US" dirty="0">
              <a:solidFill>
                <a:srgbClr val="432A30"/>
              </a:solidFill>
            </a:endParaRPr>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pPr defTabSz="457200"/>
            <a:fld id="{69E57DC2-970A-4B3E-BB1C-7A09969E49DF}" type="slidenum">
              <a:rPr lang="en-US" dirty="0">
                <a:solidFill>
                  <a:srgbClr val="432A30"/>
                </a:solidFill>
              </a:rPr>
              <a:pPr defTabSz="457200"/>
              <a:t>‹#›</a:t>
            </a:fld>
            <a:endParaRPr lang="en-US" dirty="0">
              <a:solidFill>
                <a:srgbClr val="432A30"/>
              </a:solidFill>
            </a:endParaRPr>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7219060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4294967295" orient="horz" pos="1368">
          <p15:clr>
            <a:srgbClr val="F26B43"/>
          </p15:clr>
        </p15:guide>
        <p15:guide id="4294967295" orient="horz" pos="1440">
          <p15:clr>
            <a:srgbClr val="F26B43"/>
          </p15:clr>
        </p15:guide>
        <p15:guide id="4294967295" orient="horz" pos="3696">
          <p15:clr>
            <a:srgbClr val="F26B43"/>
          </p15:clr>
        </p15:guide>
        <p15:guide id="4294967295" orient="horz" pos="432">
          <p15:clr>
            <a:srgbClr val="F26B43"/>
          </p15:clr>
        </p15:guide>
        <p15:guide id="4294967295" orient="horz" pos="1512">
          <p15:clr>
            <a:srgbClr val="F26B43"/>
          </p15:clr>
        </p15:guide>
        <p15:guide id="4294967295" pos="6912">
          <p15:clr>
            <a:srgbClr val="F26B43"/>
          </p15:clr>
        </p15:guide>
        <p15:guide id="4294967295" pos="936">
          <p15:clr>
            <a:srgbClr val="F26B43"/>
          </p15:clr>
        </p15:guide>
        <p15:guide id="4294967295"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www.upcounsel.com/business-laws-and-legislation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7" name="Заголовок 6"/>
          <p:cNvSpPr>
            <a:spLocks noGrp="1"/>
          </p:cNvSpPr>
          <p:nvPr>
            <p:ph type="ctrTitle"/>
          </p:nvPr>
        </p:nvSpPr>
        <p:spPr/>
        <p:txBody>
          <a:bodyPr/>
          <a:lstStyle/>
          <a:p>
            <a:r>
              <a:rPr lang="en-US" sz="6600" dirty="0" smtClean="0"/>
              <a:t>Government law information sources  </a:t>
            </a:r>
            <a:endParaRPr lang="ru-RU" sz="6600" dirty="0"/>
          </a:p>
        </p:txBody>
      </p:sp>
      <p:sp>
        <p:nvSpPr>
          <p:cNvPr id="8" name="Подзаголовок 7"/>
          <p:cNvSpPr>
            <a:spLocks noGrp="1"/>
          </p:cNvSpPr>
          <p:nvPr>
            <p:ph type="subTitle" idx="1"/>
          </p:nvPr>
        </p:nvSpPr>
        <p:spPr/>
        <p:txBody>
          <a:bodyPr/>
          <a:lstStyle/>
          <a:p>
            <a:endParaRPr lang="ru-RU" dirty="0"/>
          </a:p>
        </p:txBody>
      </p:sp>
    </p:spTree>
    <p:extLst>
      <p:ext uri="{BB962C8B-B14F-4D97-AF65-F5344CB8AC3E}">
        <p14:creationId xmlns:p14="http://schemas.microsoft.com/office/powerpoint/2010/main" val="26050635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Business laws and legislations </a:t>
            </a:r>
            <a:endParaRPr lang="ru-RU" dirty="0"/>
          </a:p>
        </p:txBody>
      </p:sp>
      <p:sp>
        <p:nvSpPr>
          <p:cNvPr id="3" name="Объект 2"/>
          <p:cNvSpPr>
            <a:spLocks noGrp="1"/>
          </p:cNvSpPr>
          <p:nvPr>
            <p:ph idx="1"/>
          </p:nvPr>
        </p:nvSpPr>
        <p:spPr/>
        <p:txBody>
          <a:bodyPr/>
          <a:lstStyle/>
          <a:p>
            <a:pPr marL="0" indent="0">
              <a:buNone/>
            </a:pPr>
            <a:r>
              <a:rPr lang="en-US" dirty="0"/>
              <a:t>Business laws and legislations are the laws governing companies. They include those regulations associated with intellectual property, employment, insurance, business entity formation, and other matters. Because it can be difficult to keep track of all the business laws that apply to your industry, you may want to retain the services of an experienced business attorney.</a:t>
            </a:r>
          </a:p>
          <a:p>
            <a:pPr marL="0" indent="0">
              <a:buNone/>
            </a:pPr>
            <a:r>
              <a:rPr lang="en-US" dirty="0" smtClean="0"/>
              <a:t>The </a:t>
            </a:r>
            <a:r>
              <a:rPr lang="en-US" dirty="0"/>
              <a:t>regulations you must follow depend on the type of business you have and how large it is, as well as where you do business. If you cross county or state lines in the course of doing business, you could be subject to additional laws and regulations.</a:t>
            </a:r>
            <a:endParaRPr lang="ru-RU" dirty="0"/>
          </a:p>
        </p:txBody>
      </p:sp>
    </p:spTree>
    <p:extLst>
      <p:ext uri="{BB962C8B-B14F-4D97-AF65-F5344CB8AC3E}">
        <p14:creationId xmlns:p14="http://schemas.microsoft.com/office/powerpoint/2010/main" val="1680593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General range of </a:t>
            </a:r>
            <a:r>
              <a:rPr lang="en-US" dirty="0"/>
              <a:t>legislation applies to businesses</a:t>
            </a:r>
            <a:endParaRPr lang="ru-RU" dirty="0"/>
          </a:p>
        </p:txBody>
      </p:sp>
      <p:sp>
        <p:nvSpPr>
          <p:cNvPr id="3" name="Объект 2"/>
          <p:cNvSpPr>
            <a:spLocks noGrp="1"/>
          </p:cNvSpPr>
          <p:nvPr>
            <p:ph idx="1"/>
          </p:nvPr>
        </p:nvSpPr>
        <p:spPr/>
        <p:txBody>
          <a:bodyPr>
            <a:normAutofit fontScale="62500" lnSpcReduction="20000"/>
          </a:bodyPr>
          <a:lstStyle/>
          <a:p>
            <a:pPr marL="0" indent="0">
              <a:buNone/>
            </a:pPr>
            <a:r>
              <a:rPr lang="en-US" dirty="0"/>
              <a:t>A wide range of legislation applies to businesses, including but not limited to rules associated with:</a:t>
            </a:r>
          </a:p>
          <a:p>
            <a:r>
              <a:rPr lang="en-US" dirty="0" smtClean="0"/>
              <a:t>What </a:t>
            </a:r>
            <a:r>
              <a:rPr lang="en-US" dirty="0"/>
              <a:t>activities are illegal or constitute misconduct</a:t>
            </a:r>
          </a:p>
          <a:p>
            <a:r>
              <a:rPr lang="en-US" dirty="0"/>
              <a:t>Financial and operational codes</a:t>
            </a:r>
          </a:p>
          <a:p>
            <a:r>
              <a:rPr lang="en-US" dirty="0"/>
              <a:t>Special licenses and permits</a:t>
            </a:r>
          </a:p>
          <a:p>
            <a:r>
              <a:rPr lang="en-US" dirty="0"/>
              <a:t>Liquor licenses</a:t>
            </a:r>
          </a:p>
          <a:p>
            <a:r>
              <a:rPr lang="en-US" dirty="0"/>
              <a:t>State and local building codes</a:t>
            </a:r>
          </a:p>
          <a:p>
            <a:r>
              <a:rPr lang="en-US" dirty="0"/>
              <a:t>Federal taxes</a:t>
            </a:r>
          </a:p>
          <a:p>
            <a:r>
              <a:rPr lang="en-US" dirty="0"/>
              <a:t>Bankruptcy</a:t>
            </a:r>
          </a:p>
          <a:p>
            <a:r>
              <a:rPr lang="en-US" dirty="0"/>
              <a:t>Environmental laws</a:t>
            </a:r>
          </a:p>
          <a:p>
            <a:r>
              <a:rPr lang="en-US" dirty="0"/>
              <a:t>Employment</a:t>
            </a:r>
          </a:p>
          <a:p>
            <a:r>
              <a:rPr lang="en-US" dirty="0"/>
              <a:t>Safety and health standards for the workplace</a:t>
            </a:r>
          </a:p>
          <a:p>
            <a:r>
              <a:rPr lang="en-US" dirty="0"/>
              <a:t>To attract new businesses, states provide technical assistance to help new companies comply with the pertinent laws.</a:t>
            </a:r>
            <a:endParaRPr lang="ru-RU" dirty="0"/>
          </a:p>
        </p:txBody>
      </p:sp>
    </p:spTree>
    <p:extLst>
      <p:ext uri="{BB962C8B-B14F-4D97-AF65-F5344CB8AC3E}">
        <p14:creationId xmlns:p14="http://schemas.microsoft.com/office/powerpoint/2010/main" val="40911471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Regulatory Laws</a:t>
            </a:r>
            <a:br>
              <a:rPr lang="en-US" dirty="0"/>
            </a:br>
            <a:endParaRPr lang="ru-RU" dirty="0"/>
          </a:p>
        </p:txBody>
      </p:sp>
      <p:sp>
        <p:nvSpPr>
          <p:cNvPr id="3" name="Объект 2"/>
          <p:cNvSpPr>
            <a:spLocks noGrp="1"/>
          </p:cNvSpPr>
          <p:nvPr>
            <p:ph idx="1"/>
          </p:nvPr>
        </p:nvSpPr>
        <p:spPr/>
        <p:txBody>
          <a:bodyPr>
            <a:normAutofit fontScale="92500" lnSpcReduction="20000"/>
          </a:bodyPr>
          <a:lstStyle/>
          <a:p>
            <a:pPr marL="0" indent="0">
              <a:buNone/>
            </a:pPr>
            <a:r>
              <a:rPr lang="en-US" dirty="0" smtClean="0"/>
              <a:t>These </a:t>
            </a:r>
            <a:r>
              <a:rPr lang="en-US" dirty="0"/>
              <a:t>types of laws, issued by federal, state, and local governments, govern how businesses must operate. Certain industries, particularly those affected by environmental laws and building codes, must comply with even more regulations. Major federal environmental regulations are typically enforced by the Environmental Protection Agency (EPA) and include:</a:t>
            </a:r>
          </a:p>
          <a:p>
            <a:r>
              <a:rPr lang="en-US" dirty="0" smtClean="0"/>
              <a:t>The </a:t>
            </a:r>
            <a:r>
              <a:rPr lang="en-US" dirty="0"/>
              <a:t>Clean Air Act, which regulates air emissions</a:t>
            </a:r>
          </a:p>
          <a:p>
            <a:r>
              <a:rPr lang="en-US" dirty="0"/>
              <a:t>The Comprehensive Environmental Response, Compensation, and Liability Act (CERCLA) governs the mitigation of hazardous waste sites.</a:t>
            </a:r>
          </a:p>
          <a:p>
            <a:r>
              <a:rPr lang="en-US" dirty="0"/>
              <a:t>The Endangered Species Act protects both plants and animals that are endangered or at risk of endangerment.</a:t>
            </a:r>
          </a:p>
          <a:p>
            <a:r>
              <a:rPr lang="en-US" dirty="0"/>
              <a:t>The Occupational Safety and Health Act (OSHA) addresses workplace safety and environmental issues.</a:t>
            </a:r>
          </a:p>
          <a:p>
            <a:r>
              <a:rPr lang="en-US" dirty="0"/>
              <a:t>Employment Laws</a:t>
            </a:r>
          </a:p>
          <a:p>
            <a:pPr marL="0" indent="0">
              <a:buNone/>
            </a:pPr>
            <a:endParaRPr lang="en-US" dirty="0"/>
          </a:p>
          <a:p>
            <a:pPr marL="0" indent="0">
              <a:buNone/>
            </a:pPr>
            <a:endParaRPr lang="ru-RU" dirty="0"/>
          </a:p>
        </p:txBody>
      </p:sp>
    </p:spTree>
    <p:extLst>
      <p:ext uri="{BB962C8B-B14F-4D97-AF65-F5344CB8AC3E}">
        <p14:creationId xmlns:p14="http://schemas.microsoft.com/office/powerpoint/2010/main" val="7996130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Labor laws </a:t>
            </a:r>
            <a:endParaRPr lang="ru-RU" dirty="0"/>
          </a:p>
        </p:txBody>
      </p:sp>
      <p:sp>
        <p:nvSpPr>
          <p:cNvPr id="3" name="Объект 2"/>
          <p:cNvSpPr>
            <a:spLocks noGrp="1"/>
          </p:cNvSpPr>
          <p:nvPr>
            <p:ph idx="1"/>
          </p:nvPr>
        </p:nvSpPr>
        <p:spPr>
          <a:xfrm>
            <a:off x="1371600" y="1837267"/>
            <a:ext cx="9601200" cy="4030133"/>
          </a:xfrm>
        </p:spPr>
        <p:txBody>
          <a:bodyPr>
            <a:normAutofit fontScale="55000" lnSpcReduction="20000"/>
          </a:bodyPr>
          <a:lstStyle/>
          <a:p>
            <a:pPr marL="0" indent="0">
              <a:buNone/>
            </a:pPr>
            <a:r>
              <a:rPr lang="en-US" dirty="0"/>
              <a:t>Labor laws govern the rights and responsibilities of employees in the workplace. These include:</a:t>
            </a:r>
          </a:p>
          <a:p>
            <a:r>
              <a:rPr lang="en-US" dirty="0" smtClean="0"/>
              <a:t>Wage </a:t>
            </a:r>
            <a:r>
              <a:rPr lang="en-US" dirty="0"/>
              <a:t>garnishment rules</a:t>
            </a:r>
          </a:p>
          <a:p>
            <a:r>
              <a:rPr lang="en-US" dirty="0"/>
              <a:t>Minimum wage regulations</a:t>
            </a:r>
          </a:p>
          <a:p>
            <a:r>
              <a:rPr lang="en-US" dirty="0"/>
              <a:t>Worker protection rules</a:t>
            </a:r>
          </a:p>
          <a:p>
            <a:r>
              <a:rPr lang="en-US" dirty="0"/>
              <a:t>Child labor laws</a:t>
            </a:r>
          </a:p>
          <a:p>
            <a:r>
              <a:rPr lang="en-US" dirty="0"/>
              <a:t>Some sections of OSHA</a:t>
            </a:r>
          </a:p>
          <a:p>
            <a:r>
              <a:rPr lang="en-US" dirty="0"/>
              <a:t>Employee insurance and benefit programs</a:t>
            </a:r>
          </a:p>
          <a:p>
            <a:r>
              <a:rPr lang="en-US" dirty="0"/>
              <a:t>Immigration and employment</a:t>
            </a:r>
          </a:p>
          <a:p>
            <a:r>
              <a:rPr lang="en-US" dirty="0"/>
              <a:t>The Fair Labor Standards Act, which governs overtime, child labor, minimum wage, and record-keeping.</a:t>
            </a:r>
          </a:p>
          <a:p>
            <a:r>
              <a:rPr lang="en-US" dirty="0"/>
              <a:t>Federal Equal Employment Opportunity laws prevent employers from discriminating based on religion, race, sex, or national origin, require equal pay for women and men, and provides protection for people with disabilities.</a:t>
            </a:r>
          </a:p>
          <a:p>
            <a:r>
              <a:rPr lang="en-US" dirty="0"/>
              <a:t>The Family and Medical Leave Act, which provides time off if an employee or immediate family member is dealing with a medical condition</a:t>
            </a:r>
          </a:p>
          <a:p>
            <a:r>
              <a:rPr lang="en-US" dirty="0"/>
              <a:t>Workers' compensation insurance</a:t>
            </a:r>
          </a:p>
          <a:p>
            <a:r>
              <a:rPr lang="en-US" dirty="0"/>
              <a:t>At-will work </a:t>
            </a:r>
            <a:r>
              <a:rPr lang="en-US" dirty="0" smtClean="0"/>
              <a:t>doctrines</a:t>
            </a:r>
            <a:endParaRPr lang="en-US" dirty="0"/>
          </a:p>
        </p:txBody>
      </p:sp>
    </p:spTree>
    <p:extLst>
      <p:ext uri="{BB962C8B-B14F-4D97-AF65-F5344CB8AC3E}">
        <p14:creationId xmlns:p14="http://schemas.microsoft.com/office/powerpoint/2010/main" val="24178225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Miscellaneous Business Laws</a:t>
            </a:r>
            <a:br>
              <a:rPr lang="en-US" dirty="0"/>
            </a:br>
            <a:endParaRPr lang="ru-RU" dirty="0"/>
          </a:p>
        </p:txBody>
      </p:sp>
      <p:sp>
        <p:nvSpPr>
          <p:cNvPr id="3" name="Объект 2"/>
          <p:cNvSpPr>
            <a:spLocks noGrp="1"/>
          </p:cNvSpPr>
          <p:nvPr>
            <p:ph idx="1"/>
          </p:nvPr>
        </p:nvSpPr>
        <p:spPr/>
        <p:txBody>
          <a:bodyPr>
            <a:normAutofit fontScale="70000" lnSpcReduction="20000"/>
          </a:bodyPr>
          <a:lstStyle/>
          <a:p>
            <a:pPr marL="0" indent="0">
              <a:buNone/>
            </a:pPr>
            <a:r>
              <a:rPr lang="en-US" dirty="0" smtClean="0"/>
              <a:t>Other </a:t>
            </a:r>
            <a:r>
              <a:rPr lang="en-US" dirty="0"/>
              <a:t>laws that may impact the operation of your business include those regarding:</a:t>
            </a:r>
          </a:p>
          <a:p>
            <a:r>
              <a:rPr lang="en-US" dirty="0" smtClean="0"/>
              <a:t>Taxation</a:t>
            </a:r>
            <a:endParaRPr lang="en-US" dirty="0"/>
          </a:p>
          <a:p>
            <a:r>
              <a:rPr lang="en-US" dirty="0"/>
              <a:t>Reporting finances to investors and to the government</a:t>
            </a:r>
          </a:p>
          <a:p>
            <a:r>
              <a:rPr lang="en-US" dirty="0"/>
              <a:t>Truth in advertising and marketing</a:t>
            </a:r>
          </a:p>
          <a:p>
            <a:r>
              <a:rPr lang="en-US" dirty="0"/>
              <a:t>Telemarketing sales</a:t>
            </a:r>
          </a:p>
          <a:p>
            <a:r>
              <a:rPr lang="en-US" dirty="0"/>
              <a:t>Sales tax collection</a:t>
            </a:r>
          </a:p>
          <a:p>
            <a:r>
              <a:rPr lang="en-US" dirty="0"/>
              <a:t>International sales laws</a:t>
            </a:r>
          </a:p>
          <a:p>
            <a:r>
              <a:rPr lang="en-US" dirty="0"/>
              <a:t>Data security</a:t>
            </a:r>
          </a:p>
          <a:p>
            <a:r>
              <a:rPr lang="en-US" dirty="0"/>
              <a:t>Healthcare privacy</a:t>
            </a:r>
          </a:p>
          <a:p>
            <a:r>
              <a:rPr lang="en-US" dirty="0"/>
              <a:t>Intellectual property</a:t>
            </a:r>
          </a:p>
          <a:p>
            <a:r>
              <a:rPr lang="en-US" dirty="0"/>
              <a:t>Bankruptcy</a:t>
            </a:r>
          </a:p>
        </p:txBody>
      </p:sp>
    </p:spTree>
    <p:extLst>
      <p:ext uri="{BB962C8B-B14F-4D97-AF65-F5344CB8AC3E}">
        <p14:creationId xmlns:p14="http://schemas.microsoft.com/office/powerpoint/2010/main" val="32084764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smtClean="0"/>
              <a:t>Belorussian Business Legislation </a:t>
            </a:r>
            <a:r>
              <a:rPr lang="en-US" dirty="0" err="1" smtClean="0"/>
              <a:t>strucured</a:t>
            </a:r>
            <a:r>
              <a:rPr lang="en-US" dirty="0" smtClean="0"/>
              <a:t> by pravo.by</a:t>
            </a:r>
            <a:r>
              <a:rPr lang="en-US" dirty="0"/>
              <a:t/>
            </a:r>
            <a:br>
              <a:rPr lang="en-US" dirty="0"/>
            </a:br>
            <a:endParaRPr lang="ru-RU" dirty="0"/>
          </a:p>
        </p:txBody>
      </p:sp>
      <p:sp>
        <p:nvSpPr>
          <p:cNvPr id="3" name="Объект 2"/>
          <p:cNvSpPr>
            <a:spLocks noGrp="1"/>
          </p:cNvSpPr>
          <p:nvPr>
            <p:ph idx="1"/>
          </p:nvPr>
        </p:nvSpPr>
        <p:spPr/>
        <p:txBody>
          <a:bodyPr>
            <a:normAutofit fontScale="70000" lnSpcReduction="20000"/>
          </a:bodyPr>
          <a:lstStyle/>
          <a:p>
            <a:r>
              <a:rPr lang="en-US" dirty="0" smtClean="0"/>
              <a:t>Constitution </a:t>
            </a:r>
            <a:r>
              <a:rPr lang="en-US" dirty="0"/>
              <a:t>of the Republic of Belarus</a:t>
            </a:r>
          </a:p>
          <a:p>
            <a:r>
              <a:rPr lang="en-US" dirty="0"/>
              <a:t>General Issues of Economic Activities</a:t>
            </a:r>
          </a:p>
          <a:p>
            <a:r>
              <a:rPr lang="en-US" dirty="0"/>
              <a:t>Registration of Economic Entities</a:t>
            </a:r>
          </a:p>
          <a:p>
            <a:r>
              <a:rPr lang="en-US" dirty="0"/>
              <a:t>Taxation</a:t>
            </a:r>
          </a:p>
          <a:p>
            <a:r>
              <a:rPr lang="en-US" dirty="0"/>
              <a:t>Financial Issues and Currency Regulation</a:t>
            </a:r>
          </a:p>
          <a:p>
            <a:r>
              <a:rPr lang="en-US" dirty="0"/>
              <a:t>Privatization</a:t>
            </a:r>
          </a:p>
          <a:p>
            <a:r>
              <a:rPr lang="en-US" dirty="0"/>
              <a:t>External Economic Activity</a:t>
            </a:r>
          </a:p>
          <a:p>
            <a:r>
              <a:rPr lang="en-US" dirty="0"/>
              <a:t>Investment Activity</a:t>
            </a:r>
          </a:p>
          <a:p>
            <a:r>
              <a:rPr lang="en-US" dirty="0"/>
              <a:t>Customs Regulation</a:t>
            </a:r>
          </a:p>
          <a:p>
            <a:r>
              <a:rPr lang="en-US" dirty="0"/>
              <a:t>Free Economic Zones</a:t>
            </a:r>
          </a:p>
          <a:p>
            <a:r>
              <a:rPr lang="en-US" dirty="0"/>
              <a:t>Settlement of Economic Disputes</a:t>
            </a:r>
            <a:endParaRPr lang="ru-RU" dirty="0"/>
          </a:p>
        </p:txBody>
      </p:sp>
    </p:spTree>
    <p:extLst>
      <p:ext uri="{BB962C8B-B14F-4D97-AF65-F5344CB8AC3E}">
        <p14:creationId xmlns:p14="http://schemas.microsoft.com/office/powerpoint/2010/main" val="24400941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smtClean="0"/>
              <a:t>The </a:t>
            </a:r>
            <a:r>
              <a:rPr lang="en-US" dirty="0"/>
              <a:t>main legal codes of the Republic of </a:t>
            </a:r>
            <a:r>
              <a:rPr lang="en-US" dirty="0" smtClean="0"/>
              <a:t>Belarus concerning business</a:t>
            </a:r>
            <a:r>
              <a:rPr lang="en-US" dirty="0"/>
              <a:t/>
            </a:r>
            <a:br>
              <a:rPr lang="en-US" dirty="0"/>
            </a:br>
            <a:endParaRPr lang="ru-RU" dirty="0"/>
          </a:p>
        </p:txBody>
      </p:sp>
      <p:sp>
        <p:nvSpPr>
          <p:cNvPr id="3" name="Объект 2"/>
          <p:cNvSpPr>
            <a:spLocks noGrp="1"/>
          </p:cNvSpPr>
          <p:nvPr>
            <p:ph idx="1"/>
          </p:nvPr>
        </p:nvSpPr>
        <p:spPr/>
        <p:txBody>
          <a:bodyPr/>
          <a:lstStyle/>
          <a:p>
            <a:pPr marL="0" indent="0">
              <a:buNone/>
            </a:pPr>
            <a:r>
              <a:rPr lang="en-US" dirty="0"/>
              <a:t>legal code - a code of laws adopted by a state or nation; </a:t>
            </a:r>
            <a:r>
              <a:rPr lang="en-US" dirty="0" smtClean="0"/>
              <a:t>that means "a </a:t>
            </a:r>
            <a:r>
              <a:rPr lang="en-US" dirty="0"/>
              <a:t>code of laws"</a:t>
            </a:r>
          </a:p>
          <a:p>
            <a:r>
              <a:rPr lang="en-US" dirty="0" smtClean="0"/>
              <a:t>Civil </a:t>
            </a:r>
            <a:r>
              <a:rPr lang="en-US" dirty="0"/>
              <a:t>Code of the Republic of Belarus. </a:t>
            </a:r>
            <a:endParaRPr lang="en-US" dirty="0" smtClean="0"/>
          </a:p>
          <a:p>
            <a:r>
              <a:rPr lang="en-US" dirty="0" smtClean="0"/>
              <a:t>Tax </a:t>
            </a:r>
            <a:r>
              <a:rPr lang="en-US" dirty="0"/>
              <a:t>Code of the Republic of Belarus. </a:t>
            </a:r>
            <a:endParaRPr lang="en-US" dirty="0" smtClean="0"/>
          </a:p>
          <a:p>
            <a:r>
              <a:rPr lang="en-US" dirty="0" smtClean="0"/>
              <a:t>Banking </a:t>
            </a:r>
            <a:r>
              <a:rPr lang="en-US" dirty="0"/>
              <a:t>Code of the Republic of Belarus. </a:t>
            </a:r>
          </a:p>
          <a:p>
            <a:r>
              <a:rPr lang="en-US" dirty="0" smtClean="0"/>
              <a:t>Economic </a:t>
            </a:r>
            <a:r>
              <a:rPr lang="en-US" dirty="0"/>
              <a:t>Procedural Code of the Republic of Belarus. </a:t>
            </a:r>
            <a:endParaRPr lang="ru-RU" dirty="0"/>
          </a:p>
        </p:txBody>
      </p:sp>
    </p:spTree>
    <p:extLst>
      <p:ext uri="{BB962C8B-B14F-4D97-AF65-F5344CB8AC3E}">
        <p14:creationId xmlns:p14="http://schemas.microsoft.com/office/powerpoint/2010/main" val="4233064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References</a:t>
            </a:r>
            <a:endParaRPr lang="ru-RU" dirty="0"/>
          </a:p>
        </p:txBody>
      </p:sp>
      <p:sp>
        <p:nvSpPr>
          <p:cNvPr id="3" name="Объект 2"/>
          <p:cNvSpPr>
            <a:spLocks noGrp="1"/>
          </p:cNvSpPr>
          <p:nvPr>
            <p:ph idx="1"/>
          </p:nvPr>
        </p:nvSpPr>
        <p:spPr/>
        <p:txBody>
          <a:bodyPr/>
          <a:lstStyle/>
          <a:p>
            <a:r>
              <a:rPr lang="en-US" dirty="0">
                <a:hlinkClick r:id="rId2"/>
              </a:rPr>
              <a:t>https://</a:t>
            </a:r>
            <a:r>
              <a:rPr lang="en-US" dirty="0" smtClean="0">
                <a:hlinkClick r:id="rId2"/>
              </a:rPr>
              <a:t>www.upcounsel.com/business-laws-and-legislations</a:t>
            </a:r>
            <a:endParaRPr lang="en-US" dirty="0" smtClean="0"/>
          </a:p>
          <a:p>
            <a:r>
              <a:rPr lang="en-US" dirty="0" smtClean="0"/>
              <a:t>Pravo.by</a:t>
            </a:r>
            <a:endParaRPr lang="ru-RU" dirty="0"/>
          </a:p>
        </p:txBody>
      </p:sp>
    </p:spTree>
    <p:extLst>
      <p:ext uri="{BB962C8B-B14F-4D97-AF65-F5344CB8AC3E}">
        <p14:creationId xmlns:p14="http://schemas.microsoft.com/office/powerpoint/2010/main" val="1256564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Primary Sources</a:t>
            </a:r>
            <a:endParaRPr lang="ru-RU" dirty="0"/>
          </a:p>
        </p:txBody>
      </p:sp>
      <p:sp>
        <p:nvSpPr>
          <p:cNvPr id="3" name="Объект 2"/>
          <p:cNvSpPr>
            <a:spLocks noGrp="1"/>
          </p:cNvSpPr>
          <p:nvPr>
            <p:ph idx="1"/>
          </p:nvPr>
        </p:nvSpPr>
        <p:spPr/>
        <p:txBody>
          <a:bodyPr/>
          <a:lstStyle/>
          <a:p>
            <a:pPr marL="0" indent="0">
              <a:buNone/>
            </a:pPr>
            <a:r>
              <a:rPr lang="en-US" dirty="0"/>
              <a:t>Legal sources can be divided into primary and secondary sources. Primary sources </a:t>
            </a:r>
            <a:r>
              <a:rPr lang="en-US" dirty="0" smtClean="0"/>
              <a:t>are authoritative </a:t>
            </a:r>
            <a:r>
              <a:rPr lang="en-US" dirty="0"/>
              <a:t>records of the law made by law making authorities. Secondary sources pertain to the law</a:t>
            </a:r>
            <a:r>
              <a:rPr lang="en-US" dirty="0" smtClean="0"/>
              <a:t>, but </a:t>
            </a:r>
            <a:r>
              <a:rPr lang="en-US" dirty="0"/>
              <a:t>are not authoritative records of the law (i.e. they are not official texts). </a:t>
            </a:r>
            <a:endParaRPr lang="ru-RU" dirty="0"/>
          </a:p>
        </p:txBody>
      </p:sp>
    </p:spTree>
    <p:extLst>
      <p:ext uri="{BB962C8B-B14F-4D97-AF65-F5344CB8AC3E}">
        <p14:creationId xmlns:p14="http://schemas.microsoft.com/office/powerpoint/2010/main" val="1125032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Primary Sources </a:t>
            </a:r>
            <a:endParaRPr lang="ru-RU" dirty="0"/>
          </a:p>
        </p:txBody>
      </p:sp>
      <p:sp>
        <p:nvSpPr>
          <p:cNvPr id="3" name="Объект 2"/>
          <p:cNvSpPr>
            <a:spLocks noGrp="1"/>
          </p:cNvSpPr>
          <p:nvPr>
            <p:ph idx="1"/>
          </p:nvPr>
        </p:nvSpPr>
        <p:spPr/>
        <p:txBody>
          <a:bodyPr>
            <a:normAutofit fontScale="92500" lnSpcReduction="20000"/>
          </a:bodyPr>
          <a:lstStyle/>
          <a:p>
            <a:pPr marL="0" indent="0">
              <a:buNone/>
            </a:pPr>
            <a:r>
              <a:rPr lang="en-US" dirty="0" smtClean="0"/>
              <a:t>Primary </a:t>
            </a:r>
            <a:r>
              <a:rPr lang="en-US" dirty="0"/>
              <a:t>materials are the statements of the law itself. Primary materials include acts </a:t>
            </a:r>
            <a:r>
              <a:rPr lang="en-US" dirty="0" smtClean="0"/>
              <a:t>of parliament</a:t>
            </a:r>
            <a:r>
              <a:rPr lang="en-US" dirty="0"/>
              <a:t>, subordinate legislation and reputed </a:t>
            </a:r>
            <a:r>
              <a:rPr lang="en-US" dirty="0" smtClean="0"/>
              <a:t>decisions </a:t>
            </a:r>
            <a:r>
              <a:rPr lang="en-US" dirty="0"/>
              <a:t>of courts and tribunals (</a:t>
            </a:r>
            <a:r>
              <a:rPr lang="en-US" dirty="0" err="1"/>
              <a:t>Makri</a:t>
            </a:r>
            <a:r>
              <a:rPr lang="en-US" dirty="0"/>
              <a:t> 2008). </a:t>
            </a:r>
            <a:r>
              <a:rPr lang="en-US" dirty="0" smtClean="0"/>
              <a:t>The primary </a:t>
            </a:r>
            <a:r>
              <a:rPr lang="en-US" dirty="0"/>
              <a:t>frequently consists of two categories of material: legislation (the law made by the legislature </a:t>
            </a:r>
            <a:r>
              <a:rPr lang="en-US" dirty="0" smtClean="0"/>
              <a:t>or parliament</a:t>
            </a:r>
            <a:r>
              <a:rPr lang="en-US" dirty="0"/>
              <a:t>), and the decisions of the Courts of Laws: case or judge made law. There is sometimes a </a:t>
            </a:r>
            <a:r>
              <a:rPr lang="en-US" dirty="0" smtClean="0"/>
              <a:t>third category </a:t>
            </a:r>
            <a:r>
              <a:rPr lang="en-US" dirty="0"/>
              <a:t>of primary material; codes, principles and standards of practice, possibly approved by </a:t>
            </a:r>
            <a:r>
              <a:rPr lang="en-US" dirty="0" smtClean="0"/>
              <a:t>bodies outside </a:t>
            </a:r>
            <a:r>
              <a:rPr lang="en-US" dirty="0"/>
              <a:t>the legislature, parliament or Courts which are recognized as guides to practice. </a:t>
            </a:r>
            <a:endParaRPr lang="en-US" dirty="0" smtClean="0"/>
          </a:p>
          <a:p>
            <a:pPr marL="0" indent="0">
              <a:buNone/>
            </a:pPr>
            <a:r>
              <a:rPr lang="en-US" dirty="0"/>
              <a:t>The most common forms of primary legislation are acts of parliament also known collectively as the statutes. In their draft form, before they have been approved by parliament and received the royal assent, Acts are known as Bills of parliament. There are two types of Acts of Parliament; public general acts containing matters of public policy and which are of general application, and local and personal acts (sometimes referred to as private acts). These latter give special powers to organizations or individuals, such as local authorities or public corporations. On the other hand by-laws are secondary legislation made by a local or public authority under powers given by an Act of parliament. </a:t>
            </a:r>
            <a:endParaRPr lang="ru-RU" dirty="0"/>
          </a:p>
        </p:txBody>
      </p:sp>
    </p:spTree>
    <p:extLst>
      <p:ext uri="{BB962C8B-B14F-4D97-AF65-F5344CB8AC3E}">
        <p14:creationId xmlns:p14="http://schemas.microsoft.com/office/powerpoint/2010/main" val="34556401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Secondary Sources</a:t>
            </a:r>
            <a:endParaRPr lang="ru-RU" dirty="0"/>
          </a:p>
        </p:txBody>
      </p:sp>
      <p:sp>
        <p:nvSpPr>
          <p:cNvPr id="3" name="Объект 2"/>
          <p:cNvSpPr>
            <a:spLocks noGrp="1"/>
          </p:cNvSpPr>
          <p:nvPr>
            <p:ph idx="1"/>
          </p:nvPr>
        </p:nvSpPr>
        <p:spPr/>
        <p:txBody>
          <a:bodyPr>
            <a:normAutofit fontScale="85000" lnSpcReduction="10000"/>
          </a:bodyPr>
          <a:lstStyle/>
          <a:p>
            <a:pPr marL="0" indent="0">
              <a:buNone/>
            </a:pPr>
            <a:r>
              <a:rPr lang="en-US" dirty="0" smtClean="0"/>
              <a:t>Important </a:t>
            </a:r>
            <a:r>
              <a:rPr lang="en-US" dirty="0"/>
              <a:t>secondary sources for lawyers include: textbooks, </a:t>
            </a:r>
            <a:r>
              <a:rPr lang="en-US" dirty="0" smtClean="0"/>
              <a:t>legal journals </a:t>
            </a:r>
            <a:r>
              <a:rPr lang="en-US" dirty="0"/>
              <a:t>(which include a variety of both practical and academic articles) and commentary </a:t>
            </a:r>
            <a:r>
              <a:rPr lang="en-US" dirty="0" smtClean="0"/>
              <a:t>materials (</a:t>
            </a:r>
            <a:r>
              <a:rPr lang="en-US" dirty="0"/>
              <a:t>which </a:t>
            </a:r>
            <a:r>
              <a:rPr lang="en-US" dirty="0" err="1"/>
              <a:t>summarise</a:t>
            </a:r>
            <a:r>
              <a:rPr lang="en-US" dirty="0"/>
              <a:t> the law related to particular legal areas). Generally they include all types of </a:t>
            </a:r>
            <a:r>
              <a:rPr lang="en-US" dirty="0" smtClean="0"/>
              <a:t>legal literature </a:t>
            </a:r>
            <a:r>
              <a:rPr lang="en-US" dirty="0"/>
              <a:t>that are formal records of law such as encyclopedia, digests, cases, textbooks, formats</a:t>
            </a:r>
            <a:r>
              <a:rPr lang="en-US" dirty="0" smtClean="0"/>
              <a:t>, dictionaries</a:t>
            </a:r>
            <a:r>
              <a:rPr lang="en-US" dirty="0"/>
              <a:t>, indexes and bibliographies. </a:t>
            </a:r>
            <a:r>
              <a:rPr lang="en-US" dirty="0" smtClean="0"/>
              <a:t>law </a:t>
            </a:r>
            <a:r>
              <a:rPr lang="en-US" dirty="0"/>
              <a:t>text books are a very </a:t>
            </a:r>
            <a:r>
              <a:rPr lang="en-US" dirty="0" smtClean="0"/>
              <a:t>useful starting </a:t>
            </a:r>
            <a:r>
              <a:rPr lang="en-US" dirty="0"/>
              <a:t>point when trying to understand the meaning and effect of major primary sources in an area </a:t>
            </a:r>
            <a:r>
              <a:rPr lang="en-US" dirty="0" smtClean="0"/>
              <a:t>of law</a:t>
            </a:r>
            <a:r>
              <a:rPr lang="en-US" dirty="0"/>
              <a:t>. There are several categories of text books, ranging from practitioners' books which provide a </a:t>
            </a:r>
            <a:r>
              <a:rPr lang="en-US" dirty="0" smtClean="0"/>
              <a:t>very detailed </a:t>
            </a:r>
            <a:r>
              <a:rPr lang="en-US" dirty="0"/>
              <a:t>treatment of a subject and are usually read selectively and used more like a reference work to student text books which are less concerned with detail but more with describing the general principles </a:t>
            </a:r>
            <a:r>
              <a:rPr lang="en-US" dirty="0" smtClean="0"/>
              <a:t>of law</a:t>
            </a:r>
            <a:r>
              <a:rPr lang="en-US" dirty="0"/>
              <a:t>.</a:t>
            </a:r>
          </a:p>
          <a:p>
            <a:pPr marL="0" indent="0">
              <a:buNone/>
            </a:pPr>
            <a:r>
              <a:rPr lang="en-US" dirty="0"/>
              <a:t>There are also casebooks, which reprint or </a:t>
            </a:r>
            <a:r>
              <a:rPr lang="en-US" dirty="0" err="1"/>
              <a:t>summarise</a:t>
            </a:r>
            <a:r>
              <a:rPr lang="en-US" dirty="0"/>
              <a:t> key cases and other law material on </a:t>
            </a:r>
            <a:r>
              <a:rPr lang="en-US" dirty="0" smtClean="0"/>
              <a:t>a topic</a:t>
            </a:r>
            <a:r>
              <a:rPr lang="en-US" dirty="0"/>
              <a:t>. However, </a:t>
            </a:r>
            <a:r>
              <a:rPr lang="en-US" dirty="0" err="1"/>
              <a:t>Makri</a:t>
            </a:r>
            <a:r>
              <a:rPr lang="en-US" dirty="0"/>
              <a:t> (2008) and Todd (2007) note that some law publishers are starting to provide </a:t>
            </a:r>
            <a:r>
              <a:rPr lang="en-US" dirty="0" smtClean="0"/>
              <a:t>texts in </a:t>
            </a:r>
            <a:r>
              <a:rPr lang="en-US" dirty="0"/>
              <a:t>electronic format. Butterworth has launched books on screen in which selected paper texts have </a:t>
            </a:r>
            <a:r>
              <a:rPr lang="en-US" dirty="0" smtClean="0"/>
              <a:t>been placed </a:t>
            </a:r>
            <a:r>
              <a:rPr lang="en-US" dirty="0"/>
              <a:t>on CD along with electronic versions or related legislation and case law. Users are able to </a:t>
            </a:r>
            <a:r>
              <a:rPr lang="en-US" dirty="0" smtClean="0"/>
              <a:t>search for </a:t>
            </a:r>
            <a:r>
              <a:rPr lang="en-US" dirty="0"/>
              <a:t>information quickly, annotate the text with personal notes and create bookmarks making it possible </a:t>
            </a:r>
            <a:r>
              <a:rPr lang="en-US" dirty="0" smtClean="0"/>
              <a:t>to return </a:t>
            </a:r>
            <a:r>
              <a:rPr lang="en-US" dirty="0"/>
              <a:t>quickly on another occasion to a particular part of the text</a:t>
            </a:r>
            <a:r>
              <a:rPr lang="en-US" dirty="0" smtClean="0"/>
              <a:t>.</a:t>
            </a:r>
            <a:endParaRPr lang="en-US" dirty="0"/>
          </a:p>
        </p:txBody>
      </p:sp>
    </p:spTree>
    <p:extLst>
      <p:ext uri="{BB962C8B-B14F-4D97-AF65-F5344CB8AC3E}">
        <p14:creationId xmlns:p14="http://schemas.microsoft.com/office/powerpoint/2010/main" val="30247600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Secondary Sources</a:t>
            </a:r>
            <a:endParaRPr lang="ru-RU" dirty="0"/>
          </a:p>
        </p:txBody>
      </p:sp>
      <p:sp>
        <p:nvSpPr>
          <p:cNvPr id="3" name="Объект 2"/>
          <p:cNvSpPr>
            <a:spLocks noGrp="1"/>
          </p:cNvSpPr>
          <p:nvPr>
            <p:ph idx="1"/>
          </p:nvPr>
        </p:nvSpPr>
        <p:spPr/>
        <p:txBody>
          <a:bodyPr>
            <a:normAutofit fontScale="92500"/>
          </a:bodyPr>
          <a:lstStyle/>
          <a:p>
            <a:pPr marL="0" indent="0">
              <a:buNone/>
            </a:pPr>
            <a:r>
              <a:rPr lang="en-US" dirty="0"/>
              <a:t>Another example of secondary sources of legal information includes periodicals. To </a:t>
            </a:r>
            <a:r>
              <a:rPr lang="en-US" dirty="0" smtClean="0"/>
              <a:t>find commentary </a:t>
            </a:r>
            <a:r>
              <a:rPr lang="en-US" dirty="0"/>
              <a:t>in law periodicals, it is best to use one of the periodical indexing services now available. </a:t>
            </a:r>
            <a:r>
              <a:rPr lang="en-US" dirty="0" smtClean="0"/>
              <a:t>The best </a:t>
            </a:r>
            <a:r>
              <a:rPr lang="en-US" dirty="0"/>
              <a:t>are in electronic format. Legal journals index established in September 1986, is the </a:t>
            </a:r>
            <a:r>
              <a:rPr lang="en-US" dirty="0" smtClean="0"/>
              <a:t>pre-eminent index </a:t>
            </a:r>
            <a:r>
              <a:rPr lang="en-US" dirty="0"/>
              <a:t>in the English jurisdiction. It indexes over 400 journals and is available in CD and Internet versions</a:t>
            </a:r>
            <a:r>
              <a:rPr lang="en-US" dirty="0" smtClean="0"/>
              <a:t>. Clinch </a:t>
            </a:r>
            <a:r>
              <a:rPr lang="en-US" dirty="0"/>
              <a:t>(2000) notes that there are other secondary sources of legal information such as judgments</a:t>
            </a:r>
            <a:r>
              <a:rPr lang="en-US" dirty="0" smtClean="0"/>
              <a:t>, newspapers</a:t>
            </a:r>
            <a:r>
              <a:rPr lang="en-US" dirty="0"/>
              <a:t>, Internet and others. A wide variety of other electronic legal resources are also available </a:t>
            </a:r>
            <a:r>
              <a:rPr lang="en-US" dirty="0" smtClean="0"/>
              <a:t>to lawyers</a:t>
            </a:r>
            <a:r>
              <a:rPr lang="en-US" dirty="0"/>
              <a:t>, often for specialized purposes. The current extent of digital access to legal resources is vast.</a:t>
            </a:r>
          </a:p>
          <a:p>
            <a:pPr marL="0" indent="0">
              <a:buNone/>
            </a:pPr>
            <a:r>
              <a:rPr lang="en-US" dirty="0"/>
              <a:t>Some sources for example in United States law -- including court opinions, legislative enactments </a:t>
            </a:r>
            <a:r>
              <a:rPr lang="en-US" dirty="0" smtClean="0"/>
              <a:t>and administrative </a:t>
            </a:r>
            <a:r>
              <a:rPr lang="en-US" dirty="0"/>
              <a:t>agency actions -- are available from LexisNexis and Westlaw, and other vendors and </a:t>
            </a:r>
            <a:r>
              <a:rPr lang="en-US" dirty="0" smtClean="0"/>
              <a:t>free public </a:t>
            </a:r>
            <a:r>
              <a:rPr lang="en-US" dirty="0"/>
              <a:t>Web sites provide access to resources as well (Todd 2007 ; </a:t>
            </a:r>
            <a:r>
              <a:rPr lang="en-US" dirty="0" err="1"/>
              <a:t>Makri</a:t>
            </a:r>
            <a:r>
              <a:rPr lang="en-US" dirty="0"/>
              <a:t> 2008). </a:t>
            </a:r>
          </a:p>
          <a:p>
            <a:pPr marL="0" indent="0">
              <a:buNone/>
            </a:pPr>
            <a:endParaRPr lang="ru-RU" dirty="0"/>
          </a:p>
        </p:txBody>
      </p:sp>
    </p:spTree>
    <p:extLst>
      <p:ext uri="{BB962C8B-B14F-4D97-AF65-F5344CB8AC3E}">
        <p14:creationId xmlns:p14="http://schemas.microsoft.com/office/powerpoint/2010/main" val="41735686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Accessing Legal Information</a:t>
            </a:r>
            <a:br>
              <a:rPr lang="en-US" dirty="0"/>
            </a:br>
            <a:endParaRPr lang="ru-RU" dirty="0"/>
          </a:p>
        </p:txBody>
      </p:sp>
      <p:sp>
        <p:nvSpPr>
          <p:cNvPr id="3" name="Объект 2"/>
          <p:cNvSpPr>
            <a:spLocks noGrp="1"/>
          </p:cNvSpPr>
          <p:nvPr>
            <p:ph idx="1"/>
          </p:nvPr>
        </p:nvSpPr>
        <p:spPr/>
        <p:txBody>
          <a:bodyPr>
            <a:normAutofit fontScale="85000" lnSpcReduction="20000"/>
          </a:bodyPr>
          <a:lstStyle/>
          <a:p>
            <a:pPr marL="0" indent="0">
              <a:buNone/>
            </a:pPr>
            <a:r>
              <a:rPr lang="en-US" dirty="0" smtClean="0"/>
              <a:t>Access </a:t>
            </a:r>
            <a:r>
              <a:rPr lang="en-US" dirty="0"/>
              <a:t>to and usage of information has been one of the essential developments in our </a:t>
            </a:r>
            <a:r>
              <a:rPr lang="en-US" dirty="0" smtClean="0"/>
              <a:t>century. </a:t>
            </a:r>
            <a:r>
              <a:rPr lang="en-US" dirty="0"/>
              <a:t>Means of access to legal information refers to the ways, means </a:t>
            </a:r>
            <a:r>
              <a:rPr lang="en-US" dirty="0" smtClean="0"/>
              <a:t>or methods </a:t>
            </a:r>
            <a:r>
              <a:rPr lang="en-US" dirty="0"/>
              <a:t>used to access or acquire the right legal information from the available sources. These </a:t>
            </a:r>
            <a:r>
              <a:rPr lang="en-US" dirty="0" smtClean="0"/>
              <a:t>include the </a:t>
            </a:r>
            <a:r>
              <a:rPr lang="en-US" dirty="0"/>
              <a:t>telephone; e-mails; faxes; visiting the library, personally; reading public notice-boards; listening </a:t>
            </a:r>
            <a:r>
              <a:rPr lang="en-US" dirty="0" smtClean="0"/>
              <a:t>to radio </a:t>
            </a:r>
            <a:r>
              <a:rPr lang="en-US" dirty="0"/>
              <a:t>broadcasts; etc. The means of accessibility to information is a powerful procedural measure </a:t>
            </a:r>
            <a:r>
              <a:rPr lang="en-US" dirty="0" smtClean="0"/>
              <a:t>that needs </a:t>
            </a:r>
            <a:r>
              <a:rPr lang="en-US" dirty="0"/>
              <a:t>to be instituted in an information system for quality control. </a:t>
            </a:r>
            <a:r>
              <a:rPr lang="en-US" dirty="0" smtClean="0"/>
              <a:t>For </a:t>
            </a:r>
            <a:r>
              <a:rPr lang="en-US" dirty="0"/>
              <a:t>instance, if the information </a:t>
            </a:r>
            <a:r>
              <a:rPr lang="en-US" dirty="0" smtClean="0"/>
              <a:t>system institutes </a:t>
            </a:r>
            <a:r>
              <a:rPr lang="en-US" dirty="0"/>
              <a:t>personal visits to the resource </a:t>
            </a:r>
            <a:r>
              <a:rPr lang="en-US" dirty="0" smtClean="0"/>
              <a:t>center </a:t>
            </a:r>
            <a:r>
              <a:rPr lang="en-US" dirty="0"/>
              <a:t>as the only means to access information, this can have </a:t>
            </a:r>
            <a:r>
              <a:rPr lang="en-US" dirty="0" smtClean="0"/>
              <a:t>a detrimental </a:t>
            </a:r>
            <a:r>
              <a:rPr lang="en-US" dirty="0"/>
              <a:t>effect on the quality of information accessed. A Lawyer may decide to use a third party </a:t>
            </a:r>
            <a:r>
              <a:rPr lang="en-US" dirty="0" smtClean="0"/>
              <a:t>to access </a:t>
            </a:r>
            <a:r>
              <a:rPr lang="en-US" dirty="0"/>
              <a:t>the information because of distance - which may affect the quality of access because </a:t>
            </a:r>
            <a:r>
              <a:rPr lang="en-US" dirty="0" smtClean="0"/>
              <a:t>of misinterpretation </a:t>
            </a:r>
            <a:r>
              <a:rPr lang="en-US" dirty="0"/>
              <a:t>by the third party. If only the telephone is used, what measures are there to </a:t>
            </a:r>
            <a:r>
              <a:rPr lang="en-US" dirty="0" smtClean="0"/>
              <a:t>minimize noise</a:t>
            </a:r>
            <a:r>
              <a:rPr lang="en-US" dirty="0"/>
              <a:t>? The type and quality of the means used to access information have a direct bearing on the </a:t>
            </a:r>
            <a:r>
              <a:rPr lang="en-US" dirty="0" smtClean="0"/>
              <a:t>quality of </a:t>
            </a:r>
            <a:r>
              <a:rPr lang="en-US" dirty="0"/>
              <a:t>information. For a lawyer and any other person, the issue of speed, distance of location, noise </a:t>
            </a:r>
            <a:r>
              <a:rPr lang="en-US" dirty="0" smtClean="0"/>
              <a:t>and costs </a:t>
            </a:r>
            <a:r>
              <a:rPr lang="en-US" dirty="0"/>
              <a:t>incurred in the use of the means, are crucial matters. Just as users put trust in the sources of </a:t>
            </a:r>
            <a:r>
              <a:rPr lang="en-US" dirty="0" smtClean="0"/>
              <a:t>legal information</a:t>
            </a:r>
            <a:r>
              <a:rPr lang="en-US" dirty="0"/>
              <a:t>, the means used to access the legal information from those sources should be trusted. </a:t>
            </a:r>
            <a:r>
              <a:rPr lang="en-US" dirty="0" smtClean="0"/>
              <a:t>A trusted </a:t>
            </a:r>
            <a:r>
              <a:rPr lang="en-US" dirty="0"/>
              <a:t>means or channel should facilitate accurate, timely and less costly access to legal information</a:t>
            </a:r>
            <a:r>
              <a:rPr lang="en-US" dirty="0" smtClean="0"/>
              <a:t>. Needful </a:t>
            </a:r>
            <a:r>
              <a:rPr lang="en-US" dirty="0"/>
              <a:t>to point out that good administration by legal information providers is prudent if the means are </a:t>
            </a:r>
            <a:r>
              <a:rPr lang="en-US" dirty="0" smtClean="0"/>
              <a:t>to be </a:t>
            </a:r>
            <a:r>
              <a:rPr lang="en-US" dirty="0"/>
              <a:t>used effectively. The principle of good administration is an important </a:t>
            </a:r>
            <a:r>
              <a:rPr lang="en-US" dirty="0" smtClean="0"/>
              <a:t> element </a:t>
            </a:r>
            <a:r>
              <a:rPr lang="en-US" dirty="0"/>
              <a:t>in granting access </a:t>
            </a:r>
            <a:r>
              <a:rPr lang="en-US" dirty="0" smtClean="0"/>
              <a:t>to legal </a:t>
            </a:r>
            <a:r>
              <a:rPr lang="en-US" dirty="0" smtClean="0"/>
              <a:t>information.</a:t>
            </a:r>
            <a:endParaRPr lang="ru-RU" dirty="0"/>
          </a:p>
        </p:txBody>
      </p:sp>
    </p:spTree>
    <p:extLst>
      <p:ext uri="{BB962C8B-B14F-4D97-AF65-F5344CB8AC3E}">
        <p14:creationId xmlns:p14="http://schemas.microsoft.com/office/powerpoint/2010/main" val="28682588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National legal Internet portal of the Republic of Belarus</a:t>
            </a:r>
            <a:endParaRPr lang="ru-RU"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999947" y="2286000"/>
            <a:ext cx="8344506" cy="3581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912810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Belarus Legislation Databank</a:t>
            </a:r>
            <a:endParaRPr lang="ru-RU" dirty="0"/>
          </a:p>
        </p:txBody>
      </p:sp>
      <p:sp>
        <p:nvSpPr>
          <p:cNvPr id="3" name="Объект 2"/>
          <p:cNvSpPr>
            <a:spLocks noGrp="1"/>
          </p:cNvSpPr>
          <p:nvPr>
            <p:ph idx="1"/>
          </p:nvPr>
        </p:nvSpPr>
        <p:spPr/>
        <p:txBody>
          <a:bodyPr/>
          <a:lstStyle/>
          <a:p>
            <a:pPr marL="0" indent="0">
              <a:buNone/>
            </a:pPr>
            <a:r>
              <a:rPr lang="en-US" dirty="0"/>
              <a:t>The Belarus Legislation Databank "ETALON" is a full-text search system containing legal acts issued by the President, Parliament, Government, National Bank, ministries, Constitutional Court, Supreme Court, Supreme Economic Court, and international treaties. </a:t>
            </a:r>
            <a:endParaRPr lang="ru-RU" dirty="0"/>
          </a:p>
        </p:txBody>
      </p:sp>
    </p:spTree>
    <p:extLst>
      <p:ext uri="{BB962C8B-B14F-4D97-AF65-F5344CB8AC3E}">
        <p14:creationId xmlns:p14="http://schemas.microsoft.com/office/powerpoint/2010/main" val="14052417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List of Legal Acts of the Republic of Belarus</a:t>
            </a:r>
            <a:br>
              <a:rPr lang="en-US" dirty="0"/>
            </a:br>
            <a:endParaRPr lang="ru-RU" dirty="0"/>
          </a:p>
        </p:txBody>
      </p:sp>
      <p:sp>
        <p:nvSpPr>
          <p:cNvPr id="3" name="Объект 2"/>
          <p:cNvSpPr>
            <a:spLocks noGrp="1"/>
          </p:cNvSpPr>
          <p:nvPr>
            <p:ph idx="1"/>
          </p:nvPr>
        </p:nvSpPr>
        <p:spPr/>
        <p:txBody>
          <a:bodyPr>
            <a:normAutofit fontScale="92500" lnSpcReduction="10000"/>
          </a:bodyPr>
          <a:lstStyle/>
          <a:p>
            <a:r>
              <a:rPr lang="en-US" dirty="0" smtClean="0"/>
              <a:t>Constitution </a:t>
            </a:r>
            <a:r>
              <a:rPr lang="en-US" dirty="0"/>
              <a:t>of the Republic of Belarus</a:t>
            </a:r>
          </a:p>
          <a:p>
            <a:r>
              <a:rPr lang="en-US" dirty="0"/>
              <a:t>Codes of the Republic of Belarus</a:t>
            </a:r>
          </a:p>
          <a:p>
            <a:r>
              <a:rPr lang="en-US" dirty="0"/>
              <a:t>Laws of the Republic of Belarus</a:t>
            </a:r>
          </a:p>
          <a:p>
            <a:r>
              <a:rPr lang="en-US" dirty="0"/>
              <a:t>Decrees of the President of the Republic of Belarus</a:t>
            </a:r>
          </a:p>
          <a:p>
            <a:r>
              <a:rPr lang="en-US" dirty="0"/>
              <a:t>Edicts of the President of the Republic of Belarus</a:t>
            </a:r>
          </a:p>
          <a:p>
            <a:r>
              <a:rPr lang="en-US" dirty="0"/>
              <a:t>Resolutions of the Council of Ministers of the Republic of Belarus</a:t>
            </a:r>
          </a:p>
          <a:p>
            <a:r>
              <a:rPr lang="en-US" dirty="0"/>
              <a:t>Legal Acts of the Republican Bodies of State Administration</a:t>
            </a:r>
          </a:p>
          <a:p>
            <a:r>
              <a:rPr lang="en-US" dirty="0"/>
              <a:t>Legal Acts of Local Administration Bodies</a:t>
            </a:r>
          </a:p>
          <a:p>
            <a:r>
              <a:rPr lang="en-US" dirty="0"/>
              <a:t>Directives of the President of the Republic of Belarus</a:t>
            </a:r>
            <a:endParaRPr lang="ru-RU" dirty="0"/>
          </a:p>
        </p:txBody>
      </p:sp>
    </p:spTree>
    <p:extLst>
      <p:ext uri="{BB962C8B-B14F-4D97-AF65-F5344CB8AC3E}">
        <p14:creationId xmlns:p14="http://schemas.microsoft.com/office/powerpoint/2010/main" val="1757112246"/>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432A30"/>
      </a:dk2>
      <a:lt2>
        <a:srgbClr val="F2F2F0"/>
      </a:lt2>
      <a:accent1>
        <a:srgbClr val="836C9F"/>
      </a:accent1>
      <a:accent2>
        <a:srgbClr val="BDAB56"/>
      </a:accent2>
      <a:accent3>
        <a:srgbClr val="B0565D"/>
      </a:accent3>
      <a:accent4>
        <a:srgbClr val="55B1BC"/>
      </a:accent4>
      <a:accent5>
        <a:srgbClr val="4D925F"/>
      </a:accent5>
      <a:accent6>
        <a:srgbClr val="E08C4A"/>
      </a:accent6>
      <a:hlink>
        <a:srgbClr val="55B1BC"/>
      </a:hlink>
      <a:folHlink>
        <a:srgbClr val="836C9F"/>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Crop" id="{EC9488ED-E761-4D60-9AC4-764D1FE2C171}" vid="{9270AA94-2367-4B1E-B579-26147B222BD0}"/>
    </a:ext>
  </a:extLst>
</a:theme>
</file>

<file path=docProps/app.xml><?xml version="1.0" encoding="utf-8"?>
<Properties xmlns="http://schemas.openxmlformats.org/officeDocument/2006/extended-properties" xmlns:vt="http://schemas.openxmlformats.org/officeDocument/2006/docPropsVTypes">
  <TotalTime>129</TotalTime>
  <Words>1779</Words>
  <Application>Microsoft Office PowerPoint</Application>
  <PresentationFormat>Произвольный</PresentationFormat>
  <Paragraphs>97</Paragraphs>
  <Slides>17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17</vt:i4>
      </vt:variant>
    </vt:vector>
  </HeadingPairs>
  <TitlesOfParts>
    <vt:vector size="18" baseType="lpstr">
      <vt:lpstr>Crop</vt:lpstr>
      <vt:lpstr>Government law information sources  </vt:lpstr>
      <vt:lpstr>Primary Sources</vt:lpstr>
      <vt:lpstr>Primary Sources </vt:lpstr>
      <vt:lpstr>Secondary Sources</vt:lpstr>
      <vt:lpstr>Secondary Sources</vt:lpstr>
      <vt:lpstr>Accessing Legal Information </vt:lpstr>
      <vt:lpstr>National legal Internet portal of the Republic of Belarus</vt:lpstr>
      <vt:lpstr>Belarus Legislation Databank</vt:lpstr>
      <vt:lpstr>List of Legal Acts of the Republic of Belarus </vt:lpstr>
      <vt:lpstr>Business laws and legislations </vt:lpstr>
      <vt:lpstr>General range of legislation applies to businesses</vt:lpstr>
      <vt:lpstr>Regulatory Laws </vt:lpstr>
      <vt:lpstr>Labor laws </vt:lpstr>
      <vt:lpstr>Miscellaneous Business Laws </vt:lpstr>
      <vt:lpstr>Belorussian Business Legislation strucured by pravo.by </vt:lpstr>
      <vt:lpstr>The main legal codes of the Republic of Belarus concerning business </vt:lpstr>
      <vt:lpstr>References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Government law information sources  </dc:title>
  <dc:creator>Я</dc:creator>
  <cp:lastModifiedBy>zkm</cp:lastModifiedBy>
  <cp:revision>9</cp:revision>
  <dcterms:created xsi:type="dcterms:W3CDTF">2020-10-18T14:53:45Z</dcterms:created>
  <dcterms:modified xsi:type="dcterms:W3CDTF">2020-10-19T09:32:59Z</dcterms:modified>
</cp:coreProperties>
</file>