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45" d="100"/>
          <a:sy n="45" d="100"/>
        </p:scale>
        <p:origin x="82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F9F8750-F64B-4ACF-BE64-CD347AE74597}" type="datetimeFigureOut">
              <a:rPr lang="ru-RU" smtClean="0"/>
              <a:t>21.12.2020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3771636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F9F8750-F64B-4ACF-BE64-CD347AE74597}" type="datetimeFigureOut">
              <a:rPr lang="ru-RU" smtClean="0"/>
              <a:t>21.12.2020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1877861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F9F8750-F64B-4ACF-BE64-CD347AE74597}" type="datetimeFigureOut">
              <a:rPr lang="ru-RU" smtClean="0"/>
              <a:t>21.12.2020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960875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F9F8750-F64B-4ACF-BE64-CD347AE74597}" type="datetimeFigureOut">
              <a:rPr lang="ru-RU" smtClean="0"/>
              <a:t>21.12.2020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2027494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F9F8750-F64B-4ACF-BE64-CD347AE74597}" type="datetimeFigureOut">
              <a:rPr lang="ru-RU" smtClean="0"/>
              <a:t>21.12.2020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4258797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F9F8750-F64B-4ACF-BE64-CD347AE74597}" type="datetimeFigureOut">
              <a:rPr lang="ru-RU" smtClean="0"/>
              <a:t>21.12.2020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2384298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F9F8750-F64B-4ACF-BE64-CD347AE74597}" type="datetimeFigureOut">
              <a:rPr lang="ru-RU" smtClean="0"/>
              <a:t>21.12.2020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3519337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F9F8750-F64B-4ACF-BE64-CD347AE74597}" type="datetimeFigureOut">
              <a:rPr lang="ru-RU" smtClean="0"/>
              <a:t>21.12.2020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411960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F9F8750-F64B-4ACF-BE64-CD347AE74597}" type="datetimeFigureOut">
              <a:rPr lang="ru-RU" smtClean="0"/>
              <a:t>21.12.2020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2971535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F9F8750-F64B-4ACF-BE64-CD347AE74597}" type="datetimeFigureOut">
              <a:rPr lang="ru-RU" smtClean="0"/>
              <a:t>21.12.2020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14963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F9F8750-F64B-4ACF-BE64-CD347AE74597}" type="datetimeFigureOut">
              <a:rPr lang="ru-RU" smtClean="0"/>
              <a:t>21.12.2020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BFF73C-F060-4E2E-9F3E-E53DCA872651}" type="slidenum">
              <a:rPr lang="ru-RU" smtClean="0"/>
              <a:t>‹#›</a:t>
            </a:fld>
            <a:endParaRPr lang="ru-RU"/>
          </a:p>
        </p:txBody>
      </p:sp>
    </p:spTree>
    <p:extLst>
      <p:ext uri="{BB962C8B-B14F-4D97-AF65-F5344CB8AC3E}">
        <p14:creationId xmlns:p14="http://schemas.microsoft.com/office/powerpoint/2010/main" val="4170985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9F8750-F64B-4ACF-BE64-CD347AE74597}" type="datetimeFigureOut">
              <a:rPr lang="ru-RU" smtClean="0"/>
              <a:t>21.12.2020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BFF73C-F060-4E2E-9F3E-E53DCA872651}" type="slidenum">
              <a:rPr lang="ru-RU" smtClean="0"/>
              <a:t>‹#›</a:t>
            </a:fld>
            <a:endParaRPr lang="ru-RU"/>
          </a:p>
        </p:txBody>
      </p:sp>
    </p:spTree>
    <p:extLst>
      <p:ext uri="{BB962C8B-B14F-4D97-AF65-F5344CB8AC3E}">
        <p14:creationId xmlns:p14="http://schemas.microsoft.com/office/powerpoint/2010/main" val="85272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Function point method overview</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2505632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And based on the complexity, the FPA points are calculated</a:t>
            </a:r>
            <a:endParaRPr lang="ru-RU" dirty="0"/>
          </a:p>
        </p:txBody>
      </p:sp>
      <p:pic>
        <p:nvPicPr>
          <p:cNvPr id="5122" name="Picture 2" descr="https://www.fingent.com/wp-content/uploads/2020/01/Capture-5-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995726"/>
            <a:ext cx="10839714" cy="2916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84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71451"/>
            <a:ext cx="10515600" cy="1325563"/>
          </a:xfrm>
        </p:spPr>
        <p:txBody>
          <a:bodyPr>
            <a:normAutofit fontScale="90000"/>
          </a:bodyPr>
          <a:lstStyle/>
          <a:p>
            <a:r>
              <a:rPr lang="en-US" dirty="0"/>
              <a:t>For External Input Transactions</a:t>
            </a:r>
            <a:br>
              <a:rPr lang="en-US" dirty="0"/>
            </a:br>
            <a:r>
              <a:rPr lang="en-US" dirty="0"/>
              <a:t>As the External input is a Transactional type, the complexity is judged based on FTR instead of RET.</a:t>
            </a:r>
            <a:br>
              <a:rPr lang="en-US" dirty="0"/>
            </a:br>
            <a:endParaRPr lang="ru-RU" sz="2800" dirty="0"/>
          </a:p>
        </p:txBody>
      </p:sp>
      <p:pic>
        <p:nvPicPr>
          <p:cNvPr id="6146" name="Picture 2" descr="https://www.fingent.com/wp-content/uploads/2020/01/Capture-6-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994472"/>
            <a:ext cx="10456388" cy="3619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805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And based on the complexity, the FPA points are calculated</a:t>
            </a:r>
            <a:endParaRPr lang="ru-RU" dirty="0"/>
          </a:p>
        </p:txBody>
      </p:sp>
      <p:pic>
        <p:nvPicPr>
          <p:cNvPr id="4" name="Объект 3"/>
          <p:cNvPicPr>
            <a:picLocks noGrp="1" noChangeAspect="1"/>
          </p:cNvPicPr>
          <p:nvPr>
            <p:ph idx="1"/>
          </p:nvPr>
        </p:nvPicPr>
        <p:blipFill>
          <a:blip r:embed="rId2"/>
          <a:stretch>
            <a:fillRect/>
          </a:stretch>
        </p:blipFill>
        <p:spPr>
          <a:xfrm>
            <a:off x="838200" y="2099506"/>
            <a:ext cx="10246670" cy="2876531"/>
          </a:xfrm>
          <a:prstGeom prst="rect">
            <a:avLst/>
          </a:prstGeom>
        </p:spPr>
      </p:pic>
    </p:spTree>
    <p:extLst>
      <p:ext uri="{BB962C8B-B14F-4D97-AF65-F5344CB8AC3E}">
        <p14:creationId xmlns:p14="http://schemas.microsoft.com/office/powerpoint/2010/main" val="2728491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6092" y="832958"/>
            <a:ext cx="10515600" cy="1325563"/>
          </a:xfrm>
        </p:spPr>
        <p:txBody>
          <a:bodyPr>
            <a:normAutofit fontScale="90000"/>
          </a:bodyPr>
          <a:lstStyle/>
          <a:p>
            <a:r>
              <a:rPr lang="en-US" dirty="0"/>
              <a:t>For External Output Transactions</a:t>
            </a:r>
            <a:br>
              <a:rPr lang="en-US" dirty="0"/>
            </a:br>
            <a:r>
              <a:rPr lang="en-US" dirty="0"/>
              <a:t>As External Output is a Transactional type the complexity is judged based on FTR instead of RET.</a:t>
            </a:r>
            <a:br>
              <a:rPr lang="en-US" dirty="0"/>
            </a:br>
            <a:endParaRPr lang="ru-RU" dirty="0"/>
          </a:p>
        </p:txBody>
      </p:sp>
      <p:pic>
        <p:nvPicPr>
          <p:cNvPr id="7170" name="Picture 2" descr="https://www.fingent.com/wp-content/uploads/2020/01/Capture-8-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2945330"/>
            <a:ext cx="10291384" cy="3561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5457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And based on the complexity, the FPA points are calculated</a:t>
            </a:r>
            <a:endParaRPr lang="ru-RU" dirty="0"/>
          </a:p>
        </p:txBody>
      </p:sp>
      <p:pic>
        <p:nvPicPr>
          <p:cNvPr id="8194" name="Picture 2" descr="https://www.fingent.com/wp-content/uploads/2020/01/Capture-9-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946219"/>
            <a:ext cx="10079614" cy="2774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825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8426" y="790427"/>
            <a:ext cx="10515600" cy="1325563"/>
          </a:xfrm>
        </p:spPr>
        <p:txBody>
          <a:bodyPr>
            <a:normAutofit fontScale="90000"/>
          </a:bodyPr>
          <a:lstStyle/>
          <a:p>
            <a:r>
              <a:rPr lang="en-US" dirty="0"/>
              <a:t>For Inquiries</a:t>
            </a:r>
            <a:br>
              <a:rPr lang="en-US" dirty="0"/>
            </a:br>
            <a:r>
              <a:rPr lang="en-US" dirty="0"/>
              <a:t>As Inquiries is a Transactional type the complexity is judged based on FTR instead of RET.</a:t>
            </a:r>
            <a:br>
              <a:rPr lang="en-US" dirty="0"/>
            </a:br>
            <a:endParaRPr lang="ru-RU" dirty="0"/>
          </a:p>
        </p:txBody>
      </p:sp>
      <p:pic>
        <p:nvPicPr>
          <p:cNvPr id="4" name="Объект 3"/>
          <p:cNvPicPr>
            <a:picLocks noGrp="1" noChangeAspect="1"/>
          </p:cNvPicPr>
          <p:nvPr>
            <p:ph idx="1"/>
          </p:nvPr>
        </p:nvPicPr>
        <p:blipFill>
          <a:blip r:embed="rId2"/>
          <a:stretch>
            <a:fillRect/>
          </a:stretch>
        </p:blipFill>
        <p:spPr>
          <a:xfrm>
            <a:off x="618349" y="2764373"/>
            <a:ext cx="10635677" cy="3615162"/>
          </a:xfrm>
          <a:prstGeom prst="rect">
            <a:avLst/>
          </a:prstGeom>
        </p:spPr>
      </p:pic>
    </p:spTree>
    <p:extLst>
      <p:ext uri="{BB962C8B-B14F-4D97-AF65-F5344CB8AC3E}">
        <p14:creationId xmlns:p14="http://schemas.microsoft.com/office/powerpoint/2010/main" val="2598935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And based on the complexity, the FPA points are calculated</a:t>
            </a:r>
            <a:endParaRPr lang="ru-RU" dirty="0"/>
          </a:p>
        </p:txBody>
      </p:sp>
      <p:pic>
        <p:nvPicPr>
          <p:cNvPr id="9218" name="Picture 2" descr="https://www.fingent.com/wp-content/uploads/2020/01/Capture-11-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014" y="2396885"/>
            <a:ext cx="10454786" cy="3110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7398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As we now have the reference chart to find the complexity of each variety of functions discovered in the system and that we also have the Points that should be assigned based on the complexity of each component. We can now look into the calculation.</a:t>
            </a:r>
            <a:endParaRPr lang="ru-RU" dirty="0"/>
          </a:p>
        </p:txBody>
      </p:sp>
    </p:spTree>
    <p:extLst>
      <p:ext uri="{BB962C8B-B14F-4D97-AF65-F5344CB8AC3E}">
        <p14:creationId xmlns:p14="http://schemas.microsoft.com/office/powerpoint/2010/main" val="15993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6866"/>
          </a:xfrm>
        </p:spPr>
        <p:txBody>
          <a:bodyPr>
            <a:normAutofit fontScale="90000"/>
          </a:bodyPr>
          <a:lstStyle/>
          <a:p>
            <a:r>
              <a:rPr lang="en-US" dirty="0"/>
              <a:t>Steps to Count the Function </a:t>
            </a:r>
            <a:r>
              <a:rPr lang="en-US" dirty="0" smtClean="0"/>
              <a:t>Points</a:t>
            </a:r>
            <a:endParaRPr lang="ru-RU" dirty="0"/>
          </a:p>
        </p:txBody>
      </p:sp>
      <p:sp>
        <p:nvSpPr>
          <p:cNvPr id="3" name="Объект 2"/>
          <p:cNvSpPr>
            <a:spLocks noGrp="1"/>
          </p:cNvSpPr>
          <p:nvPr>
            <p:ph idx="1"/>
          </p:nvPr>
        </p:nvSpPr>
        <p:spPr>
          <a:xfrm>
            <a:off x="838200" y="1041992"/>
            <a:ext cx="10515600" cy="5134971"/>
          </a:xfrm>
        </p:spPr>
        <p:txBody>
          <a:bodyPr>
            <a:normAutofit fontScale="92500" lnSpcReduction="20000"/>
          </a:bodyPr>
          <a:lstStyle/>
          <a:p>
            <a:r>
              <a:rPr lang="en-US" b="1" dirty="0"/>
              <a:t>1. Type of count: </a:t>
            </a:r>
            <a:r>
              <a:rPr lang="en-US" dirty="0"/>
              <a:t>The very first step of this process is to determine the type of function count. There are 3 types of function point (FP) count. </a:t>
            </a:r>
          </a:p>
          <a:p>
            <a:r>
              <a:rPr lang="en-US" b="1" dirty="0"/>
              <a:t>Development Project FP Count: </a:t>
            </a:r>
            <a:r>
              <a:rPr lang="en-US" dirty="0"/>
              <a:t>This measures the functions that are directly involved in the development of the final system. This would include all the phases of the project from requirements gathering to the first installation.</a:t>
            </a:r>
          </a:p>
          <a:p>
            <a:r>
              <a:rPr lang="en-US" b="1" dirty="0"/>
              <a:t>Enhancement Project FP Count: </a:t>
            </a:r>
            <a:r>
              <a:rPr lang="en-US" dirty="0"/>
              <a:t>This measures the functions involved in the modifications brought in the system. That is the changes made to the system after production.</a:t>
            </a:r>
          </a:p>
          <a:p>
            <a:r>
              <a:rPr lang="en-US" b="1" dirty="0"/>
              <a:t>Application FP count:</a:t>
            </a:r>
            <a:r>
              <a:rPr lang="en-US" dirty="0"/>
              <a:t> This measures the functions involved in the final deliverable excluding the effort of already existing functions that may have existed.</a:t>
            </a:r>
          </a:p>
          <a:p>
            <a:r>
              <a:rPr lang="en-US" b="1" dirty="0"/>
              <a:t>2. Scope and Boundary of the Count: </a:t>
            </a:r>
            <a:r>
              <a:rPr lang="en-US" dirty="0"/>
              <a:t>In the second step, the scope and boundary of the functions are identified. Boundary indicates the border between the application being measured and the external applications. Scope can be decided with the help of data screens, reports, and files.</a:t>
            </a:r>
          </a:p>
          <a:p>
            <a:endParaRPr lang="ru-RU" dirty="0"/>
          </a:p>
        </p:txBody>
      </p:sp>
    </p:spTree>
    <p:extLst>
      <p:ext uri="{BB962C8B-B14F-4D97-AF65-F5344CB8AC3E}">
        <p14:creationId xmlns:p14="http://schemas.microsoft.com/office/powerpoint/2010/main" val="1884154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19396"/>
          </a:xfrm>
        </p:spPr>
        <p:txBody>
          <a:bodyPr/>
          <a:lstStyle/>
          <a:p>
            <a:r>
              <a:rPr lang="en-US" dirty="0" smtClean="0"/>
              <a:t>Steps to Count the Function Points</a:t>
            </a:r>
            <a:endParaRPr lang="ru-RU" dirty="0"/>
          </a:p>
        </p:txBody>
      </p:sp>
      <p:sp>
        <p:nvSpPr>
          <p:cNvPr id="3" name="Объект 2"/>
          <p:cNvSpPr>
            <a:spLocks noGrp="1"/>
          </p:cNvSpPr>
          <p:nvPr>
            <p:ph idx="1"/>
          </p:nvPr>
        </p:nvSpPr>
        <p:spPr>
          <a:xfrm>
            <a:off x="838200" y="1084522"/>
            <a:ext cx="10515600" cy="5092441"/>
          </a:xfrm>
        </p:spPr>
        <p:txBody>
          <a:bodyPr>
            <a:normAutofit fontScale="92500" lnSpcReduction="20000"/>
          </a:bodyPr>
          <a:lstStyle/>
          <a:p>
            <a:r>
              <a:rPr lang="en-US" dirty="0" smtClean="0"/>
              <a:t>3. Unadjusted Function Point Count: This is the main step of this process where all the function points produced from the above FPA components (External Inputs, External Output, Internal Logic files, External Logic files, Inquiries) are added together and labeled as unadjusted function point count.</a:t>
            </a:r>
          </a:p>
          <a:p>
            <a:endParaRPr lang="ru-RU" dirty="0" smtClean="0"/>
          </a:p>
          <a:p>
            <a:endParaRPr lang="ru-RU" dirty="0" smtClean="0"/>
          </a:p>
          <a:p>
            <a:endParaRPr lang="en-US" dirty="0" smtClean="0"/>
          </a:p>
          <a:p>
            <a:r>
              <a:rPr lang="en-US" dirty="0" smtClean="0"/>
              <a:t>4. Value Adjustment Factor: In this step the value adjustment factor is determined. VAF contains 14 General system characteristics(GSC) of the system or application that defines the types of application characteristics and is rated on a scale of 0 to 5. The sum of all the 14 GSC rates are calculated to give out a mathematical value and is labeled as Total Degree Influence(TDI). TDI is used in the calculation of VAF and its value may vary from 0 to 35.</a:t>
            </a:r>
            <a:endParaRPr lang="ru-RU" dirty="0"/>
          </a:p>
        </p:txBody>
      </p:sp>
      <p:pic>
        <p:nvPicPr>
          <p:cNvPr id="10244" name="Picture 4" descr="https://www.fingent.com/wp-content/uploads/2020/01/Capture-1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9677" y="2335341"/>
            <a:ext cx="5915025" cy="1295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8935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t>What is Function Point Analysis?</a:t>
            </a:r>
            <a:br>
              <a:rPr lang="en-US" dirty="0"/>
            </a:br>
            <a:endParaRPr lang="ru-RU" dirty="0"/>
          </a:p>
        </p:txBody>
      </p:sp>
      <p:sp>
        <p:nvSpPr>
          <p:cNvPr id="3" name="Объект 2"/>
          <p:cNvSpPr>
            <a:spLocks noGrp="1"/>
          </p:cNvSpPr>
          <p:nvPr>
            <p:ph idx="1"/>
          </p:nvPr>
        </p:nvSpPr>
        <p:spPr/>
        <p:txBody>
          <a:bodyPr/>
          <a:lstStyle/>
          <a:p>
            <a:r>
              <a:rPr lang="en-US" dirty="0" smtClean="0"/>
              <a:t>In simple words, FPA is a technique used to measure software requirements based on the different functions that the requirement can be split into. Each function is assigned with some points based on the FPA rules and then these points are summarized using the FPA formula. The final figure shows the total man-hours required to achieve the complete requirement. </a:t>
            </a:r>
            <a:endParaRPr lang="ru-RU" dirty="0"/>
          </a:p>
        </p:txBody>
      </p:sp>
    </p:spTree>
    <p:extLst>
      <p:ext uri="{BB962C8B-B14F-4D97-AF65-F5344CB8AC3E}">
        <p14:creationId xmlns:p14="http://schemas.microsoft.com/office/powerpoint/2010/main" val="2542292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34335"/>
          </a:xfrm>
        </p:spPr>
        <p:txBody>
          <a:bodyPr>
            <a:noAutofit/>
          </a:bodyPr>
          <a:lstStyle/>
          <a:p>
            <a:r>
              <a:rPr lang="en-US" sz="2800" dirty="0" smtClean="0"/>
              <a:t>Below are the 14 GSCs listed and the mathematical formula for calculating the VAF.</a:t>
            </a:r>
            <a:br>
              <a:rPr lang="en-US" sz="2800" dirty="0" smtClean="0"/>
            </a:br>
            <a:endParaRPr lang="ru-RU" sz="2800" dirty="0"/>
          </a:p>
        </p:txBody>
      </p:sp>
      <p:sp>
        <p:nvSpPr>
          <p:cNvPr id="3" name="Объект 2"/>
          <p:cNvSpPr>
            <a:spLocks noGrp="1"/>
          </p:cNvSpPr>
          <p:nvPr>
            <p:ph idx="1"/>
          </p:nvPr>
        </p:nvSpPr>
        <p:spPr>
          <a:xfrm>
            <a:off x="838200" y="999460"/>
            <a:ext cx="10515600" cy="5347623"/>
          </a:xfrm>
        </p:spPr>
        <p:txBody>
          <a:bodyPr>
            <a:normAutofit fontScale="85000" lnSpcReduction="20000"/>
          </a:bodyPr>
          <a:lstStyle/>
          <a:p>
            <a:r>
              <a:rPr lang="en-US" dirty="0" smtClean="0"/>
              <a:t>Data </a:t>
            </a:r>
            <a:r>
              <a:rPr lang="en-US" dirty="0"/>
              <a:t>communications</a:t>
            </a:r>
          </a:p>
          <a:p>
            <a:r>
              <a:rPr lang="en-US" dirty="0"/>
              <a:t>Distributed data processing</a:t>
            </a:r>
          </a:p>
          <a:p>
            <a:r>
              <a:rPr lang="en-US" dirty="0"/>
              <a:t>Performance</a:t>
            </a:r>
          </a:p>
          <a:p>
            <a:r>
              <a:rPr lang="en-US" dirty="0"/>
              <a:t>Heavily used configuration</a:t>
            </a:r>
          </a:p>
          <a:p>
            <a:r>
              <a:rPr lang="en-US" dirty="0"/>
              <a:t>Transaction rate</a:t>
            </a:r>
          </a:p>
          <a:p>
            <a:r>
              <a:rPr lang="en-US" dirty="0"/>
              <a:t>On-Line data entry</a:t>
            </a:r>
          </a:p>
          <a:p>
            <a:r>
              <a:rPr lang="en-US" dirty="0"/>
              <a:t>End-user efficiency</a:t>
            </a:r>
          </a:p>
          <a:p>
            <a:r>
              <a:rPr lang="en-US" dirty="0"/>
              <a:t>On-Line update</a:t>
            </a:r>
          </a:p>
          <a:p>
            <a:r>
              <a:rPr lang="en-US" dirty="0"/>
              <a:t>Complex processing</a:t>
            </a:r>
          </a:p>
          <a:p>
            <a:r>
              <a:rPr lang="en-US" dirty="0"/>
              <a:t>Reusability</a:t>
            </a:r>
          </a:p>
          <a:p>
            <a:r>
              <a:rPr lang="en-US" dirty="0"/>
              <a:t>Installation ease</a:t>
            </a:r>
          </a:p>
          <a:p>
            <a:r>
              <a:rPr lang="en-US" dirty="0"/>
              <a:t>Operational ease</a:t>
            </a:r>
          </a:p>
          <a:p>
            <a:r>
              <a:rPr lang="en-US" dirty="0"/>
              <a:t>Facilitate change</a:t>
            </a:r>
          </a:p>
          <a:p>
            <a:r>
              <a:rPr lang="en-US" dirty="0"/>
              <a:t>Multiple sites</a:t>
            </a:r>
          </a:p>
          <a:p>
            <a:endParaRPr lang="ru-RU" dirty="0"/>
          </a:p>
        </p:txBody>
      </p:sp>
    </p:spTree>
    <p:extLst>
      <p:ext uri="{BB962C8B-B14F-4D97-AF65-F5344CB8AC3E}">
        <p14:creationId xmlns:p14="http://schemas.microsoft.com/office/powerpoint/2010/main" val="2127728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s://www.fingent.com/wp-content/uploads/2020/01/Capture-13-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8876" y="355655"/>
            <a:ext cx="10365953" cy="962782"/>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88876" y="1574194"/>
            <a:ext cx="10186212" cy="646331"/>
          </a:xfrm>
          <a:prstGeom prst="rect">
            <a:avLst/>
          </a:prstGeom>
        </p:spPr>
        <p:txBody>
          <a:bodyPr wrap="square">
            <a:spAutoFit/>
          </a:bodyPr>
          <a:lstStyle/>
          <a:p>
            <a:r>
              <a:rPr lang="en-US" dirty="0" smtClean="0"/>
              <a:t>Once the unadjusted function point and value adjustment factor is calculated, the Adjusted Functional point count is found out using the two values. This is done with the help of the following formula. </a:t>
            </a:r>
            <a:endParaRPr lang="ru-RU" dirty="0"/>
          </a:p>
        </p:txBody>
      </p:sp>
      <p:pic>
        <p:nvPicPr>
          <p:cNvPr id="6" name="Рисунок 5"/>
          <p:cNvPicPr>
            <a:picLocks noChangeAspect="1"/>
          </p:cNvPicPr>
          <p:nvPr/>
        </p:nvPicPr>
        <p:blipFill>
          <a:blip r:embed="rId3"/>
          <a:stretch>
            <a:fillRect/>
          </a:stretch>
        </p:blipFill>
        <p:spPr>
          <a:xfrm>
            <a:off x="488876" y="2463970"/>
            <a:ext cx="9845971" cy="3658689"/>
          </a:xfrm>
          <a:prstGeom prst="rect">
            <a:avLst/>
          </a:prstGeom>
        </p:spPr>
      </p:pic>
    </p:spTree>
    <p:extLst>
      <p:ext uri="{BB962C8B-B14F-4D97-AF65-F5344CB8AC3E}">
        <p14:creationId xmlns:p14="http://schemas.microsoft.com/office/powerpoint/2010/main" val="294350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536169" y="603859"/>
            <a:ext cx="11053320" cy="976805"/>
          </a:xfrm>
          <a:prstGeom prst="rect">
            <a:avLst/>
          </a:prstGeom>
        </p:spPr>
      </p:pic>
      <p:sp>
        <p:nvSpPr>
          <p:cNvPr id="5" name="Прямоугольник 4"/>
          <p:cNvSpPr/>
          <p:nvPr/>
        </p:nvSpPr>
        <p:spPr>
          <a:xfrm>
            <a:off x="708837" y="1925343"/>
            <a:ext cx="10880651" cy="646331"/>
          </a:xfrm>
          <a:prstGeom prst="rect">
            <a:avLst/>
          </a:prstGeom>
        </p:spPr>
        <p:txBody>
          <a:bodyPr wrap="square">
            <a:spAutoFit/>
          </a:bodyPr>
          <a:lstStyle/>
          <a:p>
            <a:r>
              <a:rPr lang="en-US" dirty="0" smtClean="0"/>
              <a:t>The Adjusted FPC is then multiplied with a numeric value, which is the effort based on the technology. Some of the examples are below.</a:t>
            </a:r>
            <a:endParaRPr lang="ru-RU" dirty="0"/>
          </a:p>
        </p:txBody>
      </p:sp>
      <p:pic>
        <p:nvPicPr>
          <p:cNvPr id="6" name="Рисунок 5"/>
          <p:cNvPicPr>
            <a:picLocks noChangeAspect="1"/>
          </p:cNvPicPr>
          <p:nvPr/>
        </p:nvPicPr>
        <p:blipFill>
          <a:blip r:embed="rId3"/>
          <a:stretch>
            <a:fillRect/>
          </a:stretch>
        </p:blipFill>
        <p:spPr>
          <a:xfrm>
            <a:off x="708836" y="2916353"/>
            <a:ext cx="5989675" cy="3493977"/>
          </a:xfrm>
          <a:prstGeom prst="rect">
            <a:avLst/>
          </a:prstGeom>
        </p:spPr>
      </p:pic>
    </p:spTree>
    <p:extLst>
      <p:ext uri="{BB962C8B-B14F-4D97-AF65-F5344CB8AC3E}">
        <p14:creationId xmlns:p14="http://schemas.microsoft.com/office/powerpoint/2010/main" val="4165435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If the technology selected for a particular requirement is Java, then the formula to calculate the final hours are as follows:</a:t>
            </a:r>
          </a:p>
          <a:p>
            <a:endParaRPr lang="en-US" dirty="0" smtClean="0"/>
          </a:p>
          <a:p>
            <a:r>
              <a:rPr lang="en-US" dirty="0" smtClean="0"/>
              <a:t>FPC = (Non-adjusted FPC*VAF) * 10.6</a:t>
            </a:r>
          </a:p>
          <a:p>
            <a:endParaRPr lang="en-US" dirty="0" smtClean="0"/>
          </a:p>
          <a:p>
            <a:r>
              <a:rPr lang="en-US" dirty="0" smtClean="0"/>
              <a:t>This will give the total hours of effort required to achieve the requirement under analysis.</a:t>
            </a:r>
            <a:endParaRPr lang="ru-RU" dirty="0"/>
          </a:p>
        </p:txBody>
      </p:sp>
    </p:spTree>
    <p:extLst>
      <p:ext uri="{BB962C8B-B14F-4D97-AF65-F5344CB8AC3E}">
        <p14:creationId xmlns:p14="http://schemas.microsoft.com/office/powerpoint/2010/main" val="1241877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Merits of Function Point Analysis</a:t>
            </a:r>
            <a:br>
              <a:rPr lang="en-US" dirty="0" smtClean="0"/>
            </a:br>
            <a:endParaRPr lang="ru-RU" dirty="0"/>
          </a:p>
        </p:txBody>
      </p:sp>
      <p:sp>
        <p:nvSpPr>
          <p:cNvPr id="3" name="Объект 2"/>
          <p:cNvSpPr>
            <a:spLocks noGrp="1"/>
          </p:cNvSpPr>
          <p:nvPr>
            <p:ph idx="1"/>
          </p:nvPr>
        </p:nvSpPr>
        <p:spPr/>
        <p:txBody>
          <a:bodyPr>
            <a:normAutofit/>
          </a:bodyPr>
          <a:lstStyle/>
          <a:p>
            <a:r>
              <a:rPr lang="en-US" dirty="0" smtClean="0"/>
              <a:t>FPA </a:t>
            </a:r>
            <a:r>
              <a:rPr lang="en-US" dirty="0"/>
              <a:t>measures the size of the solution instead of the size of the problem</a:t>
            </a:r>
          </a:p>
          <a:p>
            <a:r>
              <a:rPr lang="en-US" dirty="0"/>
              <a:t>It helps in estimating overall project costs, schedule, and effort</a:t>
            </a:r>
          </a:p>
          <a:p>
            <a:r>
              <a:rPr lang="en-US" dirty="0"/>
              <a:t>It is independent of technology/programming language</a:t>
            </a:r>
          </a:p>
          <a:p>
            <a:r>
              <a:rPr lang="en-US" dirty="0"/>
              <a:t>It helps in the estimation of testing projects</a:t>
            </a:r>
          </a:p>
          <a:p>
            <a:r>
              <a:rPr lang="en-US" dirty="0"/>
              <a:t>FPA gives clarity in contract negotiations as it provides a method of easier communication with business groups</a:t>
            </a:r>
          </a:p>
          <a:p>
            <a:pPr marL="0" indent="0">
              <a:buNone/>
            </a:pPr>
            <a:endParaRPr lang="ru-RU" dirty="0"/>
          </a:p>
        </p:txBody>
      </p:sp>
    </p:spTree>
    <p:extLst>
      <p:ext uri="{BB962C8B-B14F-4D97-AF65-F5344CB8AC3E}">
        <p14:creationId xmlns:p14="http://schemas.microsoft.com/office/powerpoint/2010/main" val="240006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en-US" dirty="0" smtClean="0"/>
              <a:t>Function Point Analysis (FPA) is a sizing measure of clear business significance. First made public by Allan Albrecht of IBM in 1979, the FPA technique quantifies the functions contained within software in terms that are meaningful to the software users. The measure relates directly to the business requirements that the software is intended to address. It can therefore be readily applied across a wide range of development environments and throughout the life of a development project, from early requirements definition to full operational use. Other business measures, such as the productivity of the development process and the cost per unit to support the software, can also be readily </a:t>
            </a:r>
            <a:r>
              <a:rPr lang="en-US" dirty="0" err="1" smtClean="0"/>
              <a:t>derived.The</a:t>
            </a:r>
            <a:r>
              <a:rPr lang="en-US" dirty="0" smtClean="0"/>
              <a:t> function point measure itself is derived in a number of stages. Using a standardized set of basic criteria, each of the business functions is a numeric index according to its type and complexity. These indices are totaled to give an initial measure of size which is then normalized by incorporating a number of factors relating to the software as a whole. The end result is a single number called the Function Point index which measures the size and complexity of the software product.</a:t>
            </a:r>
            <a:endParaRPr lang="ru-RU" dirty="0"/>
          </a:p>
        </p:txBody>
      </p:sp>
    </p:spTree>
    <p:extLst>
      <p:ext uri="{BB962C8B-B14F-4D97-AF65-F5344CB8AC3E}">
        <p14:creationId xmlns:p14="http://schemas.microsoft.com/office/powerpoint/2010/main" val="3939188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t>Components of Function Point Analysis</a:t>
            </a:r>
            <a:br>
              <a:rPr lang="en-US" dirty="0"/>
            </a:br>
            <a:endParaRPr lang="ru-RU" dirty="0"/>
          </a:p>
        </p:txBody>
      </p:sp>
      <p:sp>
        <p:nvSpPr>
          <p:cNvPr id="3" name="Объект 2"/>
          <p:cNvSpPr>
            <a:spLocks noGrp="1"/>
          </p:cNvSpPr>
          <p:nvPr>
            <p:ph idx="1"/>
          </p:nvPr>
        </p:nvSpPr>
        <p:spPr/>
        <p:txBody>
          <a:bodyPr>
            <a:normAutofit fontScale="77500" lnSpcReduction="20000"/>
          </a:bodyPr>
          <a:lstStyle/>
          <a:p>
            <a:r>
              <a:rPr lang="en-US" dirty="0"/>
              <a:t>Based on the interaction of the system components internally and with external users, applications, </a:t>
            </a:r>
            <a:r>
              <a:rPr lang="en-US" dirty="0" err="1"/>
              <a:t>etc</a:t>
            </a:r>
            <a:r>
              <a:rPr lang="en-US" dirty="0"/>
              <a:t> they are categorized into five types:</a:t>
            </a:r>
          </a:p>
          <a:p>
            <a:r>
              <a:rPr lang="en-US" b="1" dirty="0"/>
              <a:t>External Inputs (EI): </a:t>
            </a:r>
            <a:r>
              <a:rPr lang="en-US" dirty="0"/>
              <a:t>This is the process of capturing inputs from users like</a:t>
            </a:r>
            <a:r>
              <a:rPr lang="en-US" b="1" dirty="0"/>
              <a:t> </a:t>
            </a:r>
            <a:r>
              <a:rPr lang="en-US" dirty="0"/>
              <a:t>control information or business information and store it as internal/external logic database files.</a:t>
            </a:r>
          </a:p>
          <a:p>
            <a:r>
              <a:rPr lang="en-US" b="1" dirty="0"/>
              <a:t>External Outputs (EO): </a:t>
            </a:r>
            <a:r>
              <a:rPr lang="en-US" dirty="0"/>
              <a:t>This is the process of sending out data to external users or systems. The data might be directly grabbed from database files or might undergo some system-level processing.</a:t>
            </a:r>
          </a:p>
          <a:p>
            <a:r>
              <a:rPr lang="en-US" b="1" dirty="0"/>
              <a:t>Inquiries (EQ):</a:t>
            </a:r>
            <a:r>
              <a:rPr lang="en-US" dirty="0"/>
              <a:t> This process includes both input and output components. The data is then processed to extract relevant information from internal/external database files.</a:t>
            </a:r>
          </a:p>
          <a:p>
            <a:r>
              <a:rPr lang="en-US" b="1" dirty="0"/>
              <a:t>Internal Logic File (ILF):</a:t>
            </a:r>
            <a:r>
              <a:rPr lang="en-US" dirty="0"/>
              <a:t> This is the set of data present within the system. The majority of the data will be interrelated and are captured via the inputs received from the external sources.</a:t>
            </a:r>
          </a:p>
          <a:p>
            <a:r>
              <a:rPr lang="en-US" b="1" dirty="0"/>
              <a:t>External Logic File (ELF):</a:t>
            </a:r>
            <a:r>
              <a:rPr lang="en-US" dirty="0"/>
              <a:t> This is the set of data from external resources or external applications. The majority of the data from the external resource is used by the system for reference purposes.</a:t>
            </a:r>
          </a:p>
        </p:txBody>
      </p:sp>
    </p:spTree>
    <p:extLst>
      <p:ext uri="{BB962C8B-B14F-4D97-AF65-F5344CB8AC3E}">
        <p14:creationId xmlns:p14="http://schemas.microsoft.com/office/powerpoint/2010/main" val="261227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fingent.com/wp-content/uploads/2020/01/capture-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4254" y="1267083"/>
            <a:ext cx="6924675"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3856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en-US" dirty="0" smtClean="0"/>
              <a:t>Below are some abbreviations which need to be understood to know the logic in-depth:</a:t>
            </a:r>
          </a:p>
          <a:p>
            <a:endParaRPr lang="en-US" dirty="0" smtClean="0"/>
          </a:p>
          <a:p>
            <a:r>
              <a:rPr lang="en-US" dirty="0" smtClean="0"/>
              <a:t>Data Element Type (DET): This can be defined as a single, unique, non-repetitive data field. </a:t>
            </a:r>
          </a:p>
          <a:p>
            <a:endParaRPr lang="en-US" dirty="0" smtClean="0"/>
          </a:p>
          <a:p>
            <a:r>
              <a:rPr lang="en-US" dirty="0" smtClean="0"/>
              <a:t>Record Element Type (RET): This can be defined as a group of DETs. In a more generic way, we can call this a table of data fields.</a:t>
            </a:r>
          </a:p>
          <a:p>
            <a:endParaRPr lang="en-US" dirty="0" smtClean="0"/>
          </a:p>
          <a:p>
            <a:r>
              <a:rPr lang="en-US" dirty="0" smtClean="0"/>
              <a:t>File Type Referenced (FTR): This can be defined as a file type referenced by a transaction (Input/Output/Inquiry). This can be either an Internal logic file or an external interface file. </a:t>
            </a:r>
            <a:endParaRPr lang="ru-RU" dirty="0"/>
          </a:p>
        </p:txBody>
      </p:sp>
    </p:spTree>
    <p:extLst>
      <p:ext uri="{BB962C8B-B14F-4D97-AF65-F5344CB8AC3E}">
        <p14:creationId xmlns:p14="http://schemas.microsoft.com/office/powerpoint/2010/main" val="109072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smtClean="0"/>
              <a:t>Based on the number of  DETs and RETs, all the five components of FPA are classified into High, Average and Low complexity based on the below table.</a:t>
            </a:r>
            <a:endParaRPr lang="ru-RU" sz="2800" dirty="0"/>
          </a:p>
        </p:txBody>
      </p:sp>
      <p:pic>
        <p:nvPicPr>
          <p:cNvPr id="2050" name="Picture 2" descr="https://www.fingent.com/wp-content/uploads/2020/01/for-internal-file-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31372" y="2979558"/>
            <a:ext cx="8112924" cy="272900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089978" y="2135068"/>
            <a:ext cx="2690608" cy="400110"/>
          </a:xfrm>
          <a:prstGeom prst="rect">
            <a:avLst/>
          </a:prstGeom>
        </p:spPr>
        <p:txBody>
          <a:bodyPr wrap="none">
            <a:spAutoFit/>
          </a:bodyPr>
          <a:lstStyle/>
          <a:p>
            <a:r>
              <a:rPr lang="en-US" sz="2000" dirty="0" smtClean="0"/>
              <a:t>For Internal Logical Files</a:t>
            </a:r>
            <a:endParaRPr lang="ru-RU" sz="2000" dirty="0"/>
          </a:p>
        </p:txBody>
      </p:sp>
    </p:spTree>
    <p:extLst>
      <p:ext uri="{BB962C8B-B14F-4D97-AF65-F5344CB8AC3E}">
        <p14:creationId xmlns:p14="http://schemas.microsoft.com/office/powerpoint/2010/main" val="4277542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And based on the complexity, the FPA points are calculated</a:t>
            </a:r>
            <a:endParaRPr lang="ru-RU" dirty="0"/>
          </a:p>
        </p:txBody>
      </p:sp>
      <p:pic>
        <p:nvPicPr>
          <p:cNvPr id="3074" name="Picture 2" descr="https://www.fingent.com/wp-content/uploads/2020/01/Capture-3-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2383262"/>
            <a:ext cx="9070681" cy="2486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429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dirty="0"/>
              <a:t>For External Logical Files</a:t>
            </a:r>
            <a:br>
              <a:rPr lang="en-US" dirty="0"/>
            </a:br>
            <a:endParaRPr lang="ru-RU" sz="2800" dirty="0"/>
          </a:p>
        </p:txBody>
      </p:sp>
      <p:pic>
        <p:nvPicPr>
          <p:cNvPr id="4098" name="Picture 2" descr="https://www.fingent.com/wp-content/uploads/2020/01/Capture-4-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199" y="1690688"/>
            <a:ext cx="10518675" cy="36893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953066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942</Words>
  <Application>Microsoft Office PowerPoint</Application>
  <PresentationFormat>Широкоэкранный</PresentationFormat>
  <Paragraphs>70</Paragraphs>
  <Slides>24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24</vt:i4>
      </vt:variant>
    </vt:vector>
  </HeadingPairs>
  <TitlesOfParts>
    <vt:vector size="28" baseType="lpstr">
      <vt:lpstr>Arial</vt:lpstr>
      <vt:lpstr>Calibri</vt:lpstr>
      <vt:lpstr>Calibri Light</vt:lpstr>
      <vt:lpstr>Тема Office</vt:lpstr>
      <vt:lpstr>Function point method overview</vt:lpstr>
      <vt:lpstr>What is Function Point Analysis? </vt:lpstr>
      <vt:lpstr>Презентация PowerPoint</vt:lpstr>
      <vt:lpstr>Components of Function Point Analysis </vt:lpstr>
      <vt:lpstr>Презентация PowerPoint</vt:lpstr>
      <vt:lpstr>Презентация PowerPoint</vt:lpstr>
      <vt:lpstr>Based on the number of  DETs and RETs, all the five components of FPA are classified into High, Average and Low complexity based on the below table.</vt:lpstr>
      <vt:lpstr>And based on the complexity, the FPA points are calculated</vt:lpstr>
      <vt:lpstr>For External Logical Files </vt:lpstr>
      <vt:lpstr>And based on the complexity, the FPA points are calculated</vt:lpstr>
      <vt:lpstr>For External Input Transactions As the External input is a Transactional type, the complexity is judged based on FTR instead of RET. </vt:lpstr>
      <vt:lpstr>And based on the complexity, the FPA points are calculated</vt:lpstr>
      <vt:lpstr>For External Output Transactions As External Output is a Transactional type the complexity is judged based on FTR instead of RET. </vt:lpstr>
      <vt:lpstr>And based on the complexity, the FPA points are calculated</vt:lpstr>
      <vt:lpstr>For Inquiries As Inquiries is a Transactional type the complexity is judged based on FTR instead of RET. </vt:lpstr>
      <vt:lpstr>And based on the complexity, the FPA points are calculated</vt:lpstr>
      <vt:lpstr>Презентация PowerPoint</vt:lpstr>
      <vt:lpstr>Steps to Count the Function Points</vt:lpstr>
      <vt:lpstr>Steps to Count the Function Points</vt:lpstr>
      <vt:lpstr>Below are the 14 GSCs listed and the mathematical formula for calculating the VAF. </vt:lpstr>
      <vt:lpstr>Презентация PowerPoint</vt:lpstr>
      <vt:lpstr>Презентация PowerPoint</vt:lpstr>
      <vt:lpstr>Презентация PowerPoint</vt:lpstr>
      <vt:lpstr>Merits of Function Point Analysis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 point method overview</dc:title>
  <dc:creator>DEP2</dc:creator>
  <cp:lastModifiedBy>DEP2</cp:lastModifiedBy>
  <cp:revision>3</cp:revision>
  <dcterms:created xsi:type="dcterms:W3CDTF">2020-12-21T11:15:36Z</dcterms:created>
  <dcterms:modified xsi:type="dcterms:W3CDTF">2020-12-21T11:25:15Z</dcterms:modified>
</cp:coreProperties>
</file>