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2" r:id="rId3"/>
    <p:sldId id="283" r:id="rId4"/>
    <p:sldId id="264" r:id="rId5"/>
    <p:sldId id="274" r:id="rId6"/>
    <p:sldId id="284" r:id="rId7"/>
    <p:sldId id="265" r:id="rId8"/>
    <p:sldId id="275" r:id="rId9"/>
    <p:sldId id="263" r:id="rId10"/>
    <p:sldId id="266" r:id="rId11"/>
    <p:sldId id="258" r:id="rId12"/>
    <p:sldId id="276" r:id="rId13"/>
    <p:sldId id="277" r:id="rId14"/>
    <p:sldId id="278" r:id="rId15"/>
    <p:sldId id="261" r:id="rId16"/>
    <p:sldId id="267" r:id="rId17"/>
    <p:sldId id="268" r:id="rId18"/>
    <p:sldId id="269" r:id="rId19"/>
    <p:sldId id="270" r:id="rId20"/>
    <p:sldId id="271" r:id="rId21"/>
    <p:sldId id="279" r:id="rId22"/>
    <p:sldId id="272" r:id="rId23"/>
    <p:sldId id="280" r:id="rId24"/>
    <p:sldId id="281" r:id="rId25"/>
    <p:sldId id="285" r:id="rId26"/>
    <p:sldId id="287" r:id="rId27"/>
    <p:sldId id="273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CFC4F-9FD8-46E3-8B85-341522A52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4171E-2A1F-4275-9520-AD670F997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E22A5-E5C9-4F55-896F-4B0CDCB317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C62EC-CF93-487D-96F9-63C83C002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F022F-1955-4029-9B55-ED55A256E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A384F-5426-45C9-9FBC-726AB2176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C6804-44C5-4504-8BB0-536BD88F6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CF99F-86B1-4526-8C92-0615F0376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7718D-A2D8-45A1-9399-157237BA6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7336E-1F60-4491-B729-8E8CD22A5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95E50-A941-4856-8064-18D2B8E0E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CE2E8FC-EC55-476A-9F82-0BB484C4B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 eaLnBrk="1" hangingPunct="1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Лекция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№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>15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.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32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Тема 15. </a:t>
            </a:r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  <a:t>Химическое осаждение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пленок</a:t>
            </a:r>
            <a:b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</a:br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  <a:t>из парогазовой фазы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(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</a:rPr>
              <a:t>CVDпроцессы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1. Осаждение пленок диоксида кремния</a:t>
            </a:r>
            <a:endParaRPr lang="en-US" sz="2800" smtClean="0">
              <a:latin typeface="Times New Roman" pitchFamily="18" charset="0"/>
            </a:endParaRP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2. </a:t>
            </a:r>
            <a:r>
              <a:rPr lang="ru-RU" sz="2800" smtClean="0">
                <a:latin typeface="Times New Roman" pitchFamily="18" charset="0"/>
              </a:rPr>
              <a:t>Осаждение нитрида кремния </a:t>
            </a:r>
            <a:endParaRPr lang="en-US" sz="2800" smtClean="0">
              <a:latin typeface="Times New Roman" pitchFamily="18" charset="0"/>
            </a:endParaRPr>
          </a:p>
          <a:p>
            <a:pPr eaLnBrk="1" hangingPunct="1"/>
            <a:r>
              <a:rPr lang="en-US" sz="2800" smtClean="0">
                <a:latin typeface="Times New Roman" pitchFamily="18" charset="0"/>
              </a:rPr>
              <a:t>3.</a:t>
            </a:r>
            <a:r>
              <a:rPr lang="ru-RU" sz="2800" smtClean="0">
                <a:latin typeface="Times New Roman" pitchFamily="18" charset="0"/>
              </a:rPr>
              <a:t> Перспективы развития методов осаждения диэлектрических пленок</a:t>
            </a:r>
            <a:endParaRPr lang="en-US" sz="28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Применение тонких диэлектрических пленок</a:t>
            </a:r>
            <a:endParaRPr lang="ru-RU" sz="40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Поверхностная изоляция канавками (</a:t>
            </a:r>
            <a:r>
              <a:rPr lang="en-US" smtClean="0">
                <a:latin typeface="Times New Roman" pitchFamily="18" charset="0"/>
              </a:rPr>
              <a:t>STI, USG</a:t>
            </a:r>
            <a:r>
              <a:rPr lang="ru-RU" smtClean="0">
                <a:latin typeface="Times New Roman" pitchFamily="18" charset="0"/>
              </a:rPr>
              <a:t>)</a:t>
            </a:r>
            <a:endParaRPr lang="en-US" smtClean="0">
              <a:latin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</a:rPr>
              <a:t>Боковые промежутки (</a:t>
            </a:r>
            <a:r>
              <a:rPr lang="en-US" smtClean="0">
                <a:latin typeface="Times New Roman" pitchFamily="18" charset="0"/>
              </a:rPr>
              <a:t>USG</a:t>
            </a:r>
            <a:r>
              <a:rPr lang="ru-RU" smtClean="0">
                <a:latin typeface="Times New Roman" pitchFamily="18" charset="0"/>
              </a:rPr>
              <a:t>)</a:t>
            </a:r>
            <a:endParaRPr lang="en-US" smtClean="0">
              <a:latin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</a:rPr>
              <a:t>Диэлектрик в многоуровневой металлизации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Маскирующий слой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Пассивирующий диэлектрик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accent2"/>
                </a:solidFill>
                <a:latin typeface="Times New Roman" pitchFamily="18" charset="0"/>
              </a:rPr>
              <a:t>Осаждение пленок диоксида кремния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85750" indent="-285750" eaLnBrk="1" hangingPunct="1"/>
            <a:r>
              <a:rPr lang="en-US" smtClean="0">
                <a:latin typeface="Times New Roman" pitchFamily="18" charset="0"/>
              </a:rPr>
              <a:t>SiH</a:t>
            </a:r>
            <a:r>
              <a:rPr lang="en-US" baseline="-25000" smtClean="0">
                <a:latin typeface="Times New Roman" pitchFamily="18" charset="0"/>
              </a:rPr>
              <a:t>4</a:t>
            </a:r>
            <a:r>
              <a:rPr lang="en-US" smtClean="0">
                <a:latin typeface="Times New Roman" pitchFamily="18" charset="0"/>
              </a:rPr>
              <a:t> + O</a:t>
            </a:r>
            <a:r>
              <a:rPr lang="en-US" baseline="-25000" smtClean="0">
                <a:latin typeface="Times New Roman" pitchFamily="18" charset="0"/>
              </a:rPr>
              <a:t>2 </a:t>
            </a:r>
            <a:r>
              <a:rPr lang="en-US" smtClean="0">
                <a:latin typeface="Times New Roman" pitchFamily="18" charset="0"/>
              </a:rPr>
              <a:t>→ SiO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 + H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;		</a:t>
            </a:r>
          </a:p>
          <a:p>
            <a:pPr marL="285750" indent="-285750" eaLnBrk="1" hangingPunct="1"/>
            <a:r>
              <a:rPr lang="en-US" smtClean="0">
                <a:latin typeface="Times New Roman" pitchFamily="18" charset="0"/>
              </a:rPr>
              <a:t>Si(OC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H</a:t>
            </a:r>
            <a:r>
              <a:rPr lang="en-US" baseline="-25000" smtClean="0">
                <a:latin typeface="Times New Roman" pitchFamily="18" charset="0"/>
              </a:rPr>
              <a:t>5</a:t>
            </a:r>
            <a:r>
              <a:rPr lang="en-US" smtClean="0">
                <a:latin typeface="Times New Roman" pitchFamily="18" charset="0"/>
              </a:rPr>
              <a:t>)</a:t>
            </a:r>
            <a:r>
              <a:rPr lang="en-US" baseline="-25000" smtClean="0">
                <a:latin typeface="Times New Roman" pitchFamily="18" charset="0"/>
              </a:rPr>
              <a:t>4</a:t>
            </a:r>
            <a:r>
              <a:rPr lang="en-US" smtClean="0">
                <a:latin typeface="Times New Roman" pitchFamily="18" charset="0"/>
              </a:rPr>
              <a:t> → SiO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 + побочные продукты;</a:t>
            </a:r>
          </a:p>
          <a:p>
            <a:pPr marL="285750" indent="-285750" eaLnBrk="1" hangingPunct="1"/>
            <a:r>
              <a:rPr lang="en-US" smtClean="0">
                <a:latin typeface="Times New Roman" pitchFamily="18" charset="0"/>
              </a:rPr>
              <a:t>SiCl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H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 + 2N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O → SiO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 + 2N</a:t>
            </a:r>
            <a:r>
              <a:rPr lang="en-US" baseline="-25000" smtClean="0">
                <a:latin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</a:rPr>
              <a:t> + HCl.</a:t>
            </a:r>
            <a:r>
              <a:rPr lang="en-US" smtClean="0"/>
              <a:t>				</a:t>
            </a:r>
          </a:p>
          <a:p>
            <a:pPr marL="285750" indent="-285750" eaLnBrk="1" hangingPunct="1"/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533400" y="533400"/>
            <a:ext cx="8229600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000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Реактор </a:t>
            </a:r>
            <a:r>
              <a:rPr lang="en-US" sz="4000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APCVD</a:t>
            </a:r>
            <a:endParaRPr lang="ru-RU" sz="4000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3315" name="Рисунок 3" descr="Безымянный17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1714500"/>
            <a:ext cx="8286750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704850"/>
            <a:ext cx="8229600" cy="5810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LPCVD </a:t>
            </a:r>
            <a:r>
              <a:rPr lang="ru-RU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система</a:t>
            </a:r>
          </a:p>
        </p:txBody>
      </p:sp>
      <p:pic>
        <p:nvPicPr>
          <p:cNvPr id="14339" name="Рисунок 4" descr="Безымянный22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1428750"/>
            <a:ext cx="857250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381000"/>
            <a:ext cx="8229600" cy="10096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CVD</a:t>
            </a:r>
            <a:r>
              <a:rPr lang="ru-RU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система с усиленной плазмой</a:t>
            </a:r>
          </a:p>
        </p:txBody>
      </p:sp>
      <p:pic>
        <p:nvPicPr>
          <p:cNvPr id="15363" name="Рисунок 3" descr="Безымянный24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71600"/>
            <a:ext cx="7267575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3399"/>
                </a:solidFill>
                <a:latin typeface="Times New Roman" pitchFamily="18" charset="0"/>
              </a:rPr>
              <a:t>Осаждение нитрида кремния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2SiH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4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 + 4NH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3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 → Si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3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N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4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 + 12H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;</a:t>
            </a:r>
          </a:p>
          <a:p>
            <a:pPr eaLnBrk="1" hangingPunct="1"/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3SiCl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H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2 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+ 4NH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3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 → Si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3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N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4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 + 6HCl + 6H</a:t>
            </a:r>
            <a:r>
              <a:rPr lang="pt-BR" b="1" baseline="-25000" smtClean="0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pt-BR" b="1" smtClean="0">
                <a:solidFill>
                  <a:schemeClr val="accent2"/>
                </a:solidFill>
                <a:latin typeface="Times New Roman" pitchFamily="18" charset="0"/>
              </a:rPr>
              <a:t>.</a:t>
            </a:r>
          </a:p>
          <a:p>
            <a:pPr eaLnBrk="1" hangingPunct="1"/>
            <a:endParaRPr lang="en-US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Характеристики тонких диэлектрических пленок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Коэффициент преломления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Толщина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Однородность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Напряженность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Практичность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  <a:t>Коэффициент преломления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6325" y="1600200"/>
            <a:ext cx="6989763" cy="4525963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  <a:t>Измерение коэффициента преломления с помощью эллипсометрии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6113" y="1985963"/>
            <a:ext cx="7850187" cy="3752850"/>
          </a:xfr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Измерение толщины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smtClean="0">
                <a:latin typeface="Times New Roman" pitchFamily="18" charset="0"/>
              </a:rPr>
              <a:t>Одно из наиболее важных измерений в диэлектрических процессах- измерение толщины плёнки</a:t>
            </a:r>
          </a:p>
          <a:p>
            <a:pPr algn="just" eaLnBrk="1" hangingPunct="1"/>
            <a:r>
              <a:rPr lang="ru-RU" smtClean="0">
                <a:latin typeface="Times New Roman" pitchFamily="18" charset="0"/>
              </a:rPr>
              <a:t>Регулируемые параметры:</a:t>
            </a:r>
          </a:p>
          <a:p>
            <a:pPr algn="just" eaLnBrk="1" hangingPunct="1">
              <a:buFontTx/>
              <a:buChar char="-"/>
            </a:pPr>
            <a:r>
              <a:rPr lang="ru-RU" smtClean="0">
                <a:latin typeface="Times New Roman" pitchFamily="18" charset="0"/>
              </a:rPr>
              <a:t>Скорость осаждения пленки</a:t>
            </a:r>
          </a:p>
          <a:p>
            <a:pPr algn="just" eaLnBrk="1" hangingPunct="1">
              <a:buFontTx/>
              <a:buChar char="-"/>
            </a:pPr>
            <a:r>
              <a:rPr lang="ru-RU" smtClean="0">
                <a:latin typeface="Times New Roman" pitchFamily="18" charset="0"/>
              </a:rPr>
              <a:t>Скорость травление во влажном кислороде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3810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Применение в микроэлектронике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poly-Si</a:t>
            </a: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 высокотемпературный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высокотемпературный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высокотемпературный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kern="0" dirty="0" err="1">
                <a:latin typeface="Times New Roman" pitchFamily="18" charset="0"/>
                <a:cs typeface="Times New Roman" pitchFamily="18" charset="0"/>
              </a:rPr>
              <a:t>пассивационный</a:t>
            </a:r>
            <a:endParaRPr lang="ru-RU" sz="32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kern="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kern="0" dirty="0" err="1">
                <a:latin typeface="Times New Roman" pitchFamily="18" charset="0"/>
                <a:cs typeface="Times New Roman" pitchFamily="18" charset="0"/>
              </a:rPr>
              <a:t>пассивационный</a:t>
            </a:r>
            <a:endParaRPr lang="ru-RU" sz="32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моно-</a:t>
            </a:r>
            <a:r>
              <a:rPr lang="en-US" sz="3200" kern="0" dirty="0"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(эпитаксиальный) высокотемпературный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Термический силановый 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</a:rPr>
              <a:t>CVD</a:t>
            </a: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 процесс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Силан обычно используется для осаждения диоксида кремния в APCVD и LPCVD процессах</a:t>
            </a:r>
          </a:p>
          <a:p>
            <a:pPr eaLnBrk="1" hangingPunct="1">
              <a:buFontTx/>
              <a:buNone/>
            </a:pPr>
            <a:endParaRPr lang="ru-RU" sz="2800" smtClean="0"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z="2800" smtClean="0">
              <a:latin typeface="Times New Roman" pitchFamily="18" charset="0"/>
            </a:endParaRP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APCVD обычно использует растворенный силан (3% в азоте), </a:t>
            </a:r>
            <a:r>
              <a:rPr lang="en-US" sz="2800" smtClean="0">
                <a:latin typeface="Times New Roman" pitchFamily="18" charset="0"/>
              </a:rPr>
              <a:t>LPCVD </a:t>
            </a:r>
            <a:r>
              <a:rPr lang="ru-RU" sz="2800" smtClean="0">
                <a:latin typeface="Times New Roman" pitchFamily="18" charset="0"/>
              </a:rPr>
              <a:t>использует чистый силан.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</a:rPr>
              <a:t>Силан не используется в серийом производстве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636838"/>
            <a:ext cx="38385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704850"/>
            <a:ext cx="8229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Структура молекулы </a:t>
            </a:r>
            <a:r>
              <a:rPr lang="ru-RU" sz="4000" b="1" kern="0" dirty="0" err="1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силана</a:t>
            </a:r>
            <a:endParaRPr lang="ru-RU" sz="4000" b="1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2205038"/>
            <a:ext cx="684212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Термический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</a:rPr>
              <a:t>TEOS CVD </a:t>
            </a: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процесс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Times New Roman" pitchFamily="18" charset="0"/>
              </a:rPr>
              <a:t>TEOS - тетраэтоксисилан: физическая сорбция, высокая поверхностная подвижность</a:t>
            </a:r>
          </a:p>
          <a:p>
            <a:pPr eaLnBrk="1" hangingPunct="1"/>
            <a:r>
              <a:rPr lang="en-US" sz="2400" smtClean="0">
                <a:latin typeface="Times New Roman" pitchFamily="18" charset="0"/>
              </a:rPr>
              <a:t>TEOS</a:t>
            </a:r>
            <a:r>
              <a:rPr lang="ru-RU" sz="2400" smtClean="0">
                <a:latin typeface="Times New Roman" pitchFamily="18" charset="0"/>
              </a:rPr>
              <a:t> пленки имеют хорошую конфигурацию ступеньки</a:t>
            </a:r>
          </a:p>
          <a:p>
            <a:pPr eaLnBrk="1" hangingPunct="1"/>
            <a:r>
              <a:rPr lang="ru-RU" sz="2400" smtClean="0">
                <a:latin typeface="Times New Roman" pitchFamily="18" charset="0"/>
              </a:rPr>
              <a:t>LPCVD TEOS диссоциирует при высоких температурах:</a:t>
            </a:r>
          </a:p>
          <a:p>
            <a:pPr eaLnBrk="1" hangingPunct="1"/>
            <a:endParaRPr lang="ru-RU" sz="2400" smtClean="0"/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581400"/>
            <a:ext cx="67897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990600" y="52578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Температура слишком высока для </a:t>
            </a:r>
            <a:r>
              <a:rPr lang="en-US" sz="2400">
                <a:latin typeface="Times New Roman" pitchFamily="18" charset="0"/>
              </a:rPr>
              <a:t>IMD</a:t>
            </a:r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404813"/>
            <a:ext cx="82296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Молекула </a:t>
            </a:r>
            <a:r>
              <a:rPr lang="en-US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TEOS</a:t>
            </a:r>
            <a:endParaRPr lang="ru-RU" sz="4000" b="1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4579" name="Picture 4" descr="534545777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268413"/>
            <a:ext cx="6697663" cy="513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704850"/>
            <a:ext cx="8229600" cy="5810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Конструкция </a:t>
            </a:r>
            <a:r>
              <a:rPr lang="ru-RU" sz="3200" b="1" kern="0" dirty="0" err="1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барботера</a:t>
            </a:r>
            <a:endParaRPr lang="ru-RU" sz="3200" b="1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5603" name="Рисунок 3" descr="Безымянный58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428750"/>
            <a:ext cx="8643938" cy="51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Преимущества и недостатки метода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endParaRPr lang="ru-RU" sz="32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Преимущества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-конформное заполнение поверхности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и рельефа подложки;</a:t>
            </a: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Недостатки</a:t>
            </a:r>
          </a:p>
          <a:p>
            <a:r>
              <a:rPr lang="ru-RU" sz="2400" smtClean="0">
                <a:latin typeface="Times New Roman" pitchFamily="18" charset="0"/>
              </a:rPr>
              <a:t>Метод не подходит для осаждения некоторых материалов: нет подходящей химической реакции для их осаждения</a:t>
            </a:r>
          </a:p>
          <a:p>
            <a:r>
              <a:rPr lang="ru-RU" sz="2400" smtClean="0">
                <a:latin typeface="Times New Roman" pitchFamily="18" charset="0"/>
              </a:rPr>
              <a:t>Метод не подходит для осаждения смешанных материалов</a:t>
            </a:r>
          </a:p>
          <a:p>
            <a:r>
              <a:rPr lang="ru-RU" sz="2400" smtClean="0">
                <a:solidFill>
                  <a:srgbClr val="0070C0"/>
                </a:solidFill>
                <a:latin typeface="Times New Roman" pitchFamily="18" charset="0"/>
              </a:rPr>
              <a:t>Например</a:t>
            </a:r>
            <a:r>
              <a:rPr lang="ru-RU" sz="2400" smtClean="0">
                <a:latin typeface="Times New Roman" pitchFamily="18" charset="0"/>
              </a:rPr>
              <a:t>: слои металлизации – </a:t>
            </a:r>
            <a:r>
              <a:rPr lang="en-US" sz="2400" smtClean="0">
                <a:latin typeface="Times New Roman" pitchFamily="18" charset="0"/>
              </a:rPr>
              <a:t>Al</a:t>
            </a:r>
            <a:r>
              <a:rPr lang="ru-RU" sz="2400" smtClean="0">
                <a:latin typeface="Times New Roman" pitchFamily="18" charset="0"/>
              </a:rPr>
              <a:t>  с добавками </a:t>
            </a:r>
            <a:r>
              <a:rPr lang="en-US" sz="2400" smtClean="0">
                <a:latin typeface="Times New Roman" pitchFamily="18" charset="0"/>
              </a:rPr>
              <a:t>Cu</a:t>
            </a:r>
            <a:r>
              <a:rPr lang="ru-RU" sz="2400" smtClean="0">
                <a:latin typeface="Times New Roman" pitchFamily="18" charset="0"/>
              </a:rPr>
              <a:t> и </a:t>
            </a:r>
            <a:r>
              <a:rPr lang="en-US" sz="2400" smtClean="0">
                <a:latin typeface="Times New Roman" pitchFamily="18" charset="0"/>
              </a:rPr>
              <a:t>Si</a:t>
            </a:r>
            <a:endParaRPr lang="ru-RU" sz="2400" smtClean="0">
              <a:latin typeface="Times New Roman" pitchFamily="18" charset="0"/>
            </a:endParaRP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Сравнительная оценка методов осаждения покрытий</a:t>
            </a:r>
          </a:p>
        </p:txBody>
      </p:sp>
      <p:pic>
        <p:nvPicPr>
          <p:cNvPr id="2765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76400" y="2209800"/>
            <a:ext cx="5791200" cy="2914650"/>
          </a:xfr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Пассивация нитридом кремния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</a:rPr>
              <a:t>Пассива́ция  </a:t>
            </a:r>
            <a:r>
              <a:rPr lang="ru-RU" sz="2400" smtClean="0">
                <a:latin typeface="Times New Roman" pitchFamily="18" charset="0"/>
              </a:rPr>
              <a:t>— переход поверхности металла или полупроводника в неактивное, пассивное состояние, связанное с образованием тонких поверхностных слоёв соединений, препятствующих коррозии.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smtClean="0">
                <a:latin typeface="Times New Roman" pitchFamily="18" charset="0"/>
              </a:rPr>
              <a:t>Барьерный слой для подвижных ионов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latin typeface="Times New Roman" pitchFamily="18" charset="0"/>
              </a:rPr>
              <a:t>PECVD </a:t>
            </a:r>
            <a:r>
              <a:rPr lang="ru-RU" sz="2000" smtClean="0">
                <a:latin typeface="Times New Roman" pitchFamily="18" charset="0"/>
              </a:rPr>
              <a:t>нитрид: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u-RU" sz="2000" smtClean="0">
                <a:latin typeface="Times New Roman" pitchFamily="18" charset="0"/>
              </a:rPr>
              <a:t>Низкие температуры осаждения (</a:t>
            </a:r>
            <a:r>
              <a:rPr lang="en-US" sz="2000" smtClean="0">
                <a:latin typeface="Times New Roman" pitchFamily="18" charset="0"/>
              </a:rPr>
              <a:t>&lt;</a:t>
            </a:r>
            <a:r>
              <a:rPr lang="ru-RU" sz="2000" smtClean="0">
                <a:latin typeface="Times New Roman" pitchFamily="18" charset="0"/>
              </a:rPr>
              <a:t>450ºC)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u-RU" sz="2000" smtClean="0">
                <a:latin typeface="Times New Roman" pitchFamily="18" charset="0"/>
              </a:rPr>
              <a:t>Высокая скорость осаждения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ru-RU" sz="2000" smtClean="0">
                <a:latin typeface="Times New Roman" pitchFamily="18" charset="0"/>
              </a:rPr>
              <a:t>Силан, аммиак и азот: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endParaRPr lang="ru-RU" sz="240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ru-RU" sz="240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ru-RU" sz="2400" smtClean="0"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sz="2000" smtClean="0">
                <a:latin typeface="Times New Roman" pitchFamily="18" charset="0"/>
              </a:rPr>
              <a:t>Требуется как можно меньше неровностей на поверхности, высокой скорости осаждения, однородность и контроль за механическими напряжениями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14800"/>
            <a:ext cx="67691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ru-RU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Технические возможности интенсификации </a:t>
            </a:r>
            <a:r>
              <a:rPr lang="en-US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CVD</a:t>
            </a:r>
            <a:endParaRPr lang="ru-RU" sz="3200" b="1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Плазма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Температура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Давление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ru-RU" sz="3200" kern="0" dirty="0">
                <a:latin typeface="Times New Roman" pitchFamily="18" charset="0"/>
                <a:cs typeface="Times New Roman" pitchFamily="18" charset="0"/>
              </a:rPr>
              <a:t>Введение дополнительных активных газов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</a:rPr>
              <a:t>CVD </a:t>
            </a:r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  <a:t>оксид и оксид, выращенный</a:t>
            </a:r>
            <a:b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</a:br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</a:rPr>
              <a:t>термическим окислением кремния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b="1" u="sng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Выращивание</a:t>
            </a:r>
            <a:endParaRPr lang="en-US" b="1" u="sng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mtClean="0"/>
              <a:t>	</a:t>
            </a:r>
            <a:r>
              <a:rPr lang="ru-RU" smtClean="0">
                <a:latin typeface="Times New Roman" pitchFamily="18" charset="0"/>
              </a:rPr>
              <a:t>Кислород из газовой фазы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Кремний из подложки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Оксид выращивается в кремнии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Высокое качество</a:t>
            </a:r>
          </a:p>
          <a:p>
            <a:pPr eaLnBrk="1" hangingPunct="1"/>
            <a:r>
              <a:rPr lang="en-US" smtClean="0"/>
              <a:t>		</a:t>
            </a:r>
            <a:endParaRPr lang="ru-RU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4038600" cy="44497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u="sng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endParaRPr lang="ru-RU" b="1" u="sng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</a:rPr>
              <a:t>И кислород и кремний из газовой фазы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Осаждение на поверхности любой подложки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Низкие температуры</a:t>
            </a:r>
          </a:p>
          <a:p>
            <a:pPr eaLnBrk="1" hangingPunct="1"/>
            <a:r>
              <a:rPr lang="ru-RU" smtClean="0">
                <a:latin typeface="Times New Roman" pitchFamily="18" charset="0"/>
              </a:rPr>
              <a:t>Высокое качество осажденной пленки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Разновидности метода </a:t>
            </a: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осаждения</a:t>
            </a:r>
          </a:p>
        </p:txBody>
      </p:sp>
      <p:sp>
        <p:nvSpPr>
          <p:cNvPr id="7171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Атмосферный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AP CVD)</a:t>
            </a:r>
            <a:endParaRPr lang="ru-RU" sz="28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низкого давления </a:t>
            </a: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LP CVD)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Сверхвысоковакуумный</a:t>
            </a: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 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(UHV CVD)</a:t>
            </a:r>
            <a:endParaRPr lang="ru-RU" sz="2800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активированный микроволновой плазмой </a:t>
            </a: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(МР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CVD</a:t>
            </a: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CVD</a:t>
            </a: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усиленный плазмой  </a:t>
            </a: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(РЕ</a:t>
            </a:r>
            <a:r>
              <a:rPr 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CVD</a:t>
            </a:r>
            <a:r>
              <a:rPr lang="ru-RU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428625"/>
            <a:ext cx="82296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Применения </a:t>
            </a:r>
            <a:r>
              <a:rPr lang="en-US" sz="32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CVD</a:t>
            </a:r>
            <a:endParaRPr lang="ru-RU" sz="3200" b="1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762000" y="1219200"/>
          <a:ext cx="7402513" cy="5257800"/>
        </p:xfrm>
        <a:graphic>
          <a:graphicData uri="http://schemas.openxmlformats.org/presentationml/2006/ole">
            <p:oleObj spid="_x0000_s1026" name="Document" r:id="rId3" imgW="5986164" imgH="4146296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70C0"/>
                </a:solidFill>
                <a:latin typeface="Times New Roman" pitchFamily="18" charset="0"/>
              </a:rPr>
              <a:t>Основы метода </a:t>
            </a:r>
            <a:r>
              <a:rPr lang="en-US" sz="3600" b="1" smtClean="0">
                <a:solidFill>
                  <a:srgbClr val="0070C0"/>
                </a:solidFill>
                <a:latin typeface="Times New Roman" pitchFamily="18" charset="0"/>
              </a:rPr>
              <a:t>CVD</a:t>
            </a:r>
            <a:endParaRPr lang="ru-RU" sz="3600" b="1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</a:rPr>
              <a:t>Газ или парогазовая смесь вводится в реактор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  <a:defRPr/>
            </a:pPr>
            <a:r>
              <a:rPr lang="ru-RU" sz="2400" dirty="0" err="1" smtClean="0">
                <a:latin typeface="Times New Roman" pitchFamily="18" charset="0"/>
              </a:rPr>
              <a:t>Газофазные</a:t>
            </a:r>
            <a:r>
              <a:rPr lang="ru-RU" sz="2400" dirty="0" smtClean="0">
                <a:latin typeface="Times New Roman" pitchFamily="18" charset="0"/>
              </a:rPr>
              <a:t> реакции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  <a:defRPr/>
            </a:pPr>
            <a:r>
              <a:rPr lang="ru-RU" sz="2400" dirty="0" smtClean="0">
                <a:latin typeface="Times New Roman" pitchFamily="18" charset="0"/>
              </a:rPr>
              <a:t>Транспорт реагирующих веществ к поверхности подложки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  <a:defRPr/>
            </a:pPr>
            <a:r>
              <a:rPr lang="ru-RU" sz="2400" dirty="0" smtClean="0">
                <a:latin typeface="Times New Roman" pitchFamily="18" charset="0"/>
              </a:rPr>
              <a:t>Химическая и физическая  адсорбция на поверхности подложки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  <a:defRPr/>
            </a:pPr>
            <a:r>
              <a:rPr lang="ru-RU" sz="2400" dirty="0" smtClean="0">
                <a:latin typeface="Times New Roman" pitchFamily="18" charset="0"/>
              </a:rPr>
              <a:t>Поверхностные реакции с образованием пленки: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i="1" dirty="0" smtClean="0">
                <a:latin typeface="Times New Roman" pitchFamily="18" charset="0"/>
              </a:rPr>
              <a:t>Адсорбированные носители мигрируют по поверхности подложки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i="1" dirty="0" smtClean="0">
                <a:latin typeface="Times New Roman" pitchFamily="18" charset="0"/>
              </a:rPr>
              <a:t>Адсорбент формирует ядра на поверхности подложки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i="1" dirty="0" smtClean="0">
                <a:latin typeface="Times New Roman" pitchFamily="18" charset="0"/>
              </a:rPr>
              <a:t>Ядра формируют островки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i="1" dirty="0" smtClean="0">
                <a:latin typeface="Times New Roman" pitchFamily="18" charset="0"/>
              </a:rPr>
              <a:t>Островки соединяются и формируют тонкую пленку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</a:rPr>
              <a:t>6.  Десорбция летучих побочных продуктов реакции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dirty="0" smtClean="0">
                <a:latin typeface="Times New Roman" pitchFamily="18" charset="0"/>
              </a:rPr>
              <a:t>7.  Газовые побочные продукты выводятся из реактора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457200" y="704850"/>
            <a:ext cx="8229600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Принцип </a:t>
            </a:r>
            <a:r>
              <a:rPr lang="en-US" sz="4000" b="1" kern="0" dirty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CVD</a:t>
            </a:r>
            <a:endParaRPr lang="ru-RU" sz="4000" b="1" kern="0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219" name="Rectangle 72"/>
          <p:cNvSpPr>
            <a:spLocks noChangeArrowheads="1"/>
          </p:cNvSpPr>
          <p:nvPr/>
        </p:nvSpPr>
        <p:spPr bwMode="auto">
          <a:xfrm>
            <a:off x="900113" y="4821238"/>
            <a:ext cx="54102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Freeform 73"/>
          <p:cNvSpPr>
            <a:spLocks/>
          </p:cNvSpPr>
          <p:nvPr/>
        </p:nvSpPr>
        <p:spPr bwMode="auto">
          <a:xfrm>
            <a:off x="3810000" y="2570163"/>
            <a:ext cx="2360613" cy="1814512"/>
          </a:xfrm>
          <a:custGeom>
            <a:avLst/>
            <a:gdLst>
              <a:gd name="T0" fmla="*/ 2147483647 w 2974"/>
              <a:gd name="T1" fmla="*/ 2147483647 h 2286"/>
              <a:gd name="T2" fmla="*/ 2147483647 w 2974"/>
              <a:gd name="T3" fmla="*/ 2147483647 h 2286"/>
              <a:gd name="T4" fmla="*/ 2147483647 w 2974"/>
              <a:gd name="T5" fmla="*/ 2147483647 h 2286"/>
              <a:gd name="T6" fmla="*/ 2147483647 w 2974"/>
              <a:gd name="T7" fmla="*/ 2147483647 h 2286"/>
              <a:gd name="T8" fmla="*/ 2147483647 w 2974"/>
              <a:gd name="T9" fmla="*/ 2147483647 h 2286"/>
              <a:gd name="T10" fmla="*/ 2147483647 w 2974"/>
              <a:gd name="T11" fmla="*/ 2147483647 h 2286"/>
              <a:gd name="T12" fmla="*/ 2147483647 w 2974"/>
              <a:gd name="T13" fmla="*/ 2147483647 h 2286"/>
              <a:gd name="T14" fmla="*/ 2147483647 w 2974"/>
              <a:gd name="T15" fmla="*/ 2147483647 h 2286"/>
              <a:gd name="T16" fmla="*/ 2147483647 w 2974"/>
              <a:gd name="T17" fmla="*/ 2147483647 h 2286"/>
              <a:gd name="T18" fmla="*/ 2147483647 w 2974"/>
              <a:gd name="T19" fmla="*/ 2147483647 h 2286"/>
              <a:gd name="T20" fmla="*/ 2147483647 w 2974"/>
              <a:gd name="T21" fmla="*/ 2147483647 h 2286"/>
              <a:gd name="T22" fmla="*/ 2147483647 w 2974"/>
              <a:gd name="T23" fmla="*/ 2147483647 h 2286"/>
              <a:gd name="T24" fmla="*/ 2147483647 w 2974"/>
              <a:gd name="T25" fmla="*/ 2147483647 h 2286"/>
              <a:gd name="T26" fmla="*/ 2147483647 w 2974"/>
              <a:gd name="T27" fmla="*/ 2147483647 h 2286"/>
              <a:gd name="T28" fmla="*/ 2147483647 w 2974"/>
              <a:gd name="T29" fmla="*/ 2147483647 h 2286"/>
              <a:gd name="T30" fmla="*/ 2147483647 w 2974"/>
              <a:gd name="T31" fmla="*/ 2147483647 h 2286"/>
              <a:gd name="T32" fmla="*/ 2147483647 w 2974"/>
              <a:gd name="T33" fmla="*/ 2147483647 h 2286"/>
              <a:gd name="T34" fmla="*/ 2147483647 w 2974"/>
              <a:gd name="T35" fmla="*/ 2147483647 h 2286"/>
              <a:gd name="T36" fmla="*/ 2147483647 w 2974"/>
              <a:gd name="T37" fmla="*/ 2147483647 h 2286"/>
              <a:gd name="T38" fmla="*/ 2147483647 w 2974"/>
              <a:gd name="T39" fmla="*/ 2147483647 h 2286"/>
              <a:gd name="T40" fmla="*/ 2147483647 w 2974"/>
              <a:gd name="T41" fmla="*/ 2147483647 h 2286"/>
              <a:gd name="T42" fmla="*/ 2147483647 w 2974"/>
              <a:gd name="T43" fmla="*/ 2147483647 h 2286"/>
              <a:gd name="T44" fmla="*/ 2147483647 w 2974"/>
              <a:gd name="T45" fmla="*/ 2147483647 h 2286"/>
              <a:gd name="T46" fmla="*/ 2147483647 w 2974"/>
              <a:gd name="T47" fmla="*/ 0 h 2286"/>
              <a:gd name="T48" fmla="*/ 0 w 2974"/>
              <a:gd name="T49" fmla="*/ 0 h 2286"/>
              <a:gd name="T50" fmla="*/ 2147483647 w 2974"/>
              <a:gd name="T51" fmla="*/ 2147483647 h 2286"/>
              <a:gd name="T52" fmla="*/ 2147483647 w 2974"/>
              <a:gd name="T53" fmla="*/ 2147483647 h 2286"/>
              <a:gd name="T54" fmla="*/ 2147483647 w 2974"/>
              <a:gd name="T55" fmla="*/ 2147483647 h 2286"/>
              <a:gd name="T56" fmla="*/ 2147483647 w 2974"/>
              <a:gd name="T57" fmla="*/ 2147483647 h 2286"/>
              <a:gd name="T58" fmla="*/ 2147483647 w 2974"/>
              <a:gd name="T59" fmla="*/ 2147483647 h 2286"/>
              <a:gd name="T60" fmla="*/ 2147483647 w 2974"/>
              <a:gd name="T61" fmla="*/ 2147483647 h 2286"/>
              <a:gd name="T62" fmla="*/ 2147483647 w 2974"/>
              <a:gd name="T63" fmla="*/ 2147483647 h 2286"/>
              <a:gd name="T64" fmla="*/ 2147483647 w 2974"/>
              <a:gd name="T65" fmla="*/ 2147483647 h 2286"/>
              <a:gd name="T66" fmla="*/ 2147483647 w 2974"/>
              <a:gd name="T67" fmla="*/ 2147483647 h 2286"/>
              <a:gd name="T68" fmla="*/ 2147483647 w 2974"/>
              <a:gd name="T69" fmla="*/ 2147483647 h 2286"/>
              <a:gd name="T70" fmla="*/ 2147483647 w 2974"/>
              <a:gd name="T71" fmla="*/ 2147483647 h 2286"/>
              <a:gd name="T72" fmla="*/ 2147483647 w 2974"/>
              <a:gd name="T73" fmla="*/ 2147483647 h 2286"/>
              <a:gd name="T74" fmla="*/ 2147483647 w 2974"/>
              <a:gd name="T75" fmla="*/ 2147483647 h 2286"/>
              <a:gd name="T76" fmla="*/ 2147483647 w 2974"/>
              <a:gd name="T77" fmla="*/ 2147483647 h 2286"/>
              <a:gd name="T78" fmla="*/ 2147483647 w 2974"/>
              <a:gd name="T79" fmla="*/ 2147483647 h 2286"/>
              <a:gd name="T80" fmla="*/ 2147483647 w 2974"/>
              <a:gd name="T81" fmla="*/ 2147483647 h 2286"/>
              <a:gd name="T82" fmla="*/ 2147483647 w 2974"/>
              <a:gd name="T83" fmla="*/ 2147483647 h 2286"/>
              <a:gd name="T84" fmla="*/ 2147483647 w 2974"/>
              <a:gd name="T85" fmla="*/ 2147483647 h 2286"/>
              <a:gd name="T86" fmla="*/ 2147483647 w 2974"/>
              <a:gd name="T87" fmla="*/ 2147483647 h 228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2974"/>
              <a:gd name="T133" fmla="*/ 0 h 2286"/>
              <a:gd name="T134" fmla="*/ 2974 w 2974"/>
              <a:gd name="T135" fmla="*/ 2286 h 228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2974" h="2286">
                <a:moveTo>
                  <a:pt x="2974" y="2286"/>
                </a:moveTo>
                <a:lnTo>
                  <a:pt x="2974" y="2181"/>
                </a:lnTo>
                <a:lnTo>
                  <a:pt x="2669" y="2181"/>
                </a:lnTo>
                <a:lnTo>
                  <a:pt x="2676" y="2236"/>
                </a:lnTo>
                <a:lnTo>
                  <a:pt x="2676" y="2181"/>
                </a:lnTo>
                <a:lnTo>
                  <a:pt x="2388" y="2131"/>
                </a:lnTo>
                <a:lnTo>
                  <a:pt x="2103" y="2082"/>
                </a:lnTo>
                <a:lnTo>
                  <a:pt x="1829" y="2001"/>
                </a:lnTo>
                <a:lnTo>
                  <a:pt x="1570" y="1929"/>
                </a:lnTo>
                <a:lnTo>
                  <a:pt x="1327" y="1799"/>
                </a:lnTo>
                <a:lnTo>
                  <a:pt x="1097" y="1669"/>
                </a:lnTo>
                <a:lnTo>
                  <a:pt x="887" y="1545"/>
                </a:lnTo>
                <a:lnTo>
                  <a:pt x="700" y="1365"/>
                </a:lnTo>
                <a:lnTo>
                  <a:pt x="526" y="1212"/>
                </a:lnTo>
                <a:lnTo>
                  <a:pt x="377" y="1002"/>
                </a:lnTo>
                <a:lnTo>
                  <a:pt x="251" y="822"/>
                </a:lnTo>
                <a:lnTo>
                  <a:pt x="251" y="878"/>
                </a:lnTo>
                <a:lnTo>
                  <a:pt x="258" y="822"/>
                </a:lnTo>
                <a:lnTo>
                  <a:pt x="157" y="618"/>
                </a:lnTo>
                <a:lnTo>
                  <a:pt x="86" y="415"/>
                </a:lnTo>
                <a:lnTo>
                  <a:pt x="41" y="180"/>
                </a:lnTo>
                <a:lnTo>
                  <a:pt x="33" y="235"/>
                </a:lnTo>
                <a:lnTo>
                  <a:pt x="48" y="211"/>
                </a:lnTo>
                <a:lnTo>
                  <a:pt x="33" y="0"/>
                </a:lnTo>
                <a:lnTo>
                  <a:pt x="0" y="0"/>
                </a:lnTo>
                <a:lnTo>
                  <a:pt x="16" y="235"/>
                </a:lnTo>
                <a:lnTo>
                  <a:pt x="16" y="260"/>
                </a:lnTo>
                <a:lnTo>
                  <a:pt x="63" y="488"/>
                </a:lnTo>
                <a:lnTo>
                  <a:pt x="134" y="698"/>
                </a:lnTo>
                <a:lnTo>
                  <a:pt x="237" y="902"/>
                </a:lnTo>
                <a:lnTo>
                  <a:pt x="245" y="927"/>
                </a:lnTo>
                <a:lnTo>
                  <a:pt x="369" y="1107"/>
                </a:lnTo>
                <a:lnTo>
                  <a:pt x="518" y="1309"/>
                </a:lnTo>
                <a:lnTo>
                  <a:pt x="690" y="1464"/>
                </a:lnTo>
                <a:lnTo>
                  <a:pt x="880" y="1644"/>
                </a:lnTo>
                <a:lnTo>
                  <a:pt x="1090" y="1774"/>
                </a:lnTo>
                <a:lnTo>
                  <a:pt x="1319" y="1904"/>
                </a:lnTo>
                <a:lnTo>
                  <a:pt x="1562" y="2032"/>
                </a:lnTo>
                <a:lnTo>
                  <a:pt x="1822" y="2106"/>
                </a:lnTo>
                <a:lnTo>
                  <a:pt x="2095" y="2181"/>
                </a:lnTo>
                <a:lnTo>
                  <a:pt x="2378" y="2236"/>
                </a:lnTo>
                <a:lnTo>
                  <a:pt x="2669" y="2286"/>
                </a:lnTo>
                <a:lnTo>
                  <a:pt x="2676" y="2286"/>
                </a:lnTo>
                <a:lnTo>
                  <a:pt x="2974" y="2286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Freeform 74"/>
          <p:cNvSpPr>
            <a:spLocks/>
          </p:cNvSpPr>
          <p:nvPr/>
        </p:nvSpPr>
        <p:spPr bwMode="auto">
          <a:xfrm>
            <a:off x="3816350" y="2535238"/>
            <a:ext cx="2322513" cy="1782762"/>
          </a:xfrm>
          <a:custGeom>
            <a:avLst/>
            <a:gdLst>
              <a:gd name="T0" fmla="*/ 2147483647 w 2926"/>
              <a:gd name="T1" fmla="*/ 2147483647 h 2043"/>
              <a:gd name="T2" fmla="*/ 2147483647 w 2926"/>
              <a:gd name="T3" fmla="*/ 2147483647 h 2043"/>
              <a:gd name="T4" fmla="*/ 2147483647 w 2926"/>
              <a:gd name="T5" fmla="*/ 2147483647 h 2043"/>
              <a:gd name="T6" fmla="*/ 2147483647 w 2926"/>
              <a:gd name="T7" fmla="*/ 2147483647 h 2043"/>
              <a:gd name="T8" fmla="*/ 2147483647 w 2926"/>
              <a:gd name="T9" fmla="*/ 2147483647 h 2043"/>
              <a:gd name="T10" fmla="*/ 2147483647 w 2926"/>
              <a:gd name="T11" fmla="*/ 2147483647 h 2043"/>
              <a:gd name="T12" fmla="*/ 2147483647 w 2926"/>
              <a:gd name="T13" fmla="*/ 2147483647 h 2043"/>
              <a:gd name="T14" fmla="*/ 2147483647 w 2926"/>
              <a:gd name="T15" fmla="*/ 2147483647 h 2043"/>
              <a:gd name="T16" fmla="*/ 2147483647 w 2926"/>
              <a:gd name="T17" fmla="*/ 2147483647 h 2043"/>
              <a:gd name="T18" fmla="*/ 2147483647 w 2926"/>
              <a:gd name="T19" fmla="*/ 2147483647 h 2043"/>
              <a:gd name="T20" fmla="*/ 2147483647 w 2926"/>
              <a:gd name="T21" fmla="*/ 2147483647 h 2043"/>
              <a:gd name="T22" fmla="*/ 2147483647 w 2926"/>
              <a:gd name="T23" fmla="*/ 2147483647 h 2043"/>
              <a:gd name="T24" fmla="*/ 2147483647 w 2926"/>
              <a:gd name="T25" fmla="*/ 2147483647 h 2043"/>
              <a:gd name="T26" fmla="*/ 2147483647 w 2926"/>
              <a:gd name="T27" fmla="*/ 2147483647 h 2043"/>
              <a:gd name="T28" fmla="*/ 2147483647 w 2926"/>
              <a:gd name="T29" fmla="*/ 2147483647 h 2043"/>
              <a:gd name="T30" fmla="*/ 2147483647 w 2926"/>
              <a:gd name="T31" fmla="*/ 2147483647 h 2043"/>
              <a:gd name="T32" fmla="*/ 0 w 2926"/>
              <a:gd name="T33" fmla="*/ 0 h 204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926"/>
              <a:gd name="T52" fmla="*/ 0 h 2043"/>
              <a:gd name="T53" fmla="*/ 2926 w 2926"/>
              <a:gd name="T54" fmla="*/ 2043 h 204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926" h="2043">
                <a:moveTo>
                  <a:pt x="2926" y="2043"/>
                </a:moveTo>
                <a:lnTo>
                  <a:pt x="2628" y="2043"/>
                </a:lnTo>
                <a:lnTo>
                  <a:pt x="2339" y="1995"/>
                </a:lnTo>
                <a:lnTo>
                  <a:pt x="2055" y="1942"/>
                </a:lnTo>
                <a:lnTo>
                  <a:pt x="1789" y="1896"/>
                </a:lnTo>
                <a:lnTo>
                  <a:pt x="1531" y="1795"/>
                </a:lnTo>
                <a:lnTo>
                  <a:pt x="1286" y="1699"/>
                </a:lnTo>
                <a:lnTo>
                  <a:pt x="1067" y="1575"/>
                </a:lnTo>
                <a:lnTo>
                  <a:pt x="856" y="1451"/>
                </a:lnTo>
                <a:lnTo>
                  <a:pt x="667" y="1303"/>
                </a:lnTo>
                <a:lnTo>
                  <a:pt x="503" y="1154"/>
                </a:lnTo>
                <a:lnTo>
                  <a:pt x="354" y="982"/>
                </a:lnTo>
                <a:lnTo>
                  <a:pt x="229" y="787"/>
                </a:lnTo>
                <a:lnTo>
                  <a:pt x="134" y="615"/>
                </a:lnTo>
                <a:lnTo>
                  <a:pt x="63" y="420"/>
                </a:lnTo>
                <a:lnTo>
                  <a:pt x="15" y="225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A02257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Freeform 75"/>
          <p:cNvSpPr>
            <a:spLocks/>
          </p:cNvSpPr>
          <p:nvPr/>
        </p:nvSpPr>
        <p:spPr bwMode="auto">
          <a:xfrm>
            <a:off x="5937250" y="4187825"/>
            <a:ext cx="360363" cy="290513"/>
          </a:xfrm>
          <a:custGeom>
            <a:avLst/>
            <a:gdLst>
              <a:gd name="T0" fmla="*/ 0 w 455"/>
              <a:gd name="T1" fmla="*/ 2147483647 h 367"/>
              <a:gd name="T2" fmla="*/ 2147483647 w 455"/>
              <a:gd name="T3" fmla="*/ 2147483647 h 367"/>
              <a:gd name="T4" fmla="*/ 2147483647 w 455"/>
              <a:gd name="T5" fmla="*/ 0 h 367"/>
              <a:gd name="T6" fmla="*/ 2147483647 w 455"/>
              <a:gd name="T7" fmla="*/ 2147483647 h 367"/>
              <a:gd name="T8" fmla="*/ 0 w 455"/>
              <a:gd name="T9" fmla="*/ 2147483647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5"/>
              <a:gd name="T16" fmla="*/ 0 h 367"/>
              <a:gd name="T17" fmla="*/ 455 w 455"/>
              <a:gd name="T18" fmla="*/ 367 h 3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5" h="367">
                <a:moveTo>
                  <a:pt x="0" y="367"/>
                </a:moveTo>
                <a:lnTo>
                  <a:pt x="71" y="175"/>
                </a:lnTo>
                <a:lnTo>
                  <a:pt x="11" y="0"/>
                </a:lnTo>
                <a:lnTo>
                  <a:pt x="455" y="187"/>
                </a:lnTo>
                <a:lnTo>
                  <a:pt x="0" y="367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Freeform 76"/>
          <p:cNvSpPr>
            <a:spLocks/>
          </p:cNvSpPr>
          <p:nvPr/>
        </p:nvSpPr>
        <p:spPr bwMode="auto">
          <a:xfrm>
            <a:off x="1017588" y="2535238"/>
            <a:ext cx="2360612" cy="1928812"/>
          </a:xfrm>
          <a:custGeom>
            <a:avLst/>
            <a:gdLst>
              <a:gd name="T0" fmla="*/ 0 w 2974"/>
              <a:gd name="T1" fmla="*/ 2147483647 h 2285"/>
              <a:gd name="T2" fmla="*/ 0 w 2974"/>
              <a:gd name="T3" fmla="*/ 2147483647 h 2285"/>
              <a:gd name="T4" fmla="*/ 2147483647 w 2974"/>
              <a:gd name="T5" fmla="*/ 2147483647 h 2285"/>
              <a:gd name="T6" fmla="*/ 2147483647 w 2974"/>
              <a:gd name="T7" fmla="*/ 2147483647 h 2285"/>
              <a:gd name="T8" fmla="*/ 2147483647 w 2974"/>
              <a:gd name="T9" fmla="*/ 2147483647 h 2285"/>
              <a:gd name="T10" fmla="*/ 2147483647 w 2974"/>
              <a:gd name="T11" fmla="*/ 2147483647 h 2285"/>
              <a:gd name="T12" fmla="*/ 2147483647 w 2974"/>
              <a:gd name="T13" fmla="*/ 2147483647 h 2285"/>
              <a:gd name="T14" fmla="*/ 2147483647 w 2974"/>
              <a:gd name="T15" fmla="*/ 2147483647 h 2285"/>
              <a:gd name="T16" fmla="*/ 2147483647 w 2974"/>
              <a:gd name="T17" fmla="*/ 2147483647 h 2285"/>
              <a:gd name="T18" fmla="*/ 2147483647 w 2974"/>
              <a:gd name="T19" fmla="*/ 2147483647 h 2285"/>
              <a:gd name="T20" fmla="*/ 2147483647 w 2974"/>
              <a:gd name="T21" fmla="*/ 2147483647 h 2285"/>
              <a:gd name="T22" fmla="*/ 2147483647 w 2974"/>
              <a:gd name="T23" fmla="*/ 2147483647 h 2285"/>
              <a:gd name="T24" fmla="*/ 2147483647 w 2974"/>
              <a:gd name="T25" fmla="*/ 2147483647 h 2285"/>
              <a:gd name="T26" fmla="*/ 2147483647 w 2974"/>
              <a:gd name="T27" fmla="*/ 2147483647 h 2285"/>
              <a:gd name="T28" fmla="*/ 2147483647 w 2974"/>
              <a:gd name="T29" fmla="*/ 2147483647 h 2285"/>
              <a:gd name="T30" fmla="*/ 2147483647 w 2974"/>
              <a:gd name="T31" fmla="*/ 2147483647 h 2285"/>
              <a:gd name="T32" fmla="*/ 2147483647 w 2974"/>
              <a:gd name="T33" fmla="*/ 2147483647 h 2285"/>
              <a:gd name="T34" fmla="*/ 2147483647 w 2974"/>
              <a:gd name="T35" fmla="*/ 2147483647 h 2285"/>
              <a:gd name="T36" fmla="*/ 2147483647 w 2974"/>
              <a:gd name="T37" fmla="*/ 2147483647 h 2285"/>
              <a:gd name="T38" fmla="*/ 2147483647 w 2974"/>
              <a:gd name="T39" fmla="*/ 2147483647 h 2285"/>
              <a:gd name="T40" fmla="*/ 2147483647 w 2974"/>
              <a:gd name="T41" fmla="*/ 2147483647 h 2285"/>
              <a:gd name="T42" fmla="*/ 2147483647 w 2974"/>
              <a:gd name="T43" fmla="*/ 0 h 2285"/>
              <a:gd name="T44" fmla="*/ 2147483647 w 2974"/>
              <a:gd name="T45" fmla="*/ 0 h 2285"/>
              <a:gd name="T46" fmla="*/ 2147483647 w 2974"/>
              <a:gd name="T47" fmla="*/ 2147483647 h 2285"/>
              <a:gd name="T48" fmla="*/ 2147483647 w 2974"/>
              <a:gd name="T49" fmla="*/ 2147483647 h 2285"/>
              <a:gd name="T50" fmla="*/ 2147483647 w 2974"/>
              <a:gd name="T51" fmla="*/ 2147483647 h 2285"/>
              <a:gd name="T52" fmla="*/ 2147483647 w 2974"/>
              <a:gd name="T53" fmla="*/ 2147483647 h 2285"/>
              <a:gd name="T54" fmla="*/ 2147483647 w 2974"/>
              <a:gd name="T55" fmla="*/ 2147483647 h 2285"/>
              <a:gd name="T56" fmla="*/ 2147483647 w 2974"/>
              <a:gd name="T57" fmla="*/ 2147483647 h 2285"/>
              <a:gd name="T58" fmla="*/ 2147483647 w 2974"/>
              <a:gd name="T59" fmla="*/ 2147483647 h 2285"/>
              <a:gd name="T60" fmla="*/ 2147483647 w 2974"/>
              <a:gd name="T61" fmla="*/ 2147483647 h 2285"/>
              <a:gd name="T62" fmla="*/ 2147483647 w 2974"/>
              <a:gd name="T63" fmla="*/ 2147483647 h 2285"/>
              <a:gd name="T64" fmla="*/ 2147483647 w 2974"/>
              <a:gd name="T65" fmla="*/ 2147483647 h 2285"/>
              <a:gd name="T66" fmla="*/ 2147483647 w 2974"/>
              <a:gd name="T67" fmla="*/ 2147483647 h 2285"/>
              <a:gd name="T68" fmla="*/ 2147483647 w 2974"/>
              <a:gd name="T69" fmla="*/ 2147483647 h 2285"/>
              <a:gd name="T70" fmla="*/ 2147483647 w 2974"/>
              <a:gd name="T71" fmla="*/ 2147483647 h 2285"/>
              <a:gd name="T72" fmla="*/ 2147483647 w 2974"/>
              <a:gd name="T73" fmla="*/ 2147483647 h 2285"/>
              <a:gd name="T74" fmla="*/ 2147483647 w 2974"/>
              <a:gd name="T75" fmla="*/ 2147483647 h 2285"/>
              <a:gd name="T76" fmla="*/ 2147483647 w 2974"/>
              <a:gd name="T77" fmla="*/ 2147483647 h 2285"/>
              <a:gd name="T78" fmla="*/ 2147483647 w 2974"/>
              <a:gd name="T79" fmla="*/ 2147483647 h 2285"/>
              <a:gd name="T80" fmla="*/ 2147483647 w 2974"/>
              <a:gd name="T81" fmla="*/ 2147483647 h 2285"/>
              <a:gd name="T82" fmla="*/ 2147483647 w 2974"/>
              <a:gd name="T83" fmla="*/ 2147483647 h 2285"/>
              <a:gd name="T84" fmla="*/ 2147483647 w 2974"/>
              <a:gd name="T85" fmla="*/ 2147483647 h 2285"/>
              <a:gd name="T86" fmla="*/ 2147483647 w 2974"/>
              <a:gd name="T87" fmla="*/ 2147483647 h 2285"/>
              <a:gd name="T88" fmla="*/ 2147483647 w 2974"/>
              <a:gd name="T89" fmla="*/ 2147483647 h 2285"/>
              <a:gd name="T90" fmla="*/ 2147483647 w 2974"/>
              <a:gd name="T91" fmla="*/ 2147483647 h 2285"/>
              <a:gd name="T92" fmla="*/ 0 w 2974"/>
              <a:gd name="T93" fmla="*/ 2147483647 h 2285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974"/>
              <a:gd name="T142" fmla="*/ 0 h 2285"/>
              <a:gd name="T143" fmla="*/ 2974 w 2974"/>
              <a:gd name="T144" fmla="*/ 2285 h 2285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974" h="2285">
                <a:moveTo>
                  <a:pt x="0" y="2180"/>
                </a:moveTo>
                <a:lnTo>
                  <a:pt x="0" y="2285"/>
                </a:lnTo>
                <a:lnTo>
                  <a:pt x="298" y="2285"/>
                </a:lnTo>
                <a:lnTo>
                  <a:pt x="305" y="2285"/>
                </a:lnTo>
                <a:lnTo>
                  <a:pt x="596" y="2236"/>
                </a:lnTo>
                <a:lnTo>
                  <a:pt x="886" y="2180"/>
                </a:lnTo>
                <a:lnTo>
                  <a:pt x="1154" y="2106"/>
                </a:lnTo>
                <a:lnTo>
                  <a:pt x="1412" y="2031"/>
                </a:lnTo>
                <a:lnTo>
                  <a:pt x="1655" y="1903"/>
                </a:lnTo>
                <a:lnTo>
                  <a:pt x="1884" y="1773"/>
                </a:lnTo>
                <a:lnTo>
                  <a:pt x="2094" y="1643"/>
                </a:lnTo>
                <a:lnTo>
                  <a:pt x="2284" y="1464"/>
                </a:lnTo>
                <a:lnTo>
                  <a:pt x="2456" y="1309"/>
                </a:lnTo>
                <a:lnTo>
                  <a:pt x="2605" y="1106"/>
                </a:lnTo>
                <a:lnTo>
                  <a:pt x="2729" y="927"/>
                </a:lnTo>
                <a:lnTo>
                  <a:pt x="2739" y="902"/>
                </a:lnTo>
                <a:lnTo>
                  <a:pt x="2842" y="697"/>
                </a:lnTo>
                <a:lnTo>
                  <a:pt x="2911" y="487"/>
                </a:lnTo>
                <a:lnTo>
                  <a:pt x="2958" y="260"/>
                </a:lnTo>
                <a:lnTo>
                  <a:pt x="2958" y="235"/>
                </a:lnTo>
                <a:lnTo>
                  <a:pt x="2958" y="210"/>
                </a:lnTo>
                <a:lnTo>
                  <a:pt x="2974" y="0"/>
                </a:lnTo>
                <a:lnTo>
                  <a:pt x="2943" y="0"/>
                </a:lnTo>
                <a:lnTo>
                  <a:pt x="2926" y="235"/>
                </a:lnTo>
                <a:lnTo>
                  <a:pt x="2926" y="210"/>
                </a:lnTo>
                <a:lnTo>
                  <a:pt x="2926" y="235"/>
                </a:lnTo>
                <a:lnTo>
                  <a:pt x="2943" y="235"/>
                </a:lnTo>
                <a:lnTo>
                  <a:pt x="2933" y="179"/>
                </a:lnTo>
                <a:lnTo>
                  <a:pt x="2889" y="414"/>
                </a:lnTo>
                <a:lnTo>
                  <a:pt x="2817" y="617"/>
                </a:lnTo>
                <a:lnTo>
                  <a:pt x="2716" y="822"/>
                </a:lnTo>
                <a:lnTo>
                  <a:pt x="2723" y="877"/>
                </a:lnTo>
                <a:lnTo>
                  <a:pt x="2723" y="822"/>
                </a:lnTo>
                <a:lnTo>
                  <a:pt x="2597" y="1001"/>
                </a:lnTo>
                <a:lnTo>
                  <a:pt x="2448" y="1211"/>
                </a:lnTo>
                <a:lnTo>
                  <a:pt x="2276" y="1364"/>
                </a:lnTo>
                <a:lnTo>
                  <a:pt x="2087" y="1544"/>
                </a:lnTo>
                <a:lnTo>
                  <a:pt x="1877" y="1668"/>
                </a:lnTo>
                <a:lnTo>
                  <a:pt x="1647" y="1798"/>
                </a:lnTo>
                <a:lnTo>
                  <a:pt x="1404" y="1928"/>
                </a:lnTo>
                <a:lnTo>
                  <a:pt x="1146" y="2001"/>
                </a:lnTo>
                <a:lnTo>
                  <a:pt x="879" y="2081"/>
                </a:lnTo>
                <a:lnTo>
                  <a:pt x="588" y="2131"/>
                </a:lnTo>
                <a:lnTo>
                  <a:pt x="298" y="2180"/>
                </a:lnTo>
                <a:lnTo>
                  <a:pt x="305" y="2236"/>
                </a:lnTo>
                <a:lnTo>
                  <a:pt x="305" y="2180"/>
                </a:lnTo>
                <a:lnTo>
                  <a:pt x="0" y="2180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4" name="Freeform 77"/>
          <p:cNvSpPr>
            <a:spLocks/>
          </p:cNvSpPr>
          <p:nvPr/>
        </p:nvSpPr>
        <p:spPr bwMode="auto">
          <a:xfrm>
            <a:off x="898525" y="4275138"/>
            <a:ext cx="361950" cy="292100"/>
          </a:xfrm>
          <a:custGeom>
            <a:avLst/>
            <a:gdLst>
              <a:gd name="T0" fmla="*/ 2147483647 w 456"/>
              <a:gd name="T1" fmla="*/ 0 h 367"/>
              <a:gd name="T2" fmla="*/ 2147483647 w 456"/>
              <a:gd name="T3" fmla="*/ 2147483647 h 367"/>
              <a:gd name="T4" fmla="*/ 2147483647 w 456"/>
              <a:gd name="T5" fmla="*/ 2147483647 h 367"/>
              <a:gd name="T6" fmla="*/ 0 w 456"/>
              <a:gd name="T7" fmla="*/ 2147483647 h 367"/>
              <a:gd name="T8" fmla="*/ 2147483647 w 456"/>
              <a:gd name="T9" fmla="*/ 0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6"/>
              <a:gd name="T16" fmla="*/ 0 h 367"/>
              <a:gd name="T17" fmla="*/ 456 w 456"/>
              <a:gd name="T18" fmla="*/ 367 h 3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6" h="367">
                <a:moveTo>
                  <a:pt x="456" y="0"/>
                </a:moveTo>
                <a:lnTo>
                  <a:pt x="397" y="176"/>
                </a:lnTo>
                <a:lnTo>
                  <a:pt x="456" y="367"/>
                </a:lnTo>
                <a:lnTo>
                  <a:pt x="0" y="188"/>
                </a:lnTo>
                <a:lnTo>
                  <a:pt x="456" y="0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5" name="Freeform 78"/>
          <p:cNvSpPr>
            <a:spLocks/>
          </p:cNvSpPr>
          <p:nvPr/>
        </p:nvSpPr>
        <p:spPr bwMode="auto">
          <a:xfrm>
            <a:off x="1066800" y="2535238"/>
            <a:ext cx="1781175" cy="1346200"/>
          </a:xfrm>
          <a:custGeom>
            <a:avLst/>
            <a:gdLst>
              <a:gd name="T0" fmla="*/ 0 w 2244"/>
              <a:gd name="T1" fmla="*/ 2147483647 h 1482"/>
              <a:gd name="T2" fmla="*/ 0 w 2244"/>
              <a:gd name="T3" fmla="*/ 2147483647 h 1482"/>
              <a:gd name="T4" fmla="*/ 2147483647 w 2244"/>
              <a:gd name="T5" fmla="*/ 2147483647 h 1482"/>
              <a:gd name="T6" fmla="*/ 2147483647 w 2244"/>
              <a:gd name="T7" fmla="*/ 2147483647 h 1482"/>
              <a:gd name="T8" fmla="*/ 2147483647 w 2244"/>
              <a:gd name="T9" fmla="*/ 2147483647 h 1482"/>
              <a:gd name="T10" fmla="*/ 2147483647 w 2244"/>
              <a:gd name="T11" fmla="*/ 2147483647 h 1482"/>
              <a:gd name="T12" fmla="*/ 2147483647 w 2244"/>
              <a:gd name="T13" fmla="*/ 2147483647 h 1482"/>
              <a:gd name="T14" fmla="*/ 2147483647 w 2244"/>
              <a:gd name="T15" fmla="*/ 2147483647 h 1482"/>
              <a:gd name="T16" fmla="*/ 2147483647 w 2244"/>
              <a:gd name="T17" fmla="*/ 2147483647 h 1482"/>
              <a:gd name="T18" fmla="*/ 2147483647 w 2244"/>
              <a:gd name="T19" fmla="*/ 2147483647 h 1482"/>
              <a:gd name="T20" fmla="*/ 2147483647 w 2244"/>
              <a:gd name="T21" fmla="*/ 2147483647 h 1482"/>
              <a:gd name="T22" fmla="*/ 2147483647 w 2244"/>
              <a:gd name="T23" fmla="*/ 2147483647 h 1482"/>
              <a:gd name="T24" fmla="*/ 2147483647 w 2244"/>
              <a:gd name="T25" fmla="*/ 2147483647 h 1482"/>
              <a:gd name="T26" fmla="*/ 2147483647 w 2244"/>
              <a:gd name="T27" fmla="*/ 2147483647 h 1482"/>
              <a:gd name="T28" fmla="*/ 2147483647 w 2244"/>
              <a:gd name="T29" fmla="*/ 2147483647 h 1482"/>
              <a:gd name="T30" fmla="*/ 2147483647 w 2244"/>
              <a:gd name="T31" fmla="*/ 2147483647 h 1482"/>
              <a:gd name="T32" fmla="*/ 2147483647 w 2244"/>
              <a:gd name="T33" fmla="*/ 2147483647 h 1482"/>
              <a:gd name="T34" fmla="*/ 2147483647 w 2244"/>
              <a:gd name="T35" fmla="*/ 2147483647 h 1482"/>
              <a:gd name="T36" fmla="*/ 2147483647 w 2244"/>
              <a:gd name="T37" fmla="*/ 2147483647 h 1482"/>
              <a:gd name="T38" fmla="*/ 2147483647 w 2244"/>
              <a:gd name="T39" fmla="*/ 2147483647 h 1482"/>
              <a:gd name="T40" fmla="*/ 2147483647 w 2244"/>
              <a:gd name="T41" fmla="*/ 0 h 1482"/>
              <a:gd name="T42" fmla="*/ 2147483647 w 2244"/>
              <a:gd name="T43" fmla="*/ 0 h 1482"/>
              <a:gd name="T44" fmla="*/ 2147483647 w 2244"/>
              <a:gd name="T45" fmla="*/ 2147483647 h 1482"/>
              <a:gd name="T46" fmla="*/ 2147483647 w 2244"/>
              <a:gd name="T47" fmla="*/ 2147483647 h 1482"/>
              <a:gd name="T48" fmla="*/ 2147483647 w 2244"/>
              <a:gd name="T49" fmla="*/ 2147483647 h 1482"/>
              <a:gd name="T50" fmla="*/ 2147483647 w 2244"/>
              <a:gd name="T51" fmla="*/ 2147483647 h 1482"/>
              <a:gd name="T52" fmla="*/ 2147483647 w 2244"/>
              <a:gd name="T53" fmla="*/ 2147483647 h 1482"/>
              <a:gd name="T54" fmla="*/ 2147483647 w 2244"/>
              <a:gd name="T55" fmla="*/ 2147483647 h 1482"/>
              <a:gd name="T56" fmla="*/ 2147483647 w 2244"/>
              <a:gd name="T57" fmla="*/ 2147483647 h 1482"/>
              <a:gd name="T58" fmla="*/ 2147483647 w 2244"/>
              <a:gd name="T59" fmla="*/ 2147483647 h 1482"/>
              <a:gd name="T60" fmla="*/ 2147483647 w 2244"/>
              <a:gd name="T61" fmla="*/ 2147483647 h 1482"/>
              <a:gd name="T62" fmla="*/ 2147483647 w 2244"/>
              <a:gd name="T63" fmla="*/ 2147483647 h 1482"/>
              <a:gd name="T64" fmla="*/ 2147483647 w 2244"/>
              <a:gd name="T65" fmla="*/ 2147483647 h 1482"/>
              <a:gd name="T66" fmla="*/ 2147483647 w 2244"/>
              <a:gd name="T67" fmla="*/ 2147483647 h 1482"/>
              <a:gd name="T68" fmla="*/ 2147483647 w 2244"/>
              <a:gd name="T69" fmla="*/ 2147483647 h 1482"/>
              <a:gd name="T70" fmla="*/ 2147483647 w 2244"/>
              <a:gd name="T71" fmla="*/ 2147483647 h 1482"/>
              <a:gd name="T72" fmla="*/ 2147483647 w 2244"/>
              <a:gd name="T73" fmla="*/ 2147483647 h 1482"/>
              <a:gd name="T74" fmla="*/ 2147483647 w 2244"/>
              <a:gd name="T75" fmla="*/ 2147483647 h 1482"/>
              <a:gd name="T76" fmla="*/ 2147483647 w 2244"/>
              <a:gd name="T77" fmla="*/ 2147483647 h 1482"/>
              <a:gd name="T78" fmla="*/ 2147483647 w 2244"/>
              <a:gd name="T79" fmla="*/ 2147483647 h 1482"/>
              <a:gd name="T80" fmla="*/ 2147483647 w 2244"/>
              <a:gd name="T81" fmla="*/ 2147483647 h 1482"/>
              <a:gd name="T82" fmla="*/ 2147483647 w 2244"/>
              <a:gd name="T83" fmla="*/ 2147483647 h 1482"/>
              <a:gd name="T84" fmla="*/ 2147483647 w 2244"/>
              <a:gd name="T85" fmla="*/ 2147483647 h 1482"/>
              <a:gd name="T86" fmla="*/ 2147483647 w 2244"/>
              <a:gd name="T87" fmla="*/ 2147483647 h 1482"/>
              <a:gd name="T88" fmla="*/ 0 w 2244"/>
              <a:gd name="T89" fmla="*/ 2147483647 h 148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244"/>
              <a:gd name="T136" fmla="*/ 0 h 1482"/>
              <a:gd name="T137" fmla="*/ 2244 w 2244"/>
              <a:gd name="T138" fmla="*/ 1482 h 148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244" h="1482">
                <a:moveTo>
                  <a:pt x="0" y="1371"/>
                </a:moveTo>
                <a:lnTo>
                  <a:pt x="0" y="1482"/>
                </a:lnTo>
                <a:lnTo>
                  <a:pt x="445" y="1453"/>
                </a:lnTo>
                <a:lnTo>
                  <a:pt x="453" y="1453"/>
                </a:lnTo>
                <a:lnTo>
                  <a:pt x="671" y="1426"/>
                </a:lnTo>
                <a:lnTo>
                  <a:pt x="873" y="1371"/>
                </a:lnTo>
                <a:lnTo>
                  <a:pt x="1068" y="1308"/>
                </a:lnTo>
                <a:lnTo>
                  <a:pt x="1248" y="1250"/>
                </a:lnTo>
                <a:lnTo>
                  <a:pt x="1418" y="1166"/>
                </a:lnTo>
                <a:lnTo>
                  <a:pt x="1580" y="1076"/>
                </a:lnTo>
                <a:lnTo>
                  <a:pt x="1722" y="958"/>
                </a:lnTo>
                <a:lnTo>
                  <a:pt x="1856" y="845"/>
                </a:lnTo>
                <a:lnTo>
                  <a:pt x="1965" y="727"/>
                </a:lnTo>
                <a:lnTo>
                  <a:pt x="2058" y="616"/>
                </a:lnTo>
                <a:lnTo>
                  <a:pt x="2135" y="497"/>
                </a:lnTo>
                <a:lnTo>
                  <a:pt x="2142" y="469"/>
                </a:lnTo>
                <a:lnTo>
                  <a:pt x="2198" y="322"/>
                </a:lnTo>
                <a:lnTo>
                  <a:pt x="2228" y="203"/>
                </a:lnTo>
                <a:lnTo>
                  <a:pt x="2236" y="174"/>
                </a:lnTo>
                <a:lnTo>
                  <a:pt x="2236" y="148"/>
                </a:lnTo>
                <a:lnTo>
                  <a:pt x="2244" y="0"/>
                </a:lnTo>
                <a:lnTo>
                  <a:pt x="2213" y="0"/>
                </a:lnTo>
                <a:lnTo>
                  <a:pt x="2205" y="174"/>
                </a:lnTo>
                <a:lnTo>
                  <a:pt x="2205" y="148"/>
                </a:lnTo>
                <a:lnTo>
                  <a:pt x="2205" y="174"/>
                </a:lnTo>
                <a:lnTo>
                  <a:pt x="2221" y="148"/>
                </a:lnTo>
                <a:lnTo>
                  <a:pt x="2205" y="119"/>
                </a:lnTo>
                <a:lnTo>
                  <a:pt x="2175" y="237"/>
                </a:lnTo>
                <a:lnTo>
                  <a:pt x="2119" y="377"/>
                </a:lnTo>
                <a:lnTo>
                  <a:pt x="2127" y="440"/>
                </a:lnTo>
                <a:lnTo>
                  <a:pt x="2127" y="377"/>
                </a:lnTo>
                <a:lnTo>
                  <a:pt x="2051" y="497"/>
                </a:lnTo>
                <a:lnTo>
                  <a:pt x="1957" y="616"/>
                </a:lnTo>
                <a:lnTo>
                  <a:pt x="1848" y="727"/>
                </a:lnTo>
                <a:lnTo>
                  <a:pt x="1714" y="845"/>
                </a:lnTo>
                <a:lnTo>
                  <a:pt x="1575" y="958"/>
                </a:lnTo>
                <a:lnTo>
                  <a:pt x="1410" y="1048"/>
                </a:lnTo>
                <a:lnTo>
                  <a:pt x="1240" y="1132"/>
                </a:lnTo>
                <a:lnTo>
                  <a:pt x="1061" y="1195"/>
                </a:lnTo>
                <a:lnTo>
                  <a:pt x="866" y="1250"/>
                </a:lnTo>
                <a:lnTo>
                  <a:pt x="663" y="1308"/>
                </a:lnTo>
                <a:lnTo>
                  <a:pt x="445" y="1334"/>
                </a:lnTo>
                <a:lnTo>
                  <a:pt x="453" y="1397"/>
                </a:lnTo>
                <a:lnTo>
                  <a:pt x="453" y="1334"/>
                </a:lnTo>
                <a:lnTo>
                  <a:pt x="0" y="1371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6" name="Freeform 79"/>
          <p:cNvSpPr>
            <a:spLocks/>
          </p:cNvSpPr>
          <p:nvPr/>
        </p:nvSpPr>
        <p:spPr bwMode="auto">
          <a:xfrm>
            <a:off x="898525" y="3662363"/>
            <a:ext cx="358775" cy="292100"/>
          </a:xfrm>
          <a:custGeom>
            <a:avLst/>
            <a:gdLst>
              <a:gd name="T0" fmla="*/ 2147483647 w 453"/>
              <a:gd name="T1" fmla="*/ 0 h 367"/>
              <a:gd name="T2" fmla="*/ 2147483647 w 453"/>
              <a:gd name="T3" fmla="*/ 2147483647 h 367"/>
              <a:gd name="T4" fmla="*/ 2147483647 w 453"/>
              <a:gd name="T5" fmla="*/ 2147483647 h 367"/>
              <a:gd name="T6" fmla="*/ 0 w 453"/>
              <a:gd name="T7" fmla="*/ 2147483647 h 367"/>
              <a:gd name="T8" fmla="*/ 2147483647 w 453"/>
              <a:gd name="T9" fmla="*/ 0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3"/>
              <a:gd name="T16" fmla="*/ 0 h 367"/>
              <a:gd name="T17" fmla="*/ 453 w 453"/>
              <a:gd name="T18" fmla="*/ 367 h 3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3" h="367">
                <a:moveTo>
                  <a:pt x="441" y="0"/>
                </a:moveTo>
                <a:lnTo>
                  <a:pt x="386" y="188"/>
                </a:lnTo>
                <a:lnTo>
                  <a:pt x="453" y="367"/>
                </a:lnTo>
                <a:lnTo>
                  <a:pt x="0" y="188"/>
                </a:lnTo>
                <a:lnTo>
                  <a:pt x="441" y="0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7" name="Freeform 80"/>
          <p:cNvSpPr>
            <a:spLocks/>
          </p:cNvSpPr>
          <p:nvPr/>
        </p:nvSpPr>
        <p:spPr bwMode="auto">
          <a:xfrm>
            <a:off x="4330700" y="2535238"/>
            <a:ext cx="1793875" cy="1273175"/>
          </a:xfrm>
          <a:custGeom>
            <a:avLst/>
            <a:gdLst>
              <a:gd name="T0" fmla="*/ 2147483647 w 2259"/>
              <a:gd name="T1" fmla="*/ 2147483647 h 1307"/>
              <a:gd name="T2" fmla="*/ 2147483647 w 2259"/>
              <a:gd name="T3" fmla="*/ 2147483647 h 1307"/>
              <a:gd name="T4" fmla="*/ 2147483647 w 2259"/>
              <a:gd name="T5" fmla="*/ 2147483647 h 1307"/>
              <a:gd name="T6" fmla="*/ 2147483647 w 2259"/>
              <a:gd name="T7" fmla="*/ 2147483647 h 1307"/>
              <a:gd name="T8" fmla="*/ 2147483647 w 2259"/>
              <a:gd name="T9" fmla="*/ 2147483647 h 1307"/>
              <a:gd name="T10" fmla="*/ 2147483647 w 2259"/>
              <a:gd name="T11" fmla="*/ 2147483647 h 1307"/>
              <a:gd name="T12" fmla="*/ 2147483647 w 2259"/>
              <a:gd name="T13" fmla="*/ 2147483647 h 1307"/>
              <a:gd name="T14" fmla="*/ 2147483647 w 2259"/>
              <a:gd name="T15" fmla="*/ 2147483647 h 1307"/>
              <a:gd name="T16" fmla="*/ 2147483647 w 2259"/>
              <a:gd name="T17" fmla="*/ 2147483647 h 1307"/>
              <a:gd name="T18" fmla="*/ 2147483647 w 2259"/>
              <a:gd name="T19" fmla="*/ 2147483647 h 1307"/>
              <a:gd name="T20" fmla="*/ 2147483647 w 2259"/>
              <a:gd name="T21" fmla="*/ 2147483647 h 1307"/>
              <a:gd name="T22" fmla="*/ 2147483647 w 2259"/>
              <a:gd name="T23" fmla="*/ 2147483647 h 1307"/>
              <a:gd name="T24" fmla="*/ 2147483647 w 2259"/>
              <a:gd name="T25" fmla="*/ 2147483647 h 1307"/>
              <a:gd name="T26" fmla="*/ 2147483647 w 2259"/>
              <a:gd name="T27" fmla="*/ 2147483647 h 1307"/>
              <a:gd name="T28" fmla="*/ 2147483647 w 2259"/>
              <a:gd name="T29" fmla="*/ 2147483647 h 1307"/>
              <a:gd name="T30" fmla="*/ 2147483647 w 2259"/>
              <a:gd name="T31" fmla="*/ 2147483647 h 1307"/>
              <a:gd name="T32" fmla="*/ 2147483647 w 2259"/>
              <a:gd name="T33" fmla="*/ 2147483647 h 1307"/>
              <a:gd name="T34" fmla="*/ 2147483647 w 2259"/>
              <a:gd name="T35" fmla="*/ 2147483647 h 1307"/>
              <a:gd name="T36" fmla="*/ 2147483647 w 2259"/>
              <a:gd name="T37" fmla="*/ 2147483647 h 1307"/>
              <a:gd name="T38" fmla="*/ 2147483647 w 2259"/>
              <a:gd name="T39" fmla="*/ 2147483647 h 1307"/>
              <a:gd name="T40" fmla="*/ 2147483647 w 2259"/>
              <a:gd name="T41" fmla="*/ 2147483647 h 1307"/>
              <a:gd name="T42" fmla="*/ 2147483647 w 2259"/>
              <a:gd name="T43" fmla="*/ 2147483647 h 1307"/>
              <a:gd name="T44" fmla="*/ 2147483647 w 2259"/>
              <a:gd name="T45" fmla="*/ 0 h 1307"/>
              <a:gd name="T46" fmla="*/ 0 w 2259"/>
              <a:gd name="T47" fmla="*/ 0 h 1307"/>
              <a:gd name="T48" fmla="*/ 2147483647 w 2259"/>
              <a:gd name="T49" fmla="*/ 2147483647 h 1307"/>
              <a:gd name="T50" fmla="*/ 2147483647 w 2259"/>
              <a:gd name="T51" fmla="*/ 2147483647 h 1307"/>
              <a:gd name="T52" fmla="*/ 2147483647 w 2259"/>
              <a:gd name="T53" fmla="*/ 2147483647 h 1307"/>
              <a:gd name="T54" fmla="*/ 2147483647 w 2259"/>
              <a:gd name="T55" fmla="*/ 2147483647 h 1307"/>
              <a:gd name="T56" fmla="*/ 2147483647 w 2259"/>
              <a:gd name="T57" fmla="*/ 2147483647 h 1307"/>
              <a:gd name="T58" fmla="*/ 2147483647 w 2259"/>
              <a:gd name="T59" fmla="*/ 2147483647 h 1307"/>
              <a:gd name="T60" fmla="*/ 2147483647 w 2259"/>
              <a:gd name="T61" fmla="*/ 2147483647 h 1307"/>
              <a:gd name="T62" fmla="*/ 2147483647 w 2259"/>
              <a:gd name="T63" fmla="*/ 2147483647 h 1307"/>
              <a:gd name="T64" fmla="*/ 2147483647 w 2259"/>
              <a:gd name="T65" fmla="*/ 2147483647 h 1307"/>
              <a:gd name="T66" fmla="*/ 2147483647 w 2259"/>
              <a:gd name="T67" fmla="*/ 2147483647 h 1307"/>
              <a:gd name="T68" fmla="*/ 2147483647 w 2259"/>
              <a:gd name="T69" fmla="*/ 2147483647 h 1307"/>
              <a:gd name="T70" fmla="*/ 2147483647 w 2259"/>
              <a:gd name="T71" fmla="*/ 2147483647 h 1307"/>
              <a:gd name="T72" fmla="*/ 2147483647 w 2259"/>
              <a:gd name="T73" fmla="*/ 2147483647 h 1307"/>
              <a:gd name="T74" fmla="*/ 2147483647 w 2259"/>
              <a:gd name="T75" fmla="*/ 2147483647 h 1307"/>
              <a:gd name="T76" fmla="*/ 2147483647 w 2259"/>
              <a:gd name="T77" fmla="*/ 2147483647 h 1307"/>
              <a:gd name="T78" fmla="*/ 2147483647 w 2259"/>
              <a:gd name="T79" fmla="*/ 2147483647 h 1307"/>
              <a:gd name="T80" fmla="*/ 2147483647 w 2259"/>
              <a:gd name="T81" fmla="*/ 2147483647 h 1307"/>
              <a:gd name="T82" fmla="*/ 2147483647 w 2259"/>
              <a:gd name="T83" fmla="*/ 2147483647 h 130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259"/>
              <a:gd name="T127" fmla="*/ 0 h 1307"/>
              <a:gd name="T128" fmla="*/ 2259 w 2259"/>
              <a:gd name="T129" fmla="*/ 1307 h 130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259" h="1307">
                <a:moveTo>
                  <a:pt x="2259" y="1307"/>
                </a:moveTo>
                <a:lnTo>
                  <a:pt x="2259" y="1207"/>
                </a:lnTo>
                <a:lnTo>
                  <a:pt x="1804" y="1177"/>
                </a:lnTo>
                <a:lnTo>
                  <a:pt x="1804" y="1232"/>
                </a:lnTo>
                <a:lnTo>
                  <a:pt x="1812" y="1177"/>
                </a:lnTo>
                <a:lnTo>
                  <a:pt x="1592" y="1152"/>
                </a:lnTo>
                <a:lnTo>
                  <a:pt x="1387" y="1104"/>
                </a:lnTo>
                <a:lnTo>
                  <a:pt x="1193" y="1055"/>
                </a:lnTo>
                <a:lnTo>
                  <a:pt x="1011" y="999"/>
                </a:lnTo>
                <a:lnTo>
                  <a:pt x="839" y="925"/>
                </a:lnTo>
                <a:lnTo>
                  <a:pt x="675" y="844"/>
                </a:lnTo>
                <a:lnTo>
                  <a:pt x="533" y="745"/>
                </a:lnTo>
                <a:lnTo>
                  <a:pt x="401" y="642"/>
                </a:lnTo>
                <a:lnTo>
                  <a:pt x="288" y="542"/>
                </a:lnTo>
                <a:lnTo>
                  <a:pt x="197" y="437"/>
                </a:lnTo>
                <a:lnTo>
                  <a:pt x="116" y="332"/>
                </a:lnTo>
                <a:lnTo>
                  <a:pt x="116" y="388"/>
                </a:lnTo>
                <a:lnTo>
                  <a:pt x="124" y="332"/>
                </a:lnTo>
                <a:lnTo>
                  <a:pt x="71" y="210"/>
                </a:lnTo>
                <a:lnTo>
                  <a:pt x="38" y="105"/>
                </a:lnTo>
                <a:lnTo>
                  <a:pt x="30" y="130"/>
                </a:lnTo>
                <a:lnTo>
                  <a:pt x="48" y="130"/>
                </a:lnTo>
                <a:lnTo>
                  <a:pt x="30" y="0"/>
                </a:lnTo>
                <a:lnTo>
                  <a:pt x="0" y="0"/>
                </a:lnTo>
                <a:lnTo>
                  <a:pt x="15" y="154"/>
                </a:lnTo>
                <a:lnTo>
                  <a:pt x="15" y="179"/>
                </a:lnTo>
                <a:lnTo>
                  <a:pt x="48" y="282"/>
                </a:lnTo>
                <a:lnTo>
                  <a:pt x="101" y="412"/>
                </a:lnTo>
                <a:lnTo>
                  <a:pt x="109" y="437"/>
                </a:lnTo>
                <a:lnTo>
                  <a:pt x="187" y="542"/>
                </a:lnTo>
                <a:lnTo>
                  <a:pt x="281" y="642"/>
                </a:lnTo>
                <a:lnTo>
                  <a:pt x="392" y="745"/>
                </a:lnTo>
                <a:lnTo>
                  <a:pt x="525" y="844"/>
                </a:lnTo>
                <a:lnTo>
                  <a:pt x="667" y="949"/>
                </a:lnTo>
                <a:lnTo>
                  <a:pt x="831" y="1030"/>
                </a:lnTo>
                <a:lnTo>
                  <a:pt x="1003" y="1104"/>
                </a:lnTo>
                <a:lnTo>
                  <a:pt x="1185" y="1152"/>
                </a:lnTo>
                <a:lnTo>
                  <a:pt x="1380" y="1207"/>
                </a:lnTo>
                <a:lnTo>
                  <a:pt x="1584" y="1257"/>
                </a:lnTo>
                <a:lnTo>
                  <a:pt x="1804" y="1282"/>
                </a:lnTo>
                <a:lnTo>
                  <a:pt x="1812" y="1282"/>
                </a:lnTo>
                <a:lnTo>
                  <a:pt x="2259" y="1307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8" name="Freeform 81"/>
          <p:cNvSpPr>
            <a:spLocks/>
          </p:cNvSpPr>
          <p:nvPr/>
        </p:nvSpPr>
        <p:spPr bwMode="auto">
          <a:xfrm>
            <a:off x="5922963" y="3589338"/>
            <a:ext cx="358775" cy="292100"/>
          </a:xfrm>
          <a:custGeom>
            <a:avLst/>
            <a:gdLst>
              <a:gd name="T0" fmla="*/ 0 w 453"/>
              <a:gd name="T1" fmla="*/ 2147483647 h 367"/>
              <a:gd name="T2" fmla="*/ 2147483647 w 453"/>
              <a:gd name="T3" fmla="*/ 2147483647 h 367"/>
              <a:gd name="T4" fmla="*/ 0 w 453"/>
              <a:gd name="T5" fmla="*/ 0 h 367"/>
              <a:gd name="T6" fmla="*/ 2147483647 w 453"/>
              <a:gd name="T7" fmla="*/ 2147483647 h 367"/>
              <a:gd name="T8" fmla="*/ 0 w 453"/>
              <a:gd name="T9" fmla="*/ 2147483647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53"/>
              <a:gd name="T16" fmla="*/ 0 h 367"/>
              <a:gd name="T17" fmla="*/ 453 w 453"/>
              <a:gd name="T18" fmla="*/ 367 h 3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53" h="367">
                <a:moveTo>
                  <a:pt x="0" y="367"/>
                </a:moveTo>
                <a:lnTo>
                  <a:pt x="59" y="187"/>
                </a:lnTo>
                <a:lnTo>
                  <a:pt x="0" y="0"/>
                </a:lnTo>
                <a:lnTo>
                  <a:pt x="453" y="187"/>
                </a:lnTo>
                <a:lnTo>
                  <a:pt x="0" y="367"/>
                </a:lnTo>
                <a:close/>
              </a:path>
            </a:pathLst>
          </a:custGeom>
          <a:solidFill>
            <a:srgbClr val="A0225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Rectangle 82"/>
          <p:cNvSpPr>
            <a:spLocks noChangeArrowheads="1"/>
          </p:cNvSpPr>
          <p:nvPr/>
        </p:nvSpPr>
        <p:spPr bwMode="auto">
          <a:xfrm>
            <a:off x="900113" y="5354638"/>
            <a:ext cx="54102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0" name="Rectangle 83"/>
          <p:cNvSpPr>
            <a:spLocks noChangeArrowheads="1"/>
          </p:cNvSpPr>
          <p:nvPr/>
        </p:nvSpPr>
        <p:spPr bwMode="auto">
          <a:xfrm>
            <a:off x="900113" y="5256213"/>
            <a:ext cx="5410200" cy="98425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1" name="Rectangle 84"/>
          <p:cNvSpPr>
            <a:spLocks noChangeArrowheads="1"/>
          </p:cNvSpPr>
          <p:nvPr/>
        </p:nvSpPr>
        <p:spPr bwMode="auto">
          <a:xfrm>
            <a:off x="900113" y="2133600"/>
            <a:ext cx="5410200" cy="320675"/>
          </a:xfrm>
          <a:prstGeom prst="rect">
            <a:avLst/>
          </a:prstGeom>
          <a:solidFill>
            <a:srgbClr val="00319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2" name="Rectangle 85"/>
          <p:cNvSpPr>
            <a:spLocks noChangeArrowheads="1"/>
          </p:cNvSpPr>
          <p:nvPr/>
        </p:nvSpPr>
        <p:spPr bwMode="auto">
          <a:xfrm>
            <a:off x="4683125" y="4754563"/>
            <a:ext cx="11318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3" name="Rectangle 86"/>
          <p:cNvSpPr>
            <a:spLocks noChangeArrowheads="1"/>
          </p:cNvSpPr>
          <p:nvPr/>
        </p:nvSpPr>
        <p:spPr bwMode="auto">
          <a:xfrm>
            <a:off x="4683125" y="4851400"/>
            <a:ext cx="1014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Реагенты</a:t>
            </a:r>
            <a:endParaRPr lang="en-US" altLang="zh-TW">
              <a:ea typeface="新細明體" charset="-120"/>
            </a:endParaRPr>
          </a:p>
        </p:txBody>
      </p:sp>
      <p:sp>
        <p:nvSpPr>
          <p:cNvPr id="9234" name="Rectangle 87"/>
          <p:cNvSpPr>
            <a:spLocks noChangeArrowheads="1"/>
          </p:cNvSpPr>
          <p:nvPr/>
        </p:nvSpPr>
        <p:spPr bwMode="auto">
          <a:xfrm>
            <a:off x="1479550" y="4754563"/>
            <a:ext cx="13446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5" name="Rectangle 88"/>
          <p:cNvSpPr>
            <a:spLocks noChangeArrowheads="1"/>
          </p:cNvSpPr>
          <p:nvPr/>
        </p:nvSpPr>
        <p:spPr bwMode="auto">
          <a:xfrm>
            <a:off x="900113" y="4941888"/>
            <a:ext cx="1965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Продукты реакции</a:t>
            </a:r>
            <a:endParaRPr lang="en-US" altLang="zh-TW">
              <a:ea typeface="新細明體" charset="-120"/>
            </a:endParaRPr>
          </a:p>
        </p:txBody>
      </p:sp>
      <p:sp>
        <p:nvSpPr>
          <p:cNvPr id="9236" name="Rectangle 89"/>
          <p:cNvSpPr>
            <a:spLocks noChangeArrowheads="1"/>
          </p:cNvSpPr>
          <p:nvPr/>
        </p:nvSpPr>
        <p:spPr bwMode="auto">
          <a:xfrm>
            <a:off x="6357938" y="2003425"/>
            <a:ext cx="14414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7" name="Rectangle 90"/>
          <p:cNvSpPr>
            <a:spLocks noChangeArrowheads="1"/>
          </p:cNvSpPr>
          <p:nvPr/>
        </p:nvSpPr>
        <p:spPr bwMode="auto">
          <a:xfrm>
            <a:off x="6615113" y="2078038"/>
            <a:ext cx="14271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Распылитель</a:t>
            </a:r>
            <a:endParaRPr lang="en-US" altLang="zh-TW">
              <a:ea typeface="新細明體" charset="-120"/>
            </a:endParaRPr>
          </a:p>
        </p:txBody>
      </p:sp>
      <p:sp>
        <p:nvSpPr>
          <p:cNvPr id="9238" name="Rectangle 91"/>
          <p:cNvSpPr>
            <a:spLocks noChangeArrowheads="1"/>
          </p:cNvSpPr>
          <p:nvPr/>
        </p:nvSpPr>
        <p:spPr bwMode="auto">
          <a:xfrm>
            <a:off x="6767513" y="5570538"/>
            <a:ext cx="126682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9" name="Rectangle 92"/>
          <p:cNvSpPr>
            <a:spLocks noChangeArrowheads="1"/>
          </p:cNvSpPr>
          <p:nvPr/>
        </p:nvSpPr>
        <p:spPr bwMode="auto">
          <a:xfrm>
            <a:off x="6767513" y="5591175"/>
            <a:ext cx="13636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Нагреватель</a:t>
            </a:r>
            <a:endParaRPr lang="en-US" altLang="zh-TW">
              <a:ea typeface="新細明體" charset="-120"/>
            </a:endParaRPr>
          </a:p>
        </p:txBody>
      </p:sp>
      <p:sp>
        <p:nvSpPr>
          <p:cNvPr id="9240" name="Rectangle 93"/>
          <p:cNvSpPr>
            <a:spLocks noChangeArrowheads="1"/>
          </p:cNvSpPr>
          <p:nvPr/>
        </p:nvSpPr>
        <p:spPr bwMode="auto">
          <a:xfrm>
            <a:off x="1128713" y="5964238"/>
            <a:ext cx="13589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 sz="2300">
                <a:solidFill>
                  <a:srgbClr val="000000"/>
                </a:solidFill>
              </a:rPr>
              <a:t>Подложка</a:t>
            </a:r>
            <a:endParaRPr lang="en-US" altLang="zh-TW" sz="2400">
              <a:ea typeface="新細明體" charset="-120"/>
            </a:endParaRPr>
          </a:p>
        </p:txBody>
      </p:sp>
      <p:sp>
        <p:nvSpPr>
          <p:cNvPr id="9241" name="Rectangle 94"/>
          <p:cNvSpPr>
            <a:spLocks noChangeArrowheads="1"/>
          </p:cNvSpPr>
          <p:nvPr/>
        </p:nvSpPr>
        <p:spPr bwMode="auto">
          <a:xfrm>
            <a:off x="2935288" y="1624013"/>
            <a:ext cx="293211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/>
              <a:t>Элементсодержащий газ</a:t>
            </a:r>
          </a:p>
        </p:txBody>
      </p:sp>
      <p:grpSp>
        <p:nvGrpSpPr>
          <p:cNvPr id="9242" name="Group 96"/>
          <p:cNvGrpSpPr>
            <a:grpSpLocks/>
          </p:cNvGrpSpPr>
          <p:nvPr/>
        </p:nvGrpSpPr>
        <p:grpSpPr bwMode="auto">
          <a:xfrm>
            <a:off x="1552575" y="1831975"/>
            <a:ext cx="4095750" cy="269875"/>
            <a:chOff x="1131" y="1285"/>
            <a:chExt cx="2580" cy="170"/>
          </a:xfrm>
        </p:grpSpPr>
        <p:sp>
          <p:nvSpPr>
            <p:cNvPr id="9278" name="Freeform 97"/>
            <p:cNvSpPr>
              <a:spLocks/>
            </p:cNvSpPr>
            <p:nvPr/>
          </p:nvSpPr>
          <p:spPr bwMode="auto">
            <a:xfrm>
              <a:off x="1821" y="1285"/>
              <a:ext cx="18" cy="127"/>
            </a:xfrm>
            <a:custGeom>
              <a:avLst/>
              <a:gdLst>
                <a:gd name="T0" fmla="*/ 2 w 37"/>
                <a:gd name="T1" fmla="*/ 0 h 254"/>
                <a:gd name="T2" fmla="*/ 0 w 37"/>
                <a:gd name="T3" fmla="*/ 0 h 254"/>
                <a:gd name="T4" fmla="*/ 0 w 37"/>
                <a:gd name="T5" fmla="*/ 16 h 254"/>
                <a:gd name="T6" fmla="*/ 2 w 37"/>
                <a:gd name="T7" fmla="*/ 16 h 254"/>
                <a:gd name="T8" fmla="*/ 2 w 37"/>
                <a:gd name="T9" fmla="*/ 0 h 2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254"/>
                <a:gd name="T17" fmla="*/ 37 w 37"/>
                <a:gd name="T18" fmla="*/ 254 h 2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254">
                  <a:moveTo>
                    <a:pt x="35" y="0"/>
                  </a:moveTo>
                  <a:lnTo>
                    <a:pt x="0" y="0"/>
                  </a:lnTo>
                  <a:lnTo>
                    <a:pt x="2" y="254"/>
                  </a:lnTo>
                  <a:lnTo>
                    <a:pt x="37" y="25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A0225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9" name="Freeform 98"/>
            <p:cNvSpPr>
              <a:spLocks/>
            </p:cNvSpPr>
            <p:nvPr/>
          </p:nvSpPr>
          <p:spPr bwMode="auto">
            <a:xfrm>
              <a:off x="1802" y="1396"/>
              <a:ext cx="51" cy="59"/>
            </a:xfrm>
            <a:custGeom>
              <a:avLst/>
              <a:gdLst>
                <a:gd name="T0" fmla="*/ 0 w 103"/>
                <a:gd name="T1" fmla="*/ 0 h 119"/>
                <a:gd name="T2" fmla="*/ 3 w 103"/>
                <a:gd name="T3" fmla="*/ 1 h 119"/>
                <a:gd name="T4" fmla="*/ 6 w 103"/>
                <a:gd name="T5" fmla="*/ 0 h 119"/>
                <a:gd name="T6" fmla="*/ 3 w 103"/>
                <a:gd name="T7" fmla="*/ 7 h 119"/>
                <a:gd name="T8" fmla="*/ 0 w 103"/>
                <a:gd name="T9" fmla="*/ 0 h 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119"/>
                <a:gd name="T17" fmla="*/ 103 w 103"/>
                <a:gd name="T18" fmla="*/ 119 h 1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119">
                  <a:moveTo>
                    <a:pt x="0" y="0"/>
                  </a:moveTo>
                  <a:lnTo>
                    <a:pt x="56" y="16"/>
                  </a:lnTo>
                  <a:lnTo>
                    <a:pt x="103" y="0"/>
                  </a:lnTo>
                  <a:lnTo>
                    <a:pt x="56" y="1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2257"/>
            </a:solidFill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0" name="Freeform 99"/>
            <p:cNvSpPr>
              <a:spLocks/>
            </p:cNvSpPr>
            <p:nvPr/>
          </p:nvSpPr>
          <p:spPr bwMode="auto">
            <a:xfrm>
              <a:off x="2932" y="1285"/>
              <a:ext cx="21" cy="128"/>
            </a:xfrm>
            <a:custGeom>
              <a:avLst/>
              <a:gdLst>
                <a:gd name="T0" fmla="*/ 3 w 42"/>
                <a:gd name="T1" fmla="*/ 0 h 256"/>
                <a:gd name="T2" fmla="*/ 0 w 42"/>
                <a:gd name="T3" fmla="*/ 1 h 256"/>
                <a:gd name="T4" fmla="*/ 1 w 42"/>
                <a:gd name="T5" fmla="*/ 16 h 256"/>
                <a:gd name="T6" fmla="*/ 3 w 42"/>
                <a:gd name="T7" fmla="*/ 15 h 256"/>
                <a:gd name="T8" fmla="*/ 3 w 42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256"/>
                <a:gd name="T17" fmla="*/ 42 w 42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256">
                  <a:moveTo>
                    <a:pt x="35" y="0"/>
                  </a:moveTo>
                  <a:lnTo>
                    <a:pt x="0" y="2"/>
                  </a:lnTo>
                  <a:lnTo>
                    <a:pt x="8" y="256"/>
                  </a:lnTo>
                  <a:lnTo>
                    <a:pt x="42" y="25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A0225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1" name="Freeform 100"/>
            <p:cNvSpPr>
              <a:spLocks/>
            </p:cNvSpPr>
            <p:nvPr/>
          </p:nvSpPr>
          <p:spPr bwMode="auto">
            <a:xfrm>
              <a:off x="2917" y="1396"/>
              <a:ext cx="51" cy="59"/>
            </a:xfrm>
            <a:custGeom>
              <a:avLst/>
              <a:gdLst>
                <a:gd name="T0" fmla="*/ 0 w 103"/>
                <a:gd name="T1" fmla="*/ 0 h 119"/>
                <a:gd name="T2" fmla="*/ 2 w 103"/>
                <a:gd name="T3" fmla="*/ 1 h 119"/>
                <a:gd name="T4" fmla="*/ 6 w 103"/>
                <a:gd name="T5" fmla="*/ 0 h 119"/>
                <a:gd name="T6" fmla="*/ 2 w 103"/>
                <a:gd name="T7" fmla="*/ 7 h 119"/>
                <a:gd name="T8" fmla="*/ 0 w 103"/>
                <a:gd name="T9" fmla="*/ 0 h 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119"/>
                <a:gd name="T17" fmla="*/ 103 w 103"/>
                <a:gd name="T18" fmla="*/ 119 h 1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119">
                  <a:moveTo>
                    <a:pt x="0" y="0"/>
                  </a:moveTo>
                  <a:lnTo>
                    <a:pt x="47" y="16"/>
                  </a:lnTo>
                  <a:lnTo>
                    <a:pt x="103" y="0"/>
                  </a:lnTo>
                  <a:lnTo>
                    <a:pt x="47" y="1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2257"/>
            </a:solidFill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2" name="Freeform 101"/>
            <p:cNvSpPr>
              <a:spLocks/>
            </p:cNvSpPr>
            <p:nvPr/>
          </p:nvSpPr>
          <p:spPr bwMode="auto">
            <a:xfrm>
              <a:off x="3675" y="1285"/>
              <a:ext cx="21" cy="128"/>
            </a:xfrm>
            <a:custGeom>
              <a:avLst/>
              <a:gdLst>
                <a:gd name="T0" fmla="*/ 3 w 42"/>
                <a:gd name="T1" fmla="*/ 0 h 256"/>
                <a:gd name="T2" fmla="*/ 0 w 42"/>
                <a:gd name="T3" fmla="*/ 1 h 256"/>
                <a:gd name="T4" fmla="*/ 1 w 42"/>
                <a:gd name="T5" fmla="*/ 16 h 256"/>
                <a:gd name="T6" fmla="*/ 3 w 42"/>
                <a:gd name="T7" fmla="*/ 15 h 256"/>
                <a:gd name="T8" fmla="*/ 3 w 42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2"/>
                <a:gd name="T16" fmla="*/ 0 h 256"/>
                <a:gd name="T17" fmla="*/ 42 w 42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2" h="256">
                  <a:moveTo>
                    <a:pt x="35" y="0"/>
                  </a:moveTo>
                  <a:lnTo>
                    <a:pt x="0" y="2"/>
                  </a:lnTo>
                  <a:lnTo>
                    <a:pt x="8" y="256"/>
                  </a:lnTo>
                  <a:lnTo>
                    <a:pt x="42" y="25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A0225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3" name="Freeform 102"/>
            <p:cNvSpPr>
              <a:spLocks/>
            </p:cNvSpPr>
            <p:nvPr/>
          </p:nvSpPr>
          <p:spPr bwMode="auto">
            <a:xfrm>
              <a:off x="3659" y="1396"/>
              <a:ext cx="52" cy="59"/>
            </a:xfrm>
            <a:custGeom>
              <a:avLst/>
              <a:gdLst>
                <a:gd name="T0" fmla="*/ 0 w 103"/>
                <a:gd name="T1" fmla="*/ 0 h 119"/>
                <a:gd name="T2" fmla="*/ 3 w 103"/>
                <a:gd name="T3" fmla="*/ 1 h 119"/>
                <a:gd name="T4" fmla="*/ 7 w 103"/>
                <a:gd name="T5" fmla="*/ 0 h 119"/>
                <a:gd name="T6" fmla="*/ 3 w 103"/>
                <a:gd name="T7" fmla="*/ 7 h 119"/>
                <a:gd name="T8" fmla="*/ 0 w 103"/>
                <a:gd name="T9" fmla="*/ 0 h 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3"/>
                <a:gd name="T16" fmla="*/ 0 h 119"/>
                <a:gd name="T17" fmla="*/ 103 w 103"/>
                <a:gd name="T18" fmla="*/ 119 h 1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3" h="119">
                  <a:moveTo>
                    <a:pt x="0" y="0"/>
                  </a:moveTo>
                  <a:lnTo>
                    <a:pt x="47" y="16"/>
                  </a:lnTo>
                  <a:lnTo>
                    <a:pt x="103" y="0"/>
                  </a:lnTo>
                  <a:lnTo>
                    <a:pt x="47" y="1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2257"/>
            </a:solidFill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4" name="Freeform 103"/>
            <p:cNvSpPr>
              <a:spLocks/>
            </p:cNvSpPr>
            <p:nvPr/>
          </p:nvSpPr>
          <p:spPr bwMode="auto">
            <a:xfrm>
              <a:off x="1150" y="1285"/>
              <a:ext cx="18" cy="127"/>
            </a:xfrm>
            <a:custGeom>
              <a:avLst/>
              <a:gdLst>
                <a:gd name="T0" fmla="*/ 2 w 36"/>
                <a:gd name="T1" fmla="*/ 0 h 254"/>
                <a:gd name="T2" fmla="*/ 0 w 36"/>
                <a:gd name="T3" fmla="*/ 0 h 254"/>
                <a:gd name="T4" fmla="*/ 1 w 36"/>
                <a:gd name="T5" fmla="*/ 16 h 254"/>
                <a:gd name="T6" fmla="*/ 2 w 36"/>
                <a:gd name="T7" fmla="*/ 16 h 254"/>
                <a:gd name="T8" fmla="*/ 2 w 36"/>
                <a:gd name="T9" fmla="*/ 0 h 2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254"/>
                <a:gd name="T17" fmla="*/ 36 w 36"/>
                <a:gd name="T18" fmla="*/ 254 h 25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254">
                  <a:moveTo>
                    <a:pt x="34" y="0"/>
                  </a:moveTo>
                  <a:lnTo>
                    <a:pt x="0" y="0"/>
                  </a:lnTo>
                  <a:lnTo>
                    <a:pt x="2" y="254"/>
                  </a:lnTo>
                  <a:lnTo>
                    <a:pt x="36" y="25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A0225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5" name="Freeform 104"/>
            <p:cNvSpPr>
              <a:spLocks/>
            </p:cNvSpPr>
            <p:nvPr/>
          </p:nvSpPr>
          <p:spPr bwMode="auto">
            <a:xfrm>
              <a:off x="1131" y="1396"/>
              <a:ext cx="51" cy="59"/>
            </a:xfrm>
            <a:custGeom>
              <a:avLst/>
              <a:gdLst>
                <a:gd name="T0" fmla="*/ 0 w 104"/>
                <a:gd name="T1" fmla="*/ 0 h 119"/>
                <a:gd name="T2" fmla="*/ 3 w 104"/>
                <a:gd name="T3" fmla="*/ 1 h 119"/>
                <a:gd name="T4" fmla="*/ 6 w 104"/>
                <a:gd name="T5" fmla="*/ 0 h 119"/>
                <a:gd name="T6" fmla="*/ 3 w 104"/>
                <a:gd name="T7" fmla="*/ 7 h 119"/>
                <a:gd name="T8" fmla="*/ 0 w 104"/>
                <a:gd name="T9" fmla="*/ 0 h 1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4"/>
                <a:gd name="T16" fmla="*/ 0 h 119"/>
                <a:gd name="T17" fmla="*/ 104 w 104"/>
                <a:gd name="T18" fmla="*/ 119 h 1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4" h="119">
                  <a:moveTo>
                    <a:pt x="0" y="0"/>
                  </a:moveTo>
                  <a:lnTo>
                    <a:pt x="56" y="16"/>
                  </a:lnTo>
                  <a:lnTo>
                    <a:pt x="104" y="0"/>
                  </a:lnTo>
                  <a:lnTo>
                    <a:pt x="56" y="1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2257"/>
            </a:solidFill>
            <a:ln w="269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43" name="Rectangle 105"/>
          <p:cNvSpPr>
            <a:spLocks noChangeArrowheads="1"/>
          </p:cNvSpPr>
          <p:nvPr/>
        </p:nvSpPr>
        <p:spPr bwMode="auto">
          <a:xfrm>
            <a:off x="6794500" y="3006725"/>
            <a:ext cx="1343025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4" name="Rectangle 106"/>
          <p:cNvSpPr>
            <a:spLocks noChangeArrowheads="1"/>
          </p:cNvSpPr>
          <p:nvPr/>
        </p:nvSpPr>
        <p:spPr bwMode="auto">
          <a:xfrm>
            <a:off x="6794500" y="3027363"/>
            <a:ext cx="1211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Усиленное</a:t>
            </a:r>
            <a:r>
              <a:rPr lang="en-US" altLang="zh-TW">
                <a:solidFill>
                  <a:srgbClr val="000000"/>
                </a:solidFill>
                <a:latin typeface="Times New Roman" pitchFamily="18" charset="0"/>
                <a:ea typeface="新細明體" charset="-120"/>
              </a:rPr>
              <a:t> </a:t>
            </a:r>
            <a:endParaRPr lang="en-US" altLang="zh-TW">
              <a:latin typeface="Times New Roman" pitchFamily="18" charset="0"/>
              <a:ea typeface="新細明體" charset="-120"/>
            </a:endParaRPr>
          </a:p>
        </p:txBody>
      </p:sp>
      <p:sp>
        <p:nvSpPr>
          <p:cNvPr id="9245" name="Rectangle 107"/>
          <p:cNvSpPr>
            <a:spLocks noChangeArrowheads="1"/>
          </p:cNvSpPr>
          <p:nvPr/>
        </p:nvSpPr>
        <p:spPr bwMode="auto">
          <a:xfrm>
            <a:off x="6794500" y="3376613"/>
            <a:ext cx="12144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конвекцией</a:t>
            </a:r>
            <a:endParaRPr lang="en-US" altLang="zh-TW">
              <a:ea typeface="新細明體" charset="-120"/>
            </a:endParaRPr>
          </a:p>
        </p:txBody>
      </p:sp>
      <p:sp>
        <p:nvSpPr>
          <p:cNvPr id="9246" name="Rectangle 108"/>
          <p:cNvSpPr>
            <a:spLocks noChangeArrowheads="1"/>
          </p:cNvSpPr>
          <p:nvPr/>
        </p:nvSpPr>
        <p:spPr bwMode="auto">
          <a:xfrm>
            <a:off x="6794500" y="3725863"/>
            <a:ext cx="14462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altLang="zh-TW">
                <a:solidFill>
                  <a:srgbClr val="000000"/>
                </a:solidFill>
              </a:rPr>
              <a:t>пространство</a:t>
            </a:r>
            <a:endParaRPr lang="en-US" altLang="zh-TW">
              <a:ea typeface="新細明體" charset="-120"/>
            </a:endParaRPr>
          </a:p>
        </p:txBody>
      </p:sp>
      <p:sp>
        <p:nvSpPr>
          <p:cNvPr id="9247" name="Rectangle 109"/>
          <p:cNvSpPr>
            <a:spLocks noChangeArrowheads="1"/>
          </p:cNvSpPr>
          <p:nvPr/>
        </p:nvSpPr>
        <p:spPr bwMode="auto">
          <a:xfrm>
            <a:off x="6723063" y="4681538"/>
            <a:ext cx="1222375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9248" name="Group 139"/>
          <p:cNvGrpSpPr>
            <a:grpSpLocks/>
          </p:cNvGrpSpPr>
          <p:nvPr/>
        </p:nvGrpSpPr>
        <p:grpSpPr bwMode="auto">
          <a:xfrm>
            <a:off x="6659563" y="4724400"/>
            <a:ext cx="2052637" cy="623888"/>
            <a:chOff x="4235" y="2962"/>
            <a:chExt cx="1293" cy="393"/>
          </a:xfrm>
        </p:grpSpPr>
        <p:sp>
          <p:nvSpPr>
            <p:cNvPr id="9276" name="Rectangle 110"/>
            <p:cNvSpPr>
              <a:spLocks noChangeArrowheads="1"/>
            </p:cNvSpPr>
            <p:nvPr/>
          </p:nvSpPr>
          <p:spPr bwMode="auto">
            <a:xfrm>
              <a:off x="4235" y="2962"/>
              <a:ext cx="129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altLang="zh-TW">
                  <a:solidFill>
                    <a:srgbClr val="000000"/>
                  </a:solidFill>
                </a:rPr>
                <a:t>Приповерхностный</a:t>
              </a:r>
              <a:endParaRPr lang="en-US" altLang="zh-TW">
                <a:ea typeface="新細明體" charset="-120"/>
              </a:endParaRPr>
            </a:p>
          </p:txBody>
        </p:sp>
        <p:sp>
          <p:nvSpPr>
            <p:cNvPr id="9277" name="Rectangle 111"/>
            <p:cNvSpPr>
              <a:spLocks noChangeArrowheads="1"/>
            </p:cNvSpPr>
            <p:nvPr/>
          </p:nvSpPr>
          <p:spPr bwMode="auto">
            <a:xfrm>
              <a:off x="4235" y="3182"/>
              <a:ext cx="31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altLang="zh-TW">
                  <a:solidFill>
                    <a:srgbClr val="000000"/>
                  </a:solidFill>
                </a:rPr>
                <a:t>слой</a:t>
              </a:r>
              <a:endParaRPr lang="en-US" altLang="zh-TW">
                <a:ea typeface="新細明體" charset="-120"/>
              </a:endParaRPr>
            </a:p>
          </p:txBody>
        </p:sp>
      </p:grpSp>
      <p:grpSp>
        <p:nvGrpSpPr>
          <p:cNvPr id="9249" name="Group 112"/>
          <p:cNvGrpSpPr>
            <a:grpSpLocks/>
          </p:cNvGrpSpPr>
          <p:nvPr/>
        </p:nvGrpSpPr>
        <p:grpSpPr bwMode="auto">
          <a:xfrm>
            <a:off x="976313" y="4821238"/>
            <a:ext cx="5314950" cy="26987"/>
            <a:chOff x="764" y="3072"/>
            <a:chExt cx="3348" cy="17"/>
          </a:xfrm>
        </p:grpSpPr>
        <p:sp>
          <p:nvSpPr>
            <p:cNvPr id="9258" name="Rectangle 113"/>
            <p:cNvSpPr>
              <a:spLocks noChangeArrowheads="1"/>
            </p:cNvSpPr>
            <p:nvPr/>
          </p:nvSpPr>
          <p:spPr bwMode="auto">
            <a:xfrm>
              <a:off x="764" y="3072"/>
              <a:ext cx="137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9" name="Rectangle 114"/>
            <p:cNvSpPr>
              <a:spLocks noChangeArrowheads="1"/>
            </p:cNvSpPr>
            <p:nvPr/>
          </p:nvSpPr>
          <p:spPr bwMode="auto">
            <a:xfrm>
              <a:off x="953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0" name="Rectangle 115"/>
            <p:cNvSpPr>
              <a:spLocks noChangeArrowheads="1"/>
            </p:cNvSpPr>
            <p:nvPr/>
          </p:nvSpPr>
          <p:spPr bwMode="auto">
            <a:xfrm>
              <a:off x="1142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1" name="Rectangle 116"/>
            <p:cNvSpPr>
              <a:spLocks noChangeArrowheads="1"/>
            </p:cNvSpPr>
            <p:nvPr/>
          </p:nvSpPr>
          <p:spPr bwMode="auto">
            <a:xfrm>
              <a:off x="1331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2" name="Rectangle 117"/>
            <p:cNvSpPr>
              <a:spLocks noChangeArrowheads="1"/>
            </p:cNvSpPr>
            <p:nvPr/>
          </p:nvSpPr>
          <p:spPr bwMode="auto">
            <a:xfrm>
              <a:off x="1521" y="3072"/>
              <a:ext cx="137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3" name="Rectangle 118"/>
            <p:cNvSpPr>
              <a:spLocks noChangeArrowheads="1"/>
            </p:cNvSpPr>
            <p:nvPr/>
          </p:nvSpPr>
          <p:spPr bwMode="auto">
            <a:xfrm>
              <a:off x="1710" y="3072"/>
              <a:ext cx="137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4" name="Rectangle 119"/>
            <p:cNvSpPr>
              <a:spLocks noChangeArrowheads="1"/>
            </p:cNvSpPr>
            <p:nvPr/>
          </p:nvSpPr>
          <p:spPr bwMode="auto">
            <a:xfrm>
              <a:off x="1899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5" name="Rectangle 120"/>
            <p:cNvSpPr>
              <a:spLocks noChangeArrowheads="1"/>
            </p:cNvSpPr>
            <p:nvPr/>
          </p:nvSpPr>
          <p:spPr bwMode="auto">
            <a:xfrm>
              <a:off x="2088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6" name="Rectangle 121"/>
            <p:cNvSpPr>
              <a:spLocks noChangeArrowheads="1"/>
            </p:cNvSpPr>
            <p:nvPr/>
          </p:nvSpPr>
          <p:spPr bwMode="auto">
            <a:xfrm>
              <a:off x="2277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7" name="Rectangle 122"/>
            <p:cNvSpPr>
              <a:spLocks noChangeArrowheads="1"/>
            </p:cNvSpPr>
            <p:nvPr/>
          </p:nvSpPr>
          <p:spPr bwMode="auto">
            <a:xfrm>
              <a:off x="2467" y="3072"/>
              <a:ext cx="137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8" name="Rectangle 123"/>
            <p:cNvSpPr>
              <a:spLocks noChangeArrowheads="1"/>
            </p:cNvSpPr>
            <p:nvPr/>
          </p:nvSpPr>
          <p:spPr bwMode="auto">
            <a:xfrm>
              <a:off x="2656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69" name="Rectangle 124"/>
            <p:cNvSpPr>
              <a:spLocks noChangeArrowheads="1"/>
            </p:cNvSpPr>
            <p:nvPr/>
          </p:nvSpPr>
          <p:spPr bwMode="auto">
            <a:xfrm>
              <a:off x="2845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0" name="Rectangle 125"/>
            <p:cNvSpPr>
              <a:spLocks noChangeArrowheads="1"/>
            </p:cNvSpPr>
            <p:nvPr/>
          </p:nvSpPr>
          <p:spPr bwMode="auto">
            <a:xfrm>
              <a:off x="3034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1" name="Rectangle 126"/>
            <p:cNvSpPr>
              <a:spLocks noChangeArrowheads="1"/>
            </p:cNvSpPr>
            <p:nvPr/>
          </p:nvSpPr>
          <p:spPr bwMode="auto">
            <a:xfrm>
              <a:off x="3224" y="3072"/>
              <a:ext cx="137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2" name="Rectangle 127"/>
            <p:cNvSpPr>
              <a:spLocks noChangeArrowheads="1"/>
            </p:cNvSpPr>
            <p:nvPr/>
          </p:nvSpPr>
          <p:spPr bwMode="auto">
            <a:xfrm>
              <a:off x="3413" y="3072"/>
              <a:ext cx="137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3" name="Rectangle 128"/>
            <p:cNvSpPr>
              <a:spLocks noChangeArrowheads="1"/>
            </p:cNvSpPr>
            <p:nvPr/>
          </p:nvSpPr>
          <p:spPr bwMode="auto">
            <a:xfrm>
              <a:off x="3602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4" name="Rectangle 129"/>
            <p:cNvSpPr>
              <a:spLocks noChangeArrowheads="1"/>
            </p:cNvSpPr>
            <p:nvPr/>
          </p:nvSpPr>
          <p:spPr bwMode="auto">
            <a:xfrm>
              <a:off x="3791" y="3072"/>
              <a:ext cx="138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75" name="Rectangle 130"/>
            <p:cNvSpPr>
              <a:spLocks noChangeArrowheads="1"/>
            </p:cNvSpPr>
            <p:nvPr/>
          </p:nvSpPr>
          <p:spPr bwMode="auto">
            <a:xfrm>
              <a:off x="3980" y="3072"/>
              <a:ext cx="132" cy="1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50" name="Group 131"/>
          <p:cNvGrpSpPr>
            <a:grpSpLocks/>
          </p:cNvGrpSpPr>
          <p:nvPr/>
        </p:nvGrpSpPr>
        <p:grpSpPr bwMode="auto">
          <a:xfrm>
            <a:off x="6067425" y="5461000"/>
            <a:ext cx="509588" cy="168275"/>
            <a:chOff x="3975" y="3571"/>
            <a:chExt cx="321" cy="106"/>
          </a:xfrm>
        </p:grpSpPr>
        <p:sp>
          <p:nvSpPr>
            <p:cNvPr id="9256" name="Line 132"/>
            <p:cNvSpPr>
              <a:spLocks noChangeShapeType="1"/>
            </p:cNvSpPr>
            <p:nvPr/>
          </p:nvSpPr>
          <p:spPr bwMode="auto">
            <a:xfrm flipH="1" flipV="1">
              <a:off x="4030" y="3601"/>
              <a:ext cx="266" cy="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57" name="Freeform 133"/>
            <p:cNvSpPr>
              <a:spLocks/>
            </p:cNvSpPr>
            <p:nvPr/>
          </p:nvSpPr>
          <p:spPr bwMode="auto">
            <a:xfrm>
              <a:off x="3975" y="3571"/>
              <a:ext cx="65" cy="59"/>
            </a:xfrm>
            <a:custGeom>
              <a:avLst/>
              <a:gdLst>
                <a:gd name="T0" fmla="*/ 8 w 130"/>
                <a:gd name="T1" fmla="*/ 0 h 117"/>
                <a:gd name="T2" fmla="*/ 0 w 130"/>
                <a:gd name="T3" fmla="*/ 2 h 117"/>
                <a:gd name="T4" fmla="*/ 6 w 130"/>
                <a:gd name="T5" fmla="*/ 8 h 117"/>
                <a:gd name="T6" fmla="*/ 8 w 130"/>
                <a:gd name="T7" fmla="*/ 0 h 1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117"/>
                <a:gd name="T14" fmla="*/ 130 w 130"/>
                <a:gd name="T15" fmla="*/ 117 h 1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117">
                  <a:moveTo>
                    <a:pt x="130" y="0"/>
                  </a:moveTo>
                  <a:lnTo>
                    <a:pt x="0" y="27"/>
                  </a:lnTo>
                  <a:lnTo>
                    <a:pt x="98" y="117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51" name="Line 134"/>
          <p:cNvSpPr>
            <a:spLocks noChangeShapeType="1"/>
          </p:cNvSpPr>
          <p:nvPr/>
        </p:nvSpPr>
        <p:spPr bwMode="auto">
          <a:xfrm flipV="1">
            <a:off x="1433513" y="53546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52" name="Freeform 135"/>
          <p:cNvSpPr>
            <a:spLocks/>
          </p:cNvSpPr>
          <p:nvPr/>
        </p:nvSpPr>
        <p:spPr bwMode="auto">
          <a:xfrm>
            <a:off x="3109913" y="4668838"/>
            <a:ext cx="228600" cy="533400"/>
          </a:xfrm>
          <a:custGeom>
            <a:avLst/>
            <a:gdLst>
              <a:gd name="T0" fmla="*/ 2147483647 w 144"/>
              <a:gd name="T1" fmla="*/ 2147483647 h 336"/>
              <a:gd name="T2" fmla="*/ 0 w 144"/>
              <a:gd name="T3" fmla="*/ 2147483647 h 336"/>
              <a:gd name="T4" fmla="*/ 2147483647 w 144"/>
              <a:gd name="T5" fmla="*/ 2147483647 h 336"/>
              <a:gd name="T6" fmla="*/ 0 w 144"/>
              <a:gd name="T7" fmla="*/ 2147483647 h 336"/>
              <a:gd name="T8" fmla="*/ 2147483647 w 144"/>
              <a:gd name="T9" fmla="*/ 2147483647 h 336"/>
              <a:gd name="T10" fmla="*/ 0 w 144"/>
              <a:gd name="T11" fmla="*/ 2147483647 h 336"/>
              <a:gd name="T12" fmla="*/ 2147483647 w 144"/>
              <a:gd name="T13" fmla="*/ 2147483647 h 336"/>
              <a:gd name="T14" fmla="*/ 2147483647 w 144"/>
              <a:gd name="T15" fmla="*/ 0 h 336"/>
              <a:gd name="T16" fmla="*/ 0 w 144"/>
              <a:gd name="T17" fmla="*/ 0 h 3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4"/>
              <a:gd name="T28" fmla="*/ 0 h 336"/>
              <a:gd name="T29" fmla="*/ 144 w 144"/>
              <a:gd name="T30" fmla="*/ 336 h 3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4" h="336">
                <a:moveTo>
                  <a:pt x="144" y="336"/>
                </a:moveTo>
                <a:lnTo>
                  <a:pt x="0" y="288"/>
                </a:lnTo>
                <a:lnTo>
                  <a:pt x="144" y="240"/>
                </a:lnTo>
                <a:lnTo>
                  <a:pt x="0" y="192"/>
                </a:lnTo>
                <a:lnTo>
                  <a:pt x="144" y="144"/>
                </a:lnTo>
                <a:lnTo>
                  <a:pt x="0" y="96"/>
                </a:lnTo>
                <a:lnTo>
                  <a:pt x="144" y="48"/>
                </a:lnTo>
                <a:lnTo>
                  <a:pt x="48" y="0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53" name="Freeform 136"/>
          <p:cNvSpPr>
            <a:spLocks/>
          </p:cNvSpPr>
          <p:nvPr/>
        </p:nvSpPr>
        <p:spPr bwMode="auto">
          <a:xfrm>
            <a:off x="4252913" y="4668838"/>
            <a:ext cx="228600" cy="533400"/>
          </a:xfrm>
          <a:custGeom>
            <a:avLst/>
            <a:gdLst>
              <a:gd name="T0" fmla="*/ 2147483647 w 144"/>
              <a:gd name="T1" fmla="*/ 2147483647 h 336"/>
              <a:gd name="T2" fmla="*/ 0 w 144"/>
              <a:gd name="T3" fmla="*/ 2147483647 h 336"/>
              <a:gd name="T4" fmla="*/ 2147483647 w 144"/>
              <a:gd name="T5" fmla="*/ 2147483647 h 336"/>
              <a:gd name="T6" fmla="*/ 0 w 144"/>
              <a:gd name="T7" fmla="*/ 2147483647 h 336"/>
              <a:gd name="T8" fmla="*/ 2147483647 w 144"/>
              <a:gd name="T9" fmla="*/ 2147483647 h 336"/>
              <a:gd name="T10" fmla="*/ 0 w 144"/>
              <a:gd name="T11" fmla="*/ 2147483647 h 336"/>
              <a:gd name="T12" fmla="*/ 2147483647 w 144"/>
              <a:gd name="T13" fmla="*/ 2147483647 h 336"/>
              <a:gd name="T14" fmla="*/ 2147483647 w 144"/>
              <a:gd name="T15" fmla="*/ 0 h 336"/>
              <a:gd name="T16" fmla="*/ 0 w 144"/>
              <a:gd name="T17" fmla="*/ 0 h 3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44"/>
              <a:gd name="T28" fmla="*/ 0 h 336"/>
              <a:gd name="T29" fmla="*/ 144 w 144"/>
              <a:gd name="T30" fmla="*/ 336 h 3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44" h="336">
                <a:moveTo>
                  <a:pt x="144" y="336"/>
                </a:moveTo>
                <a:lnTo>
                  <a:pt x="0" y="288"/>
                </a:lnTo>
                <a:lnTo>
                  <a:pt x="144" y="240"/>
                </a:lnTo>
                <a:lnTo>
                  <a:pt x="0" y="192"/>
                </a:lnTo>
                <a:lnTo>
                  <a:pt x="144" y="144"/>
                </a:lnTo>
                <a:lnTo>
                  <a:pt x="0" y="96"/>
                </a:lnTo>
                <a:lnTo>
                  <a:pt x="144" y="48"/>
                </a:lnTo>
                <a:lnTo>
                  <a:pt x="48" y="0"/>
                </a:ln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54" name="AutoShape 137"/>
          <p:cNvSpPr>
            <a:spLocks/>
          </p:cNvSpPr>
          <p:nvPr/>
        </p:nvSpPr>
        <p:spPr bwMode="auto">
          <a:xfrm>
            <a:off x="6386513" y="2459038"/>
            <a:ext cx="228600" cy="2286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55" name="AutoShape 138"/>
          <p:cNvSpPr>
            <a:spLocks/>
          </p:cNvSpPr>
          <p:nvPr/>
        </p:nvSpPr>
        <p:spPr bwMode="auto">
          <a:xfrm>
            <a:off x="6386513" y="4821238"/>
            <a:ext cx="228600" cy="4572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chemeClr val="accent2"/>
                </a:solidFill>
                <a:latin typeface="Times New Roman" pitchFamily="18" charset="0"/>
              </a:rPr>
              <a:t>CVD процессы</a:t>
            </a:r>
            <a:r>
              <a:rPr lang="ru-RU" sz="3200" b="1" smtClean="0">
                <a:solidFill>
                  <a:schemeClr val="accent2"/>
                </a:solidFill>
                <a:latin typeface="Times New Roman" pitchFamily="18" charset="0"/>
              </a:rPr>
              <a:t> осаждения пленок диэлектриков</a:t>
            </a:r>
            <a:endParaRPr lang="en-US" sz="3200" b="1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Термические моносилановые CVD процессы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Термические TEOS CVD процессы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PECVD моносилановые процессы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PECVD TEOS процессы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Травление диэлектриков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O3-TEOS процессы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</a:rPr>
              <a:t>Загонка примеси в кремний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539</Words>
  <Application>Microsoft Office PowerPoint</Application>
  <PresentationFormat>Экран (4:3)</PresentationFormat>
  <Paragraphs>131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新細明體</vt:lpstr>
      <vt:lpstr>Default Design</vt:lpstr>
      <vt:lpstr>Документ Microsoft Office Word 97 - 2003</vt:lpstr>
      <vt:lpstr>Лекция №15. Тема 15. Химическое осаждение пленок из парогазовой фазы (CVDпроцессы)</vt:lpstr>
      <vt:lpstr>Слайд 2</vt:lpstr>
      <vt:lpstr>Слайд 3</vt:lpstr>
      <vt:lpstr>CVD оксид и оксид, выращенный термическим окислением кремния</vt:lpstr>
      <vt:lpstr>Разновидности метода CVD осаждения</vt:lpstr>
      <vt:lpstr>Слайд 6</vt:lpstr>
      <vt:lpstr>Основы метода CVD</vt:lpstr>
      <vt:lpstr>Слайд 8</vt:lpstr>
      <vt:lpstr>CVD процессы осаждения пленок диэлектриков</vt:lpstr>
      <vt:lpstr>Применение тонких диэлектрических пленок</vt:lpstr>
      <vt:lpstr>Осаждение пленок диоксида кремния</vt:lpstr>
      <vt:lpstr>Слайд 12</vt:lpstr>
      <vt:lpstr>Слайд 13</vt:lpstr>
      <vt:lpstr>Слайд 14</vt:lpstr>
      <vt:lpstr>Осаждение нитрида кремния</vt:lpstr>
      <vt:lpstr>Характеристики тонких диэлектрических пленок</vt:lpstr>
      <vt:lpstr>Коэффициент преломления</vt:lpstr>
      <vt:lpstr>Измерение коэффициента преломления с помощью эллипсометрии</vt:lpstr>
      <vt:lpstr>Измерение толщины</vt:lpstr>
      <vt:lpstr>Термический силановый CVD процесс</vt:lpstr>
      <vt:lpstr>Слайд 21</vt:lpstr>
      <vt:lpstr>Термический TEOS CVD процесс</vt:lpstr>
      <vt:lpstr>Слайд 23</vt:lpstr>
      <vt:lpstr>Слайд 24</vt:lpstr>
      <vt:lpstr>Преимущества и недостатки метода CVD</vt:lpstr>
      <vt:lpstr>Сравнительная оценка методов осаждения покрытий</vt:lpstr>
      <vt:lpstr>Пассивация нитридом кремния</vt:lpstr>
    </vt:vector>
  </TitlesOfParts>
  <Company>gpl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 hodin</dc:creator>
  <cp:lastModifiedBy>Admin</cp:lastModifiedBy>
  <cp:revision>117</cp:revision>
  <dcterms:created xsi:type="dcterms:W3CDTF">2002-01-01T02:49:15Z</dcterms:created>
  <dcterms:modified xsi:type="dcterms:W3CDTF">2023-09-20T11:07:03Z</dcterms:modified>
</cp:coreProperties>
</file>