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71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9" r:id="rId12"/>
    <p:sldId id="270" r:id="rId13"/>
    <p:sldId id="268" r:id="rId14"/>
    <p:sldId id="267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9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12/7/2020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xmlns="" val="2661238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12/7/2020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782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12/7/2020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8021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12/7/2020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3565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F2F2F0"/>
                </a:solidFill>
              </a:rPr>
              <a:pPr/>
              <a:t>12/7/2020</a:t>
            </a:fld>
            <a:endParaRPr lang="en-US" dirty="0">
              <a:solidFill>
                <a:srgbClr val="F2F2F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F2F2F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F2F2F0"/>
                </a:solidFill>
              </a:rPr>
              <a:pPr/>
              <a:t>‹#›</a:t>
            </a:fld>
            <a:endParaRPr lang="en-US" dirty="0">
              <a:solidFill>
                <a:srgbClr val="F2F2F0"/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xmlns="" val="722348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12/7/2020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6083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12/7/2020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3783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12/7/2020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1367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12/7/2020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6491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12/7/2020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033913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12/7/2020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104067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 defTabSz="457200"/>
              <a:t>12/7/2020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432A30"/>
                </a:solidFill>
              </a:rPr>
              <a:pPr defTabSz="457200"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425518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Marketing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5033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599" y="0"/>
            <a:ext cx="9601200" cy="987136"/>
          </a:xfrm>
        </p:spPr>
        <p:txBody>
          <a:bodyPr/>
          <a:lstStyle/>
          <a:p>
            <a:r>
              <a:rPr lang="en-US" dirty="0" smtClean="0"/>
              <a:t>Legal issues and marketing</a:t>
            </a:r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60739" y="747168"/>
            <a:ext cx="9231441" cy="611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427841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Marketing Process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 marL="0" indent="0">
              <a:buNone/>
            </a:pPr>
            <a:r>
              <a:rPr lang="en-US" dirty="0" smtClean="0"/>
              <a:t>Strategy</a:t>
            </a:r>
          </a:p>
          <a:p>
            <a:r>
              <a:rPr lang="en-US" i="1" dirty="0"/>
              <a:t>Target Consumers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i="1" dirty="0" smtClean="0"/>
              <a:t>The Competitive </a:t>
            </a:r>
            <a:r>
              <a:rPr lang="en-US" i="1" dirty="0"/>
              <a:t>Environment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i="1" dirty="0" smtClean="0"/>
              <a:t>Demand </a:t>
            </a:r>
            <a:r>
              <a:rPr lang="en-US" i="1" dirty="0"/>
              <a:t>Measurement and Forecasting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i="1" dirty="0" smtClean="0"/>
              <a:t>Market </a:t>
            </a:r>
            <a:r>
              <a:rPr lang="en-US" i="1" dirty="0"/>
              <a:t>Segmentation</a:t>
            </a:r>
            <a:r>
              <a:rPr lang="en-US" dirty="0"/>
              <a:t> </a:t>
            </a:r>
            <a:br>
              <a:rPr lang="en-US" dirty="0"/>
            </a:br>
            <a:r>
              <a:rPr lang="en-US" i="1" dirty="0"/>
              <a:t>Positioning</a:t>
            </a:r>
            <a:r>
              <a:rPr lang="en-US" dirty="0"/>
              <a:t> </a:t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Tactics </a:t>
            </a:r>
          </a:p>
          <a:p>
            <a:r>
              <a:rPr lang="en-US" dirty="0"/>
              <a:t>Developing the Marketing Mix </a:t>
            </a:r>
            <a:br>
              <a:rPr lang="en-US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0799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3697" y="235131"/>
            <a:ext cx="9099913" cy="652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7478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9977" y="202474"/>
            <a:ext cx="9601200" cy="1485900"/>
          </a:xfrm>
        </p:spPr>
        <p:txBody>
          <a:bodyPr/>
          <a:lstStyle/>
          <a:p>
            <a:r>
              <a:rPr lang="en-US" dirty="0" smtClean="0"/>
              <a:t>Structure of marketing activity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1384" y="952728"/>
            <a:ext cx="7958274" cy="5737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95271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3872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marketing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According to the American Marketing Association, </a:t>
            </a:r>
            <a:r>
              <a:rPr lang="be-BY" dirty="0" smtClean="0"/>
              <a:t>«</a:t>
            </a:r>
            <a:r>
              <a:rPr lang="en-US" dirty="0" smtClean="0"/>
              <a:t>Marketing </a:t>
            </a:r>
            <a:r>
              <a:rPr lang="en-US" dirty="0"/>
              <a:t>is the activity, set of institutions, and processes for creating, communicating, delivering, and exchanging offerings that have value for customers, clients, partners, and society at </a:t>
            </a:r>
            <a:r>
              <a:rPr lang="en-US" dirty="0" smtClean="0"/>
              <a:t>large</a:t>
            </a:r>
            <a:r>
              <a:rPr lang="be-BY" dirty="0" smtClean="0"/>
              <a:t>»</a:t>
            </a:r>
            <a:r>
              <a:rPr lang="en-US" dirty="0" smtClean="0"/>
              <a:t>.</a:t>
            </a:r>
          </a:p>
          <a:p>
            <a:r>
              <a:rPr lang="en-US" dirty="0"/>
              <a:t>Philip Kotler’s definition of Marketing is – “Marketing is a social and managerial process by which individuals and groups obtain what they need and want through creating and exchanging products and value with other”.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3121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3851" y="176349"/>
            <a:ext cx="9601200" cy="1485900"/>
          </a:xfrm>
        </p:spPr>
        <p:txBody>
          <a:bodyPr/>
          <a:lstStyle/>
          <a:p>
            <a:r>
              <a:rPr lang="en-US" dirty="0"/>
              <a:t>The selling and marketing concepts contrasted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6829" y="1696948"/>
            <a:ext cx="8796337" cy="464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91108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465118" y="218209"/>
            <a:ext cx="96012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Essence of </a:t>
            </a:r>
            <a:r>
              <a:rPr lang="en-US" dirty="0"/>
              <a:t>marketing</a:t>
            </a:r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06460" y="885729"/>
            <a:ext cx="7861391" cy="5764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80881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76645"/>
            <a:ext cx="9601200" cy="1485900"/>
          </a:xfrm>
        </p:spPr>
        <p:txBody>
          <a:bodyPr/>
          <a:lstStyle/>
          <a:p>
            <a:r>
              <a:rPr lang="en-US" dirty="0" smtClean="0"/>
              <a:t>Essence </a:t>
            </a:r>
            <a:r>
              <a:rPr lang="en-US" dirty="0"/>
              <a:t>of </a:t>
            </a:r>
            <a:r>
              <a:rPr lang="en-US" dirty="0" smtClean="0"/>
              <a:t>marketing: core definitions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756063"/>
            <a:ext cx="9601200" cy="4537364"/>
          </a:xfrm>
        </p:spPr>
        <p:txBody>
          <a:bodyPr numCol="2"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human need</a:t>
            </a:r>
          </a:p>
          <a:p>
            <a:pPr marL="0" indent="0">
              <a:buNone/>
            </a:pPr>
            <a:r>
              <a:rPr lang="en-US" dirty="0" smtClean="0"/>
              <a:t>A state </a:t>
            </a:r>
            <a:r>
              <a:rPr lang="en-US" dirty="0"/>
              <a:t>of felt deprivation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b="1" dirty="0" smtClean="0"/>
              <a:t>Human wants </a:t>
            </a:r>
          </a:p>
          <a:p>
            <a:pPr marL="0" indent="0">
              <a:buNone/>
            </a:pPr>
            <a:r>
              <a:rPr lang="en-US" dirty="0" smtClean="0"/>
              <a:t>The form </a:t>
            </a:r>
            <a:r>
              <a:rPr lang="en-US" dirty="0"/>
              <a:t>that a </a:t>
            </a:r>
            <a:r>
              <a:rPr lang="en-US" dirty="0" smtClean="0"/>
              <a:t>human need </a:t>
            </a:r>
            <a:r>
              <a:rPr lang="en-US" dirty="0"/>
              <a:t>takes as shaped </a:t>
            </a:r>
            <a:r>
              <a:rPr lang="en-US" dirty="0" smtClean="0"/>
              <a:t>by culture </a:t>
            </a:r>
            <a:r>
              <a:rPr lang="en-US" dirty="0"/>
              <a:t>and </a:t>
            </a:r>
            <a:r>
              <a:rPr lang="en-US" dirty="0" smtClean="0"/>
              <a:t>individual Personality</a:t>
            </a:r>
          </a:p>
          <a:p>
            <a:pPr marL="0" indent="0">
              <a:buNone/>
            </a:pPr>
            <a:r>
              <a:rPr lang="en-US" b="1" dirty="0" smtClean="0"/>
              <a:t>demands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Human </a:t>
            </a:r>
            <a:r>
              <a:rPr lang="en-US" dirty="0" smtClean="0"/>
              <a:t>wants </a:t>
            </a:r>
            <a:r>
              <a:rPr lang="en-US" dirty="0"/>
              <a:t>that </a:t>
            </a:r>
            <a:r>
              <a:rPr lang="en-US" dirty="0" smtClean="0"/>
              <a:t>are backed </a:t>
            </a:r>
            <a:r>
              <a:rPr lang="en-US" dirty="0"/>
              <a:t>by buying </a:t>
            </a:r>
            <a:r>
              <a:rPr lang="en-US" dirty="0" smtClean="0"/>
              <a:t>power.</a:t>
            </a:r>
          </a:p>
          <a:p>
            <a:pPr marL="0" indent="0">
              <a:buNone/>
            </a:pPr>
            <a:r>
              <a:rPr lang="en-US" b="1" dirty="0" smtClean="0"/>
              <a:t>customer </a:t>
            </a:r>
            <a:r>
              <a:rPr lang="en-US" b="1" dirty="0"/>
              <a:t>satisfaction</a:t>
            </a:r>
          </a:p>
          <a:p>
            <a:pPr marL="0" indent="0">
              <a:buNone/>
            </a:pPr>
            <a:r>
              <a:rPr lang="en-US" dirty="0" smtClean="0"/>
              <a:t>It </a:t>
            </a:r>
            <a:r>
              <a:rPr lang="en-US" dirty="0"/>
              <a:t>is a measure of how products and services supplied by a company meet or surpass customer expectation. Customer satisfaction is defined as "the number of customers, or percentage of total customers, whose reported experience with a firm, its products, or its services (ratings) exceeds specified satisfaction goals</a:t>
            </a:r>
            <a:r>
              <a:rPr lang="en-US" dirty="0" smtClean="0"/>
              <a:t>." </a:t>
            </a:r>
            <a:r>
              <a:rPr lang="en-US" dirty="0"/>
              <a:t>Customers play an important role and are essential in keeping a product or service relevant so it is in the best interest of the business to ensure customer satisfaction, and build customer loyalty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market</a:t>
            </a:r>
          </a:p>
          <a:p>
            <a:pPr marL="0" indent="0">
              <a:buNone/>
            </a:pPr>
            <a:r>
              <a:rPr lang="en-US" dirty="0" smtClean="0"/>
              <a:t>The se</a:t>
            </a:r>
            <a:r>
              <a:rPr lang="en-US" dirty="0"/>
              <a:t>t</a:t>
            </a:r>
            <a:r>
              <a:rPr lang="en-US" dirty="0" smtClean="0"/>
              <a:t> </a:t>
            </a:r>
            <a:r>
              <a:rPr lang="en-US" dirty="0"/>
              <a:t>of all </a:t>
            </a:r>
            <a:r>
              <a:rPr lang="en-US" dirty="0" smtClean="0"/>
              <a:t>actual potential </a:t>
            </a:r>
            <a:r>
              <a:rPr lang="en-US" dirty="0"/>
              <a:t>buyers of </a:t>
            </a:r>
            <a:r>
              <a:rPr lang="en-US" dirty="0" smtClean="0"/>
              <a:t>a product </a:t>
            </a:r>
            <a:r>
              <a:rPr lang="en-US" dirty="0"/>
              <a:t>or service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is </a:t>
            </a:r>
            <a:r>
              <a:rPr lang="en-US" dirty="0"/>
              <a:t>a place where two parties can gather to facilitate the exchange of goods and services. </a:t>
            </a:r>
          </a:p>
        </p:txBody>
      </p:sp>
    </p:spTree>
    <p:extLst>
      <p:ext uri="{BB962C8B-B14F-4D97-AF65-F5344CB8AC3E}">
        <p14:creationId xmlns:p14="http://schemas.microsoft.com/office/powerpoint/2010/main" xmlns="" val="373822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marketing system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63" y="1614488"/>
            <a:ext cx="9428093" cy="4407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95494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Marketing includes </a:t>
            </a:r>
            <a:r>
              <a:rPr lang="en-US" dirty="0"/>
              <a:t>everything that organizations do to satisfy customer needs:</a:t>
            </a:r>
          </a:p>
          <a:p>
            <a:r>
              <a:rPr lang="en-US" dirty="0" smtClean="0"/>
              <a:t>Coming </a:t>
            </a:r>
            <a:r>
              <a:rPr lang="en-US" dirty="0"/>
              <a:t>up with a product and defining its features and benefits</a:t>
            </a:r>
          </a:p>
          <a:p>
            <a:r>
              <a:rPr lang="en-US" dirty="0" smtClean="0"/>
              <a:t>Setting </a:t>
            </a:r>
            <a:r>
              <a:rPr lang="en-US" dirty="0"/>
              <a:t>its price</a:t>
            </a:r>
          </a:p>
          <a:p>
            <a:r>
              <a:rPr lang="en-US" dirty="0" smtClean="0"/>
              <a:t>Identifying </a:t>
            </a:r>
            <a:r>
              <a:rPr lang="en-US" dirty="0"/>
              <a:t>its target market</a:t>
            </a:r>
          </a:p>
          <a:p>
            <a:r>
              <a:rPr lang="en-US" dirty="0" smtClean="0"/>
              <a:t>Making </a:t>
            </a:r>
            <a:r>
              <a:rPr lang="en-US" dirty="0"/>
              <a:t>potential customers aware of it</a:t>
            </a:r>
          </a:p>
          <a:p>
            <a:r>
              <a:rPr lang="en-US" dirty="0" smtClean="0"/>
              <a:t>Getting </a:t>
            </a:r>
            <a:r>
              <a:rPr lang="en-US" dirty="0"/>
              <a:t>people to buy it</a:t>
            </a:r>
          </a:p>
          <a:p>
            <a:r>
              <a:rPr lang="en-US" dirty="0" smtClean="0"/>
              <a:t>Delivering </a:t>
            </a:r>
            <a:r>
              <a:rPr lang="en-US" dirty="0"/>
              <a:t>it to people who buy it</a:t>
            </a:r>
          </a:p>
          <a:p>
            <a:r>
              <a:rPr lang="en-US" dirty="0" smtClean="0"/>
              <a:t>Managing </a:t>
            </a:r>
            <a:r>
              <a:rPr lang="en-US" dirty="0"/>
              <a:t>relationships with customers after it has been delivered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6751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to achieve company profitability goals, you need to start with three things:</a:t>
            </a:r>
          </a:p>
          <a:p>
            <a:pPr marL="0" indent="0">
              <a:buNone/>
            </a:pPr>
            <a:r>
              <a:rPr lang="en-US" dirty="0"/>
              <a:t>1. Find out what customers or potential customers need.</a:t>
            </a:r>
          </a:p>
          <a:p>
            <a:pPr marL="0" indent="0">
              <a:buNone/>
            </a:pPr>
            <a:r>
              <a:rPr lang="en-US" dirty="0"/>
              <a:t>2. Develop products to meet those needs.</a:t>
            </a:r>
          </a:p>
          <a:p>
            <a:pPr marL="0" indent="0">
              <a:buNone/>
            </a:pPr>
            <a:r>
              <a:rPr lang="en-US" dirty="0"/>
              <a:t>3. Engage the entire organization in efforts to satisfy customers.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9826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actors and forces in a modern marketing system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58376" y="2547394"/>
            <a:ext cx="10460901" cy="2808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98255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32A30"/>
      </a:dk2>
      <a:lt2>
        <a:srgbClr val="F2F2F0"/>
      </a:lt2>
      <a:accent1>
        <a:srgbClr val="836C9F"/>
      </a:accent1>
      <a:accent2>
        <a:srgbClr val="BDAB56"/>
      </a:accent2>
      <a:accent3>
        <a:srgbClr val="B0565D"/>
      </a:accent3>
      <a:accent4>
        <a:srgbClr val="55B1BC"/>
      </a:accent4>
      <a:accent5>
        <a:srgbClr val="4D925F"/>
      </a:accent5>
      <a:accent6>
        <a:srgbClr val="E08C4A"/>
      </a:accent6>
      <a:hlink>
        <a:srgbClr val="55B1BC"/>
      </a:hlink>
      <a:folHlink>
        <a:srgbClr val="836C9F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9270AA94-2367-4B1E-B579-26147B222B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398</Words>
  <Application>Microsoft Office PowerPoint</Application>
  <PresentationFormat>Произвольный</PresentationFormat>
  <Paragraphs>44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Crop</vt:lpstr>
      <vt:lpstr>Marketing</vt:lpstr>
      <vt:lpstr>Definition of marketing</vt:lpstr>
      <vt:lpstr>The selling and marketing concepts contrasted</vt:lpstr>
      <vt:lpstr>Essence of marketing</vt:lpstr>
      <vt:lpstr>Essence of marketing: core definitions</vt:lpstr>
      <vt:lpstr>A simple marketing system</vt:lpstr>
      <vt:lpstr>Слайд 7</vt:lpstr>
      <vt:lpstr>Слайд 8</vt:lpstr>
      <vt:lpstr>Main actors and forces in a modern marketing system</vt:lpstr>
      <vt:lpstr>Legal issues and marketing</vt:lpstr>
      <vt:lpstr>The Marketing Process</vt:lpstr>
      <vt:lpstr>Слайд 12</vt:lpstr>
      <vt:lpstr>Structure of marketing activity</vt:lpstr>
      <vt:lpstr>References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>Я</dc:creator>
  <cp:lastModifiedBy>Дашка ...</cp:lastModifiedBy>
  <cp:revision>16</cp:revision>
  <dcterms:created xsi:type="dcterms:W3CDTF">2020-11-09T08:50:15Z</dcterms:created>
  <dcterms:modified xsi:type="dcterms:W3CDTF">2020-12-06T21:07:35Z</dcterms:modified>
</cp:coreProperties>
</file>