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2" r:id="rId4"/>
    <p:sldId id="264" r:id="rId5"/>
    <p:sldId id="265" r:id="rId6"/>
    <p:sldId id="266" r:id="rId7"/>
    <p:sldId id="259" r:id="rId8"/>
    <p:sldId id="260" r:id="rId9"/>
    <p:sldId id="268" r:id="rId10"/>
    <p:sldId id="269" r:id="rId11"/>
    <p:sldId id="267"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73" d="100"/>
          <a:sy n="73" d="100"/>
        </p:scale>
        <p:origin x="-59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86721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2966157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1850227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3653299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solidFill>
                  <a:srgbClr val="F2F2F0"/>
                </a:solidFill>
              </a:rPr>
              <a:pPr/>
              <a:t>12/6/2020</a:t>
            </a:fld>
            <a:endParaRPr lang="en-US" dirty="0">
              <a:solidFill>
                <a:srgbClr val="F2F2F0"/>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xmlns="" val="32001746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377020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2960918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208139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xmlns="" val="416818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05834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solidFill>
                  <a:srgbClr val="432A30"/>
                </a:solidFill>
              </a:rPr>
              <a:pPr/>
              <a:t>12/6/2020</a:t>
            </a:fld>
            <a:endParaRPr lang="en-US" dirty="0">
              <a:solidFill>
                <a:srgbClr val="432A30"/>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41518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12/6/2020</a:t>
            </a:fld>
            <a:endParaRPr lang="en-US" dirty="0">
              <a:solidFill>
                <a:srgbClr val="432A30"/>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284725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dirty="0" smtClean="0"/>
              <a:t>Marketing information</a:t>
            </a:r>
            <a:endParaRPr lang="ru-RU" dirty="0"/>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3524956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STEPS IN ACT MARKETING RESEARCH PROCESS</a:t>
            </a:r>
            <a:br>
              <a:rPr lang="en-US" dirty="0"/>
            </a:br>
            <a:endParaRPr lang="ru-RU" dirty="0"/>
          </a:p>
        </p:txBody>
      </p:sp>
      <p:sp>
        <p:nvSpPr>
          <p:cNvPr id="3" name="Объект 2"/>
          <p:cNvSpPr>
            <a:spLocks noGrp="1"/>
          </p:cNvSpPr>
          <p:nvPr>
            <p:ph idx="1"/>
          </p:nvPr>
        </p:nvSpPr>
        <p:spPr/>
        <p:txBody>
          <a:bodyPr numCol="2">
            <a:normAutofit/>
          </a:bodyPr>
          <a:lstStyle/>
          <a:p>
            <a:pPr marL="0" indent="0">
              <a:buNone/>
            </a:pPr>
            <a:r>
              <a:rPr lang="en-US" dirty="0" smtClean="0"/>
              <a:t>1</a:t>
            </a:r>
            <a:r>
              <a:rPr lang="en-US" dirty="0"/>
              <a:t>. Identify and articulate the problem.</a:t>
            </a:r>
          </a:p>
          <a:p>
            <a:pPr marL="0" indent="0">
              <a:buNone/>
            </a:pPr>
            <a:r>
              <a:rPr lang="en-US" dirty="0"/>
              <a:t>2. Identify research goals.</a:t>
            </a:r>
          </a:p>
          <a:p>
            <a:pPr marL="0" indent="0">
              <a:buNone/>
            </a:pPr>
            <a:r>
              <a:rPr lang="en-US" dirty="0"/>
              <a:t>3. Determine the information needed to achieve the research goals.</a:t>
            </a:r>
          </a:p>
          <a:p>
            <a:pPr marL="0" indent="0">
              <a:buNone/>
            </a:pPr>
            <a:r>
              <a:rPr lang="en-US" dirty="0"/>
              <a:t>4. Determine research design.</a:t>
            </a:r>
          </a:p>
          <a:p>
            <a:pPr marL="0" indent="0">
              <a:buNone/>
            </a:pPr>
            <a:r>
              <a:rPr lang="en-US" dirty="0"/>
              <a:t>5. Decide on research sample (i.e., whom to call).</a:t>
            </a:r>
          </a:p>
          <a:p>
            <a:pPr marL="0" indent="0">
              <a:buNone/>
            </a:pPr>
            <a:r>
              <a:rPr lang="en-US" dirty="0"/>
              <a:t>6. Determine content of the individual questions.</a:t>
            </a:r>
          </a:p>
          <a:p>
            <a:pPr marL="0" indent="0">
              <a:buNone/>
            </a:pPr>
            <a:r>
              <a:rPr lang="en-US" dirty="0"/>
              <a:t>7. Construct a questionnaire.</a:t>
            </a:r>
          </a:p>
          <a:p>
            <a:pPr marL="0" indent="0">
              <a:buNone/>
            </a:pPr>
            <a:r>
              <a:rPr lang="en-US" dirty="0"/>
              <a:t>8. Test the questionnaire,</a:t>
            </a:r>
          </a:p>
          <a:p>
            <a:pPr marL="0" indent="0">
              <a:buNone/>
            </a:pPr>
            <a:r>
              <a:rPr lang="en-US" dirty="0"/>
              <a:t>9. Adjust the questionnaire based on the test results.</a:t>
            </a:r>
          </a:p>
          <a:p>
            <a:pPr marL="0" indent="0">
              <a:buNone/>
            </a:pPr>
            <a:r>
              <a:rPr lang="en-US" dirty="0"/>
              <a:t>10. Conduct the interviews.</a:t>
            </a:r>
          </a:p>
          <a:p>
            <a:pPr marL="0" indent="0">
              <a:buNone/>
            </a:pPr>
            <a:r>
              <a:rPr lang="en-US" dirty="0"/>
              <a:t>11. Write up the results of each interview.</a:t>
            </a:r>
          </a:p>
          <a:p>
            <a:pPr marL="0" indent="0">
              <a:buNone/>
            </a:pPr>
            <a:r>
              <a:rPr lang="en-US" dirty="0"/>
              <a:t>12. Write a report.</a:t>
            </a:r>
            <a:endParaRPr lang="ru-RU" dirty="0"/>
          </a:p>
        </p:txBody>
      </p:sp>
    </p:spTree>
    <p:extLst>
      <p:ext uri="{BB962C8B-B14F-4D97-AF65-F5344CB8AC3E}">
        <p14:creationId xmlns:p14="http://schemas.microsoft.com/office/powerpoint/2010/main" xmlns="" val="2167527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Referenses</a:t>
            </a:r>
            <a:r>
              <a:rPr lang="en-US" dirty="0" smtClean="0"/>
              <a:t> </a:t>
            </a:r>
            <a:endParaRPr lang="ru-RU" dirty="0"/>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xmlns="" val="2909447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66254"/>
            <a:ext cx="9601200" cy="1485900"/>
          </a:xfrm>
        </p:spPr>
        <p:txBody>
          <a:bodyPr/>
          <a:lstStyle/>
          <a:p>
            <a:r>
              <a:rPr lang="en-US" dirty="0"/>
              <a:t>The marketing information system</a:t>
            </a:r>
            <a:endParaRPr lang="ru-RU" dirty="0"/>
          </a:p>
        </p:txBody>
      </p:sp>
      <p:sp>
        <p:nvSpPr>
          <p:cNvPr id="3" name="Объект 2"/>
          <p:cNvSpPr>
            <a:spLocks noGrp="1"/>
          </p:cNvSpPr>
          <p:nvPr>
            <p:ph idx="1"/>
          </p:nvPr>
        </p:nvSpPr>
        <p:spPr/>
        <p:txBody>
          <a:bodyPr>
            <a:normAutofit/>
          </a:bodyPr>
          <a:lstStyle/>
          <a:p>
            <a:pPr marL="0" indent="0">
              <a:buNone/>
            </a:pPr>
            <a:r>
              <a:rPr lang="en-US" dirty="0"/>
              <a:t>A marketing information system (MIS) consists of people, equipment and procedures </a:t>
            </a:r>
            <a:r>
              <a:rPr lang="en-US" dirty="0" smtClean="0"/>
              <a:t>to </a:t>
            </a:r>
            <a:r>
              <a:rPr lang="en-US" dirty="0"/>
              <a:t>gather, sort, analyze, evaluate and distribute needed, timely and accurate </a:t>
            </a:r>
            <a:r>
              <a:rPr lang="en-US" dirty="0" smtClean="0"/>
              <a:t>information </a:t>
            </a:r>
            <a:r>
              <a:rPr lang="en-US" dirty="0"/>
              <a:t>to marketing decision makers. </a:t>
            </a:r>
            <a:endParaRPr lang="en-US" dirty="0" smtClean="0"/>
          </a:p>
          <a:p>
            <a:pPr marL="0" indent="0">
              <a:buNone/>
            </a:pPr>
            <a:r>
              <a:rPr lang="en-US" dirty="0" smtClean="0"/>
              <a:t>The </a:t>
            </a:r>
            <a:r>
              <a:rPr lang="en-US" dirty="0"/>
              <a:t>MIS begins and ends with </a:t>
            </a:r>
            <a:r>
              <a:rPr lang="en-US" dirty="0" smtClean="0"/>
              <a:t>marketing managers</a:t>
            </a:r>
            <a:r>
              <a:rPr lang="en-US" dirty="0"/>
              <a:t>. First, it interacts with these managers to assess their </a:t>
            </a:r>
            <a:r>
              <a:rPr lang="en-US" dirty="0" smtClean="0"/>
              <a:t>information needs</a:t>
            </a:r>
            <a:r>
              <a:rPr lang="en-US" dirty="0"/>
              <a:t>. Next, it develops the needed information from internal company records</a:t>
            </a:r>
            <a:r>
              <a:rPr lang="en-US" dirty="0" smtClean="0"/>
              <a:t>, marketing </a:t>
            </a:r>
            <a:r>
              <a:rPr lang="en-US" dirty="0"/>
              <a:t>intelligence activities and the marketing research process. </a:t>
            </a:r>
            <a:r>
              <a:rPr lang="en-US" dirty="0" smtClean="0"/>
              <a:t>Information analysis </a:t>
            </a:r>
            <a:r>
              <a:rPr lang="en-US" dirty="0"/>
              <a:t>processes the information to make it more useful. Finally, the MIS </a:t>
            </a:r>
            <a:r>
              <a:rPr lang="en-US" dirty="0" smtClean="0"/>
              <a:t>distributes </a:t>
            </a:r>
            <a:r>
              <a:rPr lang="en-US" dirty="0"/>
              <a:t>information to managers in the right form at the right time to help them </a:t>
            </a:r>
            <a:r>
              <a:rPr lang="en-US" dirty="0" smtClean="0"/>
              <a:t>in marketing </a:t>
            </a:r>
            <a:r>
              <a:rPr lang="en-US" dirty="0"/>
              <a:t>planning, implementation and control.</a:t>
            </a:r>
            <a:endParaRPr lang="ru-RU" dirty="0"/>
          </a:p>
        </p:txBody>
      </p:sp>
    </p:spTree>
    <p:extLst>
      <p:ext uri="{BB962C8B-B14F-4D97-AF65-F5344CB8AC3E}">
        <p14:creationId xmlns:p14="http://schemas.microsoft.com/office/powerpoint/2010/main" xmlns="" val="4179462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14300"/>
            <a:ext cx="9601200" cy="1485900"/>
          </a:xfrm>
        </p:spPr>
        <p:txBody>
          <a:bodyPr/>
          <a:lstStyle/>
          <a:p>
            <a:r>
              <a:rPr lang="en-US" dirty="0"/>
              <a:t>The marketing information system</a:t>
            </a:r>
            <a:endParaRPr lang="ru-RU" dirty="0"/>
          </a:p>
        </p:txBody>
      </p:sp>
      <p:pic>
        <p:nvPicPr>
          <p:cNvPr id="1027" name="Picture 3"/>
          <p:cNvPicPr>
            <a:picLocks noChangeAspect="1" noChangeArrowheads="1"/>
          </p:cNvPicPr>
          <p:nvPr/>
        </p:nvPicPr>
        <p:blipFill>
          <a:blip r:embed="rId2"/>
          <a:srcRect/>
          <a:stretch>
            <a:fillRect/>
          </a:stretch>
        </p:blipFill>
        <p:spPr bwMode="auto">
          <a:xfrm>
            <a:off x="1473791" y="712655"/>
            <a:ext cx="9211626" cy="5962465"/>
          </a:xfrm>
          <a:prstGeom prst="rect">
            <a:avLst/>
          </a:prstGeom>
          <a:noFill/>
          <a:ln w="9525">
            <a:noFill/>
            <a:miter lim="800000"/>
            <a:headEnd/>
            <a:tailEnd/>
          </a:ln>
          <a:effectLst/>
        </p:spPr>
      </p:pic>
    </p:spTree>
    <p:extLst>
      <p:ext uri="{BB962C8B-B14F-4D97-AF65-F5344CB8AC3E}">
        <p14:creationId xmlns:p14="http://schemas.microsoft.com/office/powerpoint/2010/main" xmlns="" val="4137615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Internal Records</a:t>
            </a:r>
            <a:endParaRPr lang="ru-RU" dirty="0"/>
          </a:p>
        </p:txBody>
      </p:sp>
      <p:sp>
        <p:nvSpPr>
          <p:cNvPr id="3" name="Объект 2"/>
          <p:cNvSpPr>
            <a:spLocks noGrp="1"/>
          </p:cNvSpPr>
          <p:nvPr>
            <p:ph idx="1"/>
          </p:nvPr>
        </p:nvSpPr>
        <p:spPr/>
        <p:txBody>
          <a:bodyPr>
            <a:normAutofit/>
          </a:bodyPr>
          <a:lstStyle/>
          <a:p>
            <a:pPr marL="0" indent="0">
              <a:buNone/>
            </a:pPr>
            <a:r>
              <a:rPr lang="en-US" dirty="0"/>
              <a:t>Most marketing managers use internal records and reports regularly, </a:t>
            </a:r>
            <a:r>
              <a:rPr lang="en-US" dirty="0" smtClean="0"/>
              <a:t>especially for </a:t>
            </a:r>
            <a:r>
              <a:rPr lang="en-US" dirty="0"/>
              <a:t>making day-to-day planning, implementation and control decisions. </a:t>
            </a:r>
            <a:r>
              <a:rPr lang="en-US" dirty="0" smtClean="0"/>
              <a:t>Internal records </a:t>
            </a:r>
            <a:r>
              <a:rPr lang="en-US" dirty="0"/>
              <a:t>information consists of information gathered from sources within </a:t>
            </a:r>
            <a:r>
              <a:rPr lang="en-US" dirty="0" smtClean="0"/>
              <a:t>the company </a:t>
            </a:r>
            <a:r>
              <a:rPr lang="en-US" dirty="0"/>
              <a:t>to evaluate marketing performance and to detect marketing </a:t>
            </a:r>
            <a:r>
              <a:rPr lang="en-US" dirty="0" smtClean="0"/>
              <a:t>problems and </a:t>
            </a:r>
            <a:r>
              <a:rPr lang="en-US" dirty="0"/>
              <a:t>opportunities. The company's accounting department prepares </a:t>
            </a:r>
            <a:r>
              <a:rPr lang="en-US" dirty="0" smtClean="0"/>
              <a:t>financial statements </a:t>
            </a:r>
            <a:r>
              <a:rPr lang="en-US" dirty="0"/>
              <a:t>and keeps detailed records of sales, orders, costs and cash flows</a:t>
            </a:r>
            <a:r>
              <a:rPr lang="en-US" dirty="0" smtClean="0"/>
              <a:t>. Manufacturing </a:t>
            </a:r>
            <a:r>
              <a:rPr lang="en-US" dirty="0"/>
              <a:t>reports on production schedules, shipments and inventories. </a:t>
            </a:r>
            <a:r>
              <a:rPr lang="en-US" dirty="0" smtClean="0"/>
              <a:t>The sales </a:t>
            </a:r>
            <a:r>
              <a:rPr lang="en-US" dirty="0"/>
              <a:t>force reports on reseller reactions and competitor activities. The </a:t>
            </a:r>
            <a:r>
              <a:rPr lang="en-US" dirty="0" smtClean="0"/>
              <a:t>customer service </a:t>
            </a:r>
            <a:r>
              <a:rPr lang="en-US" dirty="0"/>
              <a:t>department provides information on customer satisfaction or </a:t>
            </a:r>
            <a:r>
              <a:rPr lang="en-US" dirty="0" smtClean="0"/>
              <a:t>service problems</a:t>
            </a:r>
            <a:r>
              <a:rPr lang="en-US" dirty="0"/>
              <a:t>. Research studies done for one department may provide useful information for several others. Managers can use information gathered from these </a:t>
            </a:r>
            <a:r>
              <a:rPr lang="en-US" dirty="0" smtClean="0"/>
              <a:t>and other </a:t>
            </a:r>
            <a:r>
              <a:rPr lang="en-US" dirty="0"/>
              <a:t>sources within the company to evaluate performance and to detect problems and opportunities.</a:t>
            </a:r>
            <a:endParaRPr lang="ru-RU" dirty="0"/>
          </a:p>
        </p:txBody>
      </p:sp>
    </p:spTree>
    <p:extLst>
      <p:ext uri="{BB962C8B-B14F-4D97-AF65-F5344CB8AC3E}">
        <p14:creationId xmlns:p14="http://schemas.microsoft.com/office/powerpoint/2010/main" xmlns="" val="2552629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Marketing Intelligence</a:t>
            </a:r>
            <a:endParaRPr lang="ru-RU" dirty="0"/>
          </a:p>
        </p:txBody>
      </p:sp>
      <p:sp>
        <p:nvSpPr>
          <p:cNvPr id="3" name="Объект 2"/>
          <p:cNvSpPr>
            <a:spLocks noGrp="1"/>
          </p:cNvSpPr>
          <p:nvPr>
            <p:ph idx="1"/>
          </p:nvPr>
        </p:nvSpPr>
        <p:spPr>
          <a:xfrm>
            <a:off x="1371600" y="1433945"/>
            <a:ext cx="9601200" cy="4433455"/>
          </a:xfrm>
        </p:spPr>
        <p:txBody>
          <a:bodyPr>
            <a:normAutofit/>
          </a:bodyPr>
          <a:lstStyle/>
          <a:p>
            <a:pPr marL="0" indent="0">
              <a:buNone/>
            </a:pPr>
            <a:r>
              <a:rPr lang="en-US" dirty="0"/>
              <a:t>The marketing intelligence system determines the intelligence needed, collects </a:t>
            </a:r>
            <a:r>
              <a:rPr lang="en-US" dirty="0" smtClean="0"/>
              <a:t>it by </a:t>
            </a:r>
            <a:r>
              <a:rPr lang="en-US" dirty="0"/>
              <a:t>searching the environment and delivers it to marketing managers who need it</a:t>
            </a:r>
            <a:r>
              <a:rPr lang="en-US" dirty="0" smtClean="0"/>
              <a:t>. Marketing </a:t>
            </a:r>
            <a:r>
              <a:rPr lang="en-US" dirty="0"/>
              <a:t>intelligence comes from many sources. Much intelligence is </a:t>
            </a:r>
            <a:r>
              <a:rPr lang="en-US" dirty="0" smtClean="0"/>
              <a:t>from the company's </a:t>
            </a:r>
            <a:r>
              <a:rPr lang="en-US" dirty="0"/>
              <a:t>personnel - executives, engineers and scientists, </a:t>
            </a:r>
            <a:r>
              <a:rPr lang="en-US" dirty="0" smtClean="0"/>
              <a:t>purchasing agents </a:t>
            </a:r>
            <a:r>
              <a:rPr lang="en-US" dirty="0"/>
              <a:t>and the sales force</a:t>
            </a:r>
            <a:r>
              <a:rPr lang="en-US" dirty="0" smtClean="0"/>
              <a:t>.</a:t>
            </a:r>
          </a:p>
          <a:p>
            <a:pPr marL="0" indent="0">
              <a:buNone/>
            </a:pPr>
            <a:r>
              <a:rPr lang="en-US" dirty="0"/>
              <a:t>The company must also persuade suppliers, resellers and customers to </a:t>
            </a:r>
            <a:r>
              <a:rPr lang="en-US" dirty="0" smtClean="0"/>
              <a:t>pass along </a:t>
            </a:r>
            <a:r>
              <a:rPr lang="en-US" dirty="0"/>
              <a:t>important intelligence. Some information on competitors conies from </a:t>
            </a:r>
            <a:r>
              <a:rPr lang="en-US" dirty="0" smtClean="0"/>
              <a:t>what they </a:t>
            </a:r>
            <a:r>
              <a:rPr lang="en-US" dirty="0"/>
              <a:t>say about themselves in annual reports, speeches, press releases and </a:t>
            </a:r>
            <a:r>
              <a:rPr lang="en-US" dirty="0" smtClean="0"/>
              <a:t>advertisements</a:t>
            </a:r>
            <a:r>
              <a:rPr lang="en-US" dirty="0"/>
              <a:t>. The company can also learn about competitors from what others </a:t>
            </a:r>
            <a:r>
              <a:rPr lang="en-US" dirty="0" smtClean="0"/>
              <a:t>say about </a:t>
            </a:r>
            <a:r>
              <a:rPr lang="en-US" dirty="0"/>
              <a:t>them in business publications and at trade shows</a:t>
            </a:r>
            <a:r>
              <a:rPr lang="en-US" dirty="0" smtClean="0"/>
              <a:t>.</a:t>
            </a:r>
          </a:p>
          <a:p>
            <a:pPr marL="0" indent="0">
              <a:buNone/>
            </a:pPr>
            <a:r>
              <a:rPr lang="en-US" dirty="0"/>
              <a:t>Companies also buy intelligence information from </a:t>
            </a:r>
            <a:r>
              <a:rPr lang="en-US" dirty="0" smtClean="0"/>
              <a:t>outside </a:t>
            </a:r>
            <a:r>
              <a:rPr lang="en-US" dirty="0"/>
              <a:t>suppliers. </a:t>
            </a:r>
            <a:br>
              <a:rPr lang="en-US" dirty="0"/>
            </a:br>
            <a:endParaRPr lang="ru-RU" dirty="0"/>
          </a:p>
        </p:txBody>
      </p:sp>
    </p:spTree>
    <p:extLst>
      <p:ext uri="{BB962C8B-B14F-4D97-AF65-F5344CB8AC3E}">
        <p14:creationId xmlns:p14="http://schemas.microsoft.com/office/powerpoint/2010/main" xmlns="" val="2813656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Marketing Research</a:t>
            </a:r>
            <a:endParaRPr lang="ru-RU" dirty="0"/>
          </a:p>
        </p:txBody>
      </p:sp>
      <p:sp>
        <p:nvSpPr>
          <p:cNvPr id="3" name="Объект 2"/>
          <p:cNvSpPr>
            <a:spLocks noGrp="1"/>
          </p:cNvSpPr>
          <p:nvPr>
            <p:ph idx="1"/>
          </p:nvPr>
        </p:nvSpPr>
        <p:spPr>
          <a:xfrm>
            <a:off x="1371600" y="1859973"/>
            <a:ext cx="9601200" cy="4007427"/>
          </a:xfrm>
        </p:spPr>
        <p:txBody>
          <a:bodyPr>
            <a:normAutofit fontScale="92500" lnSpcReduction="10000"/>
          </a:bodyPr>
          <a:lstStyle/>
          <a:p>
            <a:pPr marL="0" indent="0">
              <a:buNone/>
            </a:pPr>
            <a:r>
              <a:rPr lang="en-US" dirty="0"/>
              <a:t>Marketing research is the function linking the consumer, customer </a:t>
            </a:r>
            <a:r>
              <a:rPr lang="en-US" dirty="0" smtClean="0"/>
              <a:t>and public </a:t>
            </a:r>
            <a:r>
              <a:rPr lang="en-US" dirty="0"/>
              <a:t>to the marketer through information - information used: to identify </a:t>
            </a:r>
            <a:r>
              <a:rPr lang="en-US" dirty="0" smtClean="0"/>
              <a:t>and define </a:t>
            </a:r>
            <a:r>
              <a:rPr lang="en-US" dirty="0"/>
              <a:t>marketing opportunities and problems; to generate, refine and </a:t>
            </a:r>
            <a:r>
              <a:rPr lang="en-US" dirty="0" smtClean="0"/>
              <a:t>evaluate marketing </a:t>
            </a:r>
            <a:r>
              <a:rPr lang="en-US" dirty="0"/>
              <a:t>actions; to monitor marketing performance; and to improve understanding of the marketing process.13 Marketing researchers specify the information needed to address marketing issues, design the method for </a:t>
            </a:r>
            <a:r>
              <a:rPr lang="en-US" dirty="0" smtClean="0"/>
              <a:t>collecting information</a:t>
            </a:r>
            <a:r>
              <a:rPr lang="en-US" dirty="0"/>
              <a:t>, manage and implement the data collection process, analyze </a:t>
            </a:r>
            <a:r>
              <a:rPr lang="en-US" dirty="0" smtClean="0"/>
              <a:t>the results </a:t>
            </a:r>
            <a:r>
              <a:rPr lang="en-US" dirty="0"/>
              <a:t>and communicate the findings and their implications.</a:t>
            </a:r>
          </a:p>
          <a:p>
            <a:pPr marL="0" indent="0">
              <a:buNone/>
            </a:pPr>
            <a:r>
              <a:rPr lang="en-US" dirty="0"/>
              <a:t>Marketing researchers engage in a wide variety of activities, ranging </a:t>
            </a:r>
            <a:r>
              <a:rPr lang="en-US" dirty="0" smtClean="0"/>
              <a:t>from analyses </a:t>
            </a:r>
            <a:r>
              <a:rPr lang="en-US" dirty="0"/>
              <a:t>of market potential and market shares to studies of customer </a:t>
            </a:r>
            <a:r>
              <a:rPr lang="en-US" dirty="0" smtClean="0"/>
              <a:t>satisfaction and </a:t>
            </a:r>
            <a:r>
              <a:rPr lang="en-US" dirty="0"/>
              <a:t>purchase intentions. Every marketer needs research. A company </a:t>
            </a:r>
            <a:r>
              <a:rPr lang="en-US" dirty="0" smtClean="0"/>
              <a:t>can conduct </a:t>
            </a:r>
            <a:r>
              <a:rPr lang="en-US" dirty="0"/>
              <a:t>marketing research in its research department or have some or all of </a:t>
            </a:r>
            <a:r>
              <a:rPr lang="en-US" dirty="0" smtClean="0"/>
              <a:t>it done </a:t>
            </a:r>
            <a:r>
              <a:rPr lang="en-US" dirty="0"/>
              <a:t>outside. Although most large companies have their own marketing </a:t>
            </a:r>
            <a:r>
              <a:rPr lang="en-US" dirty="0" smtClean="0"/>
              <a:t>research departments</a:t>
            </a:r>
            <a:r>
              <a:rPr lang="en-US" dirty="0"/>
              <a:t>, they often use outside firms to do special research tasks or </a:t>
            </a:r>
            <a:r>
              <a:rPr lang="en-US" dirty="0" smtClean="0"/>
              <a:t>special studies</a:t>
            </a:r>
            <a:r>
              <a:rPr lang="en-US" dirty="0"/>
              <a:t>. A company with no research department will have to buy the services </a:t>
            </a:r>
            <a:r>
              <a:rPr lang="en-US" dirty="0" smtClean="0"/>
              <a:t>of research </a:t>
            </a:r>
            <a:r>
              <a:rPr lang="en-US" dirty="0"/>
              <a:t>firms.</a:t>
            </a:r>
            <a:endParaRPr lang="ru-RU" dirty="0"/>
          </a:p>
        </p:txBody>
      </p:sp>
    </p:spTree>
    <p:extLst>
      <p:ext uri="{BB962C8B-B14F-4D97-AF65-F5344CB8AC3E}">
        <p14:creationId xmlns:p14="http://schemas.microsoft.com/office/powerpoint/2010/main" xmlns="" val="1610034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Market research </a:t>
            </a:r>
            <a:endParaRPr lang="ru-RU" dirty="0"/>
          </a:p>
        </p:txBody>
      </p:sp>
      <p:sp>
        <p:nvSpPr>
          <p:cNvPr id="3" name="Объект 2"/>
          <p:cNvSpPr>
            <a:spLocks noGrp="1"/>
          </p:cNvSpPr>
          <p:nvPr>
            <p:ph idx="1"/>
          </p:nvPr>
        </p:nvSpPr>
        <p:spPr/>
        <p:txBody>
          <a:bodyPr/>
          <a:lstStyle/>
          <a:p>
            <a:pPr marL="0" indent="0">
              <a:buNone/>
            </a:pPr>
            <a:r>
              <a:rPr lang="en-US" dirty="0"/>
              <a:t>Market research seeks two types of data:</a:t>
            </a:r>
          </a:p>
          <a:p>
            <a:pPr marL="0" indent="0">
              <a:buNone/>
            </a:pPr>
            <a:r>
              <a:rPr lang="en-US" dirty="0"/>
              <a:t>1) Marketers generally begin by looking at secondary data—information already collected, whether by the company or by others, that pertains to the target market.</a:t>
            </a:r>
          </a:p>
          <a:p>
            <a:pPr marL="0" indent="0">
              <a:buNone/>
            </a:pPr>
            <a:r>
              <a:rPr lang="en-US" dirty="0"/>
              <a:t>2) With secondary data in hand, they’re prepared to collect primary data—newly collected information that addresses specific questions.</a:t>
            </a:r>
            <a:endParaRPr lang="ru-RU" dirty="0"/>
          </a:p>
        </p:txBody>
      </p:sp>
    </p:spTree>
    <p:extLst>
      <p:ext uri="{BB962C8B-B14F-4D97-AF65-F5344CB8AC3E}">
        <p14:creationId xmlns:p14="http://schemas.microsoft.com/office/powerpoint/2010/main" xmlns="" val="4162584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en-US" dirty="0"/>
              <a:t>Secondary data can come from inside or outside the organization. Internally available data includes sales reports and other information on customers. External data can come from a number of sources. The U.S. Census Bureau, for example, posts demographic information on American households (such as age, income, education, and number of members), both for the country as a whole and for specific geographic areas.</a:t>
            </a:r>
          </a:p>
          <a:p>
            <a:pPr marL="0" indent="0">
              <a:buNone/>
            </a:pPr>
            <a:r>
              <a:rPr lang="en-US" dirty="0"/>
              <a:t>Population data helped Wow Wee estimate the size of its potential U.S. target market. Other secondary data helped the firm assess the size of foreign markets in regions around the world, such as Europe, the Middle East, Latin America, Asia, and the Pacific Rim. This data helped position the company to sell </a:t>
            </a:r>
            <a:r>
              <a:rPr lang="en-US" dirty="0" smtClean="0"/>
              <a:t>the product in </a:t>
            </a:r>
            <a:r>
              <a:rPr lang="en-US" dirty="0"/>
              <a:t>eighty-five countries, including Canada, England, France, Germany, South Africa, Australia, New Zealand, Hong Kong, and Japan.</a:t>
            </a:r>
          </a:p>
          <a:p>
            <a:pPr marL="0" indent="0">
              <a:buNone/>
            </a:pPr>
            <a:r>
              <a:rPr lang="en-US" dirty="0"/>
              <a:t>Using secondary data that is already available (and free) is a lot easier than collecting your own information. Unfortunately, however, secondary data didn’t answer all the questions that Wow Wee was asking in this particular situation. To get these answers, the marketing team had to conduct primary research, working directly with members of their target market. First they had to decide exactly what they needed to know, then determine who to ask and what methods would be most effective in gathering the information.</a:t>
            </a:r>
            <a:endParaRPr lang="ru-RU" dirty="0"/>
          </a:p>
        </p:txBody>
      </p:sp>
    </p:spTree>
    <p:extLst>
      <p:ext uri="{BB962C8B-B14F-4D97-AF65-F5344CB8AC3E}">
        <p14:creationId xmlns:p14="http://schemas.microsoft.com/office/powerpoint/2010/main" xmlns="" val="2608678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Marketing Research Process</a:t>
            </a:r>
            <a:endParaRPr lang="ru-RU" dirty="0"/>
          </a:p>
        </p:txBody>
      </p:sp>
      <p:pic>
        <p:nvPicPr>
          <p:cNvPr id="2050" name="Picture 2"/>
          <p:cNvPicPr>
            <a:picLocks noChangeAspect="1" noChangeArrowheads="1"/>
          </p:cNvPicPr>
          <p:nvPr/>
        </p:nvPicPr>
        <p:blipFill>
          <a:blip r:embed="rId2"/>
          <a:srcRect/>
          <a:stretch>
            <a:fillRect/>
          </a:stretch>
        </p:blipFill>
        <p:spPr bwMode="auto">
          <a:xfrm>
            <a:off x="900113" y="2790825"/>
            <a:ext cx="11204945" cy="1376226"/>
          </a:xfrm>
          <a:prstGeom prst="rect">
            <a:avLst/>
          </a:prstGeom>
          <a:noFill/>
          <a:ln w="9525">
            <a:noFill/>
            <a:miter lim="800000"/>
            <a:headEnd/>
            <a:tailEnd/>
          </a:ln>
          <a:effectLst/>
        </p:spPr>
      </p:pic>
    </p:spTree>
    <p:extLst>
      <p:ext uri="{BB962C8B-B14F-4D97-AF65-F5344CB8AC3E}">
        <p14:creationId xmlns:p14="http://schemas.microsoft.com/office/powerpoint/2010/main" xmlns="" val="76302419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359</TotalTime>
  <Words>1000</Words>
  <Application>Microsoft Office PowerPoint</Application>
  <PresentationFormat>Произвольный</PresentationFormat>
  <Paragraphs>36</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Crop</vt:lpstr>
      <vt:lpstr>Marketing information</vt:lpstr>
      <vt:lpstr>The marketing information system</vt:lpstr>
      <vt:lpstr>The marketing information system</vt:lpstr>
      <vt:lpstr>Internal Records</vt:lpstr>
      <vt:lpstr>Marketing Intelligence</vt:lpstr>
      <vt:lpstr>Marketing Research</vt:lpstr>
      <vt:lpstr>Market research </vt:lpstr>
      <vt:lpstr>Слайд 8</vt:lpstr>
      <vt:lpstr>The Marketing Research Process</vt:lpstr>
      <vt:lpstr>STEPS IN ACT MARKETING RESEARCH PROCESS </vt:lpstr>
      <vt:lpstr>Referenses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information</dc:title>
  <dc:creator>Я</dc:creator>
  <cp:lastModifiedBy>Дашка ...</cp:lastModifiedBy>
  <cp:revision>9</cp:revision>
  <dcterms:created xsi:type="dcterms:W3CDTF">2020-11-09T10:42:52Z</dcterms:created>
  <dcterms:modified xsi:type="dcterms:W3CDTF">2020-12-06T09:20:34Z</dcterms:modified>
</cp:coreProperties>
</file>