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83" r:id="rId27"/>
    <p:sldId id="286" r:id="rId28"/>
    <p:sldId id="290" r:id="rId29"/>
    <p:sldId id="297" r:id="rId30"/>
    <p:sldId id="298" r:id="rId31"/>
    <p:sldId id="299" r:id="rId32"/>
    <p:sldId id="301" r:id="rId33"/>
    <p:sldId id="303" r:id="rId34"/>
    <p:sldId id="304" r:id="rId35"/>
    <p:sldId id="305" r:id="rId36"/>
    <p:sldId id="307" r:id="rId37"/>
    <p:sldId id="308" r:id="rId38"/>
    <p:sldId id="309" r:id="rId39"/>
    <p:sldId id="310" r:id="rId40"/>
    <p:sldId id="314" r:id="rId41"/>
    <p:sldId id="316" r:id="rId42"/>
    <p:sldId id="317" r:id="rId43"/>
    <p:sldId id="319" r:id="rId44"/>
    <p:sldId id="320" r:id="rId45"/>
    <p:sldId id="321" r:id="rId46"/>
    <p:sldId id="322" r:id="rId47"/>
    <p:sldId id="323" r:id="rId48"/>
    <p:sldId id="324" r:id="rId49"/>
    <p:sldId id="325" r:id="rId50"/>
    <p:sldId id="326" r:id="rId51"/>
    <p:sldId id="331" r:id="rId52"/>
    <p:sldId id="332" r:id="rId53"/>
    <p:sldId id="333" r:id="rId54"/>
    <p:sldId id="334" r:id="rId55"/>
    <p:sldId id="335" r:id="rId56"/>
    <p:sldId id="336" r:id="rId57"/>
    <p:sldId id="337" r:id="rId58"/>
    <p:sldId id="338" r:id="rId59"/>
    <p:sldId id="339" r:id="rId60"/>
    <p:sldId id="340" r:id="rId61"/>
    <p:sldId id="341" r:id="rId62"/>
    <p:sldId id="342" r:id="rId63"/>
    <p:sldId id="343" r:id="rId64"/>
    <p:sldId id="344" r:id="rId65"/>
    <p:sldId id="345" r:id="rId66"/>
    <p:sldId id="346" r:id="rId67"/>
    <p:sldId id="347" r:id="rId68"/>
    <p:sldId id="348" r:id="rId69"/>
    <p:sldId id="349" r:id="rId70"/>
    <p:sldId id="350" r:id="rId71"/>
    <p:sldId id="351" r:id="rId72"/>
    <p:sldId id="352" r:id="rId73"/>
    <p:sldId id="353" r:id="rId74"/>
    <p:sldId id="354" r:id="rId75"/>
    <p:sldId id="355" r:id="rId7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3" d="100"/>
          <a:sy n="113" d="100"/>
        </p:scale>
        <p:origin x="-426"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545869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028232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001510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283743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8750"/>
            <a:ext cx="109728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09600" y="1600201"/>
            <a:ext cx="53848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6197600" y="1600201"/>
            <a:ext cx="5384800" cy="4530725"/>
          </a:xfrm>
        </p:spPr>
        <p:txBody>
          <a:bodyPr/>
          <a:lstStyle/>
          <a:p>
            <a:endParaRPr lang="ru-RU"/>
          </a:p>
        </p:txBody>
      </p:sp>
      <p:sp>
        <p:nvSpPr>
          <p:cNvPr id="5" name="Дата 4"/>
          <p:cNvSpPr>
            <a:spLocks noGrp="1"/>
          </p:cNvSpPr>
          <p:nvPr>
            <p:ph type="dt" sz="half" idx="10"/>
          </p:nvPr>
        </p:nvSpPr>
        <p:spPr>
          <a:xfrm>
            <a:off x="609600" y="6243638"/>
            <a:ext cx="28448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4165600" y="6248400"/>
            <a:ext cx="38608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8737600" y="6243638"/>
            <a:ext cx="28448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112157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88820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11/12/2020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0476616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038424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846950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780969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1076871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2631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11/12/2020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06824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11/12/2020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5539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dirty="0" smtClean="0"/>
              <a:t>Business plan</a:t>
            </a:r>
            <a:endParaRPr lang="ru-RU" dirty="0"/>
          </a:p>
        </p:txBody>
      </p:sp>
      <p:sp>
        <p:nvSpPr>
          <p:cNvPr id="5" name="Подзаголовок 4"/>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3581116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4 of 5</a:t>
            </a:r>
          </a:p>
        </p:txBody>
      </p:sp>
      <p:sp>
        <p:nvSpPr>
          <p:cNvPr id="9219"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9220" name="Text Box 7"/>
          <p:cNvSpPr txBox="1">
            <a:spLocks noChangeArrowheads="1"/>
          </p:cNvSpPr>
          <p:nvPr/>
        </p:nvSpPr>
        <p:spPr bwMode="auto">
          <a:xfrm>
            <a:off x="2667000" y="1524000"/>
            <a:ext cx="67818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lnSpc>
                <a:spcPct val="75000"/>
              </a:lnSpc>
              <a:spcBef>
                <a:spcPct val="50000"/>
              </a:spcBef>
              <a:buFontTx/>
              <a:buNone/>
            </a:pPr>
            <a:r>
              <a:rPr lang="en-US" altLang="en-US" sz="2800">
                <a:solidFill>
                  <a:prstClr val="black"/>
                </a:solidFill>
                <a:latin typeface="Times New Roman" panose="02020603050405020304" pitchFamily="18" charset="0"/>
              </a:rPr>
              <a:t>Types of Business Plans</a:t>
            </a:r>
          </a:p>
        </p:txBody>
      </p:sp>
      <p:pic>
        <p:nvPicPr>
          <p:cNvPr id="922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0851" y="2209800"/>
            <a:ext cx="8723313"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1D3F3E2E-0EC9-4E39-9A88-3EDF93C83D12}" type="slidenum">
              <a:rPr lang="en-US" altLang="en-US" sz="1400">
                <a:solidFill>
                  <a:prstClr val="black"/>
                </a:solidFill>
              </a:rPr>
              <a:pPr>
                <a:spcBef>
                  <a:spcPct val="0"/>
                </a:spcBef>
                <a:buFontTx/>
                <a:buNone/>
              </a:pPr>
              <a:t>10</a:t>
            </a:fld>
            <a:endParaRPr lang="en-US" altLang="en-US" sz="1400">
              <a:solidFill>
                <a:prstClr val="black"/>
              </a:solidFill>
            </a:endParaRPr>
          </a:p>
        </p:txBody>
      </p:sp>
    </p:spTree>
    <p:extLst>
      <p:ext uri="{BB962C8B-B14F-4D97-AF65-F5344CB8AC3E}">
        <p14:creationId xmlns:p14="http://schemas.microsoft.com/office/powerpoint/2010/main" val="1866296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5 of 5</a:t>
            </a:r>
          </a:p>
        </p:txBody>
      </p:sp>
      <p:sp>
        <p:nvSpPr>
          <p:cNvPr id="10243" name="Rectangle 3"/>
          <p:cNvSpPr>
            <a:spLocks noGrp="1" noChangeArrowheads="1"/>
          </p:cNvSpPr>
          <p:nvPr>
            <p:ph type="body" idx="1"/>
          </p:nvPr>
        </p:nvSpPr>
        <p:spPr/>
        <p:txBody>
          <a:bodyPr/>
          <a:lstStyle/>
          <a:p>
            <a:pPr eaLnBrk="1" hangingPunct="1"/>
            <a:r>
              <a:rPr lang="en-US" altLang="en-US" sz="2800">
                <a:latin typeface="Times New Roman" panose="02020603050405020304" pitchFamily="18" charset="0"/>
                <a:ea typeface="ＭＳ Ｐゴシック" panose="020B0600070205080204" pitchFamily="34" charset="-128"/>
              </a:rPr>
              <a:t>Recognizing the Elements of the Plan May Change</a:t>
            </a:r>
          </a:p>
          <a:p>
            <a:pPr lvl="1" eaLnBrk="1" hangingPunct="1"/>
            <a:r>
              <a:rPr lang="en-US" altLang="en-US" sz="2400">
                <a:latin typeface="Times New Roman" panose="02020603050405020304" pitchFamily="18" charset="0"/>
                <a:ea typeface="ＭＳ Ｐゴシック" panose="020B0600070205080204" pitchFamily="34" charset="-128"/>
              </a:rPr>
              <a:t>It’s important to recognize that the plan will usually change while written.</a:t>
            </a:r>
          </a:p>
          <a:p>
            <a:pPr lvl="1" eaLnBrk="1" hangingPunct="1"/>
            <a:r>
              <a:rPr lang="en-US" altLang="en-US" sz="2400">
                <a:latin typeface="Times New Roman" panose="02020603050405020304" pitchFamily="18" charset="0"/>
                <a:ea typeface="ＭＳ Ｐゴシック" panose="020B0600070205080204" pitchFamily="34" charset="-128"/>
              </a:rPr>
              <a:t>New insights invariably emerge when an entrepreneur or a team of entrepreneurs immerse themselves in writing the plan and start getting feedback from others.</a:t>
            </a:r>
          </a:p>
        </p:txBody>
      </p:sp>
      <p:sp>
        <p:nvSpPr>
          <p:cNvPr id="10244"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024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E9735E0A-1D45-43B5-A8C7-BA991600F370}" type="slidenum">
              <a:rPr lang="en-US" altLang="en-US" sz="1400">
                <a:solidFill>
                  <a:prstClr val="black"/>
                </a:solidFill>
              </a:rPr>
              <a:pPr>
                <a:spcBef>
                  <a:spcPct val="0"/>
                </a:spcBef>
                <a:buFontTx/>
                <a:buNone/>
              </a:pPr>
              <a:t>11</a:t>
            </a:fld>
            <a:endParaRPr lang="en-US" altLang="en-US" sz="1400">
              <a:solidFill>
                <a:prstClr val="black"/>
              </a:solidFill>
            </a:endParaRPr>
          </a:p>
        </p:txBody>
      </p:sp>
    </p:spTree>
    <p:extLst>
      <p:ext uri="{BB962C8B-B14F-4D97-AF65-F5344CB8AC3E}">
        <p14:creationId xmlns:p14="http://schemas.microsoft.com/office/powerpoint/2010/main" val="2801525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Outline of Business Plan</a:t>
            </a:r>
          </a:p>
        </p:txBody>
      </p:sp>
      <p:sp>
        <p:nvSpPr>
          <p:cNvPr id="11267" name="Rectangle 3"/>
          <p:cNvSpPr>
            <a:spLocks noGrp="1" noChangeArrowheads="1"/>
          </p:cNvSpPr>
          <p:nvPr>
            <p:ph type="body" idx="1"/>
          </p:nvPr>
        </p:nvSpPr>
        <p:spPr>
          <a:xfrm>
            <a:off x="1981200" y="1447801"/>
            <a:ext cx="8229600" cy="4525963"/>
          </a:xfrm>
        </p:spPr>
        <p:txBody>
          <a:bodyPr/>
          <a:lstStyle/>
          <a:p>
            <a:pPr eaLnBrk="1" hangingPunct="1"/>
            <a:r>
              <a:rPr lang="en-US" altLang="en-US" sz="2800">
                <a:latin typeface="Times New Roman" panose="02020603050405020304" pitchFamily="18" charset="0"/>
                <a:ea typeface="ＭＳ Ｐゴシック" panose="020B0600070205080204" pitchFamily="34" charset="-128"/>
              </a:rPr>
              <a:t>Outline of Business Plan</a:t>
            </a:r>
          </a:p>
          <a:p>
            <a:pPr lvl="1" eaLnBrk="1" hangingPunct="1"/>
            <a:r>
              <a:rPr lang="en-US" altLang="en-US" sz="2400">
                <a:latin typeface="Times New Roman" panose="02020603050405020304" pitchFamily="18" charset="0"/>
                <a:ea typeface="ＭＳ Ｐゴシック" panose="020B0600070205080204" pitchFamily="34" charset="-128"/>
              </a:rPr>
              <a:t>A suggested outline of a business plan is shown on the next several slides.  </a:t>
            </a:r>
          </a:p>
          <a:p>
            <a:pPr lvl="1" eaLnBrk="1" hangingPunct="1"/>
            <a:r>
              <a:rPr lang="en-US" altLang="en-US" sz="2400">
                <a:latin typeface="Times New Roman" panose="02020603050405020304" pitchFamily="18" charset="0"/>
                <a:ea typeface="ＭＳ Ｐゴシック" panose="020B0600070205080204" pitchFamily="34" charset="-128"/>
              </a:rPr>
              <a:t>Most business plans do not include all the elements introduced in the sample plan; we include them here for the purpose of completeness.  </a:t>
            </a:r>
          </a:p>
          <a:p>
            <a:pPr lvl="1" eaLnBrk="1" hangingPunct="1"/>
            <a:r>
              <a:rPr lang="en-US" altLang="en-US" sz="2400">
                <a:latin typeface="Times New Roman" panose="02020603050405020304" pitchFamily="18" charset="0"/>
                <a:ea typeface="ＭＳ Ｐゴシック" panose="020B0600070205080204" pitchFamily="34" charset="-128"/>
              </a:rPr>
              <a:t>Each entrepreneur must decide which elements to include in his or her plan. </a:t>
            </a:r>
          </a:p>
        </p:txBody>
      </p:sp>
      <p:sp>
        <p:nvSpPr>
          <p:cNvPr id="11268"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127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9938E928-3CA1-4068-B528-06578E2CB1AE}" type="slidenum">
              <a:rPr lang="en-US" altLang="en-US" sz="1400">
                <a:solidFill>
                  <a:prstClr val="black"/>
                </a:solidFill>
              </a:rPr>
              <a:pPr>
                <a:spcBef>
                  <a:spcPct val="0"/>
                </a:spcBef>
                <a:buFontTx/>
                <a:buNone/>
              </a:pPr>
              <a:t>12</a:t>
            </a:fld>
            <a:endParaRPr lang="en-US" altLang="en-US" sz="1400">
              <a:solidFill>
                <a:prstClr val="black"/>
              </a:solidFill>
            </a:endParaRPr>
          </a:p>
        </p:txBody>
      </p:sp>
    </p:spTree>
    <p:extLst>
      <p:ext uri="{BB962C8B-B14F-4D97-AF65-F5344CB8AC3E}">
        <p14:creationId xmlns:p14="http://schemas.microsoft.com/office/powerpoint/2010/main" val="26798740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What Is a Business Plan?</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Business Plan</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A business plan is a written narrative, typically 25 to 35 pages long, that describes what a new business plans to accomplish.</a:t>
            </a:r>
          </a:p>
          <a:p>
            <a:pPr eaLnBrk="1" hangingPunct="1">
              <a:lnSpc>
                <a:spcPct val="90000"/>
              </a:lnSpc>
            </a:pPr>
            <a:r>
              <a:rPr lang="en-US" altLang="en-US" sz="2800">
                <a:latin typeface="Times New Roman" panose="02020603050405020304" pitchFamily="18" charset="0"/>
                <a:ea typeface="ＭＳ Ｐゴシック" panose="020B0600070205080204" pitchFamily="34" charset="-128"/>
              </a:rPr>
              <a:t>Dual-Use Document</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For most new ventures, the business plan is a dual-purpose document used both inside and outside the firm.</a:t>
            </a:r>
          </a:p>
        </p:txBody>
      </p:sp>
      <p:sp>
        <p:nvSpPr>
          <p:cNvPr id="4100"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410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295ADB8E-A339-4813-B2DE-59995354EF09}" type="slidenum">
              <a:rPr lang="en-US" altLang="en-US" sz="1400">
                <a:solidFill>
                  <a:prstClr val="black"/>
                </a:solidFill>
              </a:rPr>
              <a:pPr>
                <a:spcBef>
                  <a:spcPct val="0"/>
                </a:spcBef>
                <a:buFontTx/>
                <a:buNone/>
              </a:pPr>
              <a:t>13</a:t>
            </a:fld>
            <a:endParaRPr lang="en-US" altLang="en-US" sz="1400">
              <a:solidFill>
                <a:prstClr val="black"/>
              </a:solidFill>
            </a:endParaRPr>
          </a:p>
        </p:txBody>
      </p:sp>
    </p:spTree>
    <p:extLst>
      <p:ext uri="{BB962C8B-B14F-4D97-AF65-F5344CB8AC3E}">
        <p14:creationId xmlns:p14="http://schemas.microsoft.com/office/powerpoint/2010/main" val="4232426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Who Reads the Business Plan—And What Are They Looking For?</a:t>
            </a:r>
          </a:p>
        </p:txBody>
      </p:sp>
      <p:sp>
        <p:nvSpPr>
          <p:cNvPr id="5123" name="Line 3"/>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4" name="Text Box 4"/>
          <p:cNvSpPr txBox="1">
            <a:spLocks noChangeArrowheads="1"/>
          </p:cNvSpPr>
          <p:nvPr/>
        </p:nvSpPr>
        <p:spPr bwMode="auto">
          <a:xfrm>
            <a:off x="2286000" y="1600201"/>
            <a:ext cx="762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400">
                <a:solidFill>
                  <a:prstClr val="black"/>
                </a:solidFill>
                <a:latin typeface="Times New Roman" panose="02020603050405020304" pitchFamily="18" charset="0"/>
              </a:rPr>
              <a:t>There are two primary audiences for a firm’s business plan</a:t>
            </a:r>
          </a:p>
        </p:txBody>
      </p:sp>
      <p:sp>
        <p:nvSpPr>
          <p:cNvPr id="5125" name="Rectangle 5"/>
          <p:cNvSpPr>
            <a:spLocks noChangeArrowheads="1"/>
          </p:cNvSpPr>
          <p:nvPr/>
        </p:nvSpPr>
        <p:spPr bwMode="auto">
          <a:xfrm>
            <a:off x="2286000" y="2438400"/>
            <a:ext cx="7620000" cy="36576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endParaRPr lang="en-US" altLang="en-US" sz="4000">
              <a:solidFill>
                <a:prstClr val="black"/>
              </a:solidFill>
              <a:latin typeface="Times New Roman" panose="02020603050405020304" pitchFamily="18" charset="0"/>
            </a:endParaRPr>
          </a:p>
        </p:txBody>
      </p:sp>
      <p:sp>
        <p:nvSpPr>
          <p:cNvPr id="5126" name="Line 6"/>
          <p:cNvSpPr>
            <a:spLocks noChangeShapeType="1"/>
          </p:cNvSpPr>
          <p:nvPr/>
        </p:nvSpPr>
        <p:spPr bwMode="auto">
          <a:xfrm>
            <a:off x="2286000" y="2971800"/>
            <a:ext cx="7620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7" name="Line 7"/>
          <p:cNvSpPr>
            <a:spLocks noChangeShapeType="1"/>
          </p:cNvSpPr>
          <p:nvPr/>
        </p:nvSpPr>
        <p:spPr bwMode="auto">
          <a:xfrm>
            <a:off x="2286000" y="4495800"/>
            <a:ext cx="7620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8" name="Line 8"/>
          <p:cNvSpPr>
            <a:spLocks noChangeShapeType="1"/>
          </p:cNvSpPr>
          <p:nvPr/>
        </p:nvSpPr>
        <p:spPr bwMode="auto">
          <a:xfrm>
            <a:off x="4267200" y="2438400"/>
            <a:ext cx="0" cy="3657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9" name="Text Box 9"/>
          <p:cNvSpPr txBox="1">
            <a:spLocks noChangeArrowheads="1"/>
          </p:cNvSpPr>
          <p:nvPr/>
        </p:nvSpPr>
        <p:spPr bwMode="auto">
          <a:xfrm>
            <a:off x="2362200" y="2514600"/>
            <a:ext cx="1905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Audience</a:t>
            </a:r>
          </a:p>
        </p:txBody>
      </p:sp>
      <p:sp>
        <p:nvSpPr>
          <p:cNvPr id="5130" name="Text Box 10"/>
          <p:cNvSpPr txBox="1">
            <a:spLocks noChangeArrowheads="1"/>
          </p:cNvSpPr>
          <p:nvPr/>
        </p:nvSpPr>
        <p:spPr bwMode="auto">
          <a:xfrm>
            <a:off x="5410200" y="2514600"/>
            <a:ext cx="3429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What They are Looking For</a:t>
            </a:r>
          </a:p>
        </p:txBody>
      </p:sp>
      <p:sp>
        <p:nvSpPr>
          <p:cNvPr id="5131" name="Text Box 11"/>
          <p:cNvSpPr txBox="1">
            <a:spLocks noChangeArrowheads="1"/>
          </p:cNvSpPr>
          <p:nvPr/>
        </p:nvSpPr>
        <p:spPr bwMode="auto">
          <a:xfrm>
            <a:off x="2362200" y="3276601"/>
            <a:ext cx="1828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Firm’s Employees</a:t>
            </a:r>
          </a:p>
        </p:txBody>
      </p:sp>
      <p:sp>
        <p:nvSpPr>
          <p:cNvPr id="5132" name="Text Box 12"/>
          <p:cNvSpPr txBox="1">
            <a:spLocks noChangeArrowheads="1"/>
          </p:cNvSpPr>
          <p:nvPr/>
        </p:nvSpPr>
        <p:spPr bwMode="auto">
          <a:xfrm>
            <a:off x="2362200" y="4648200"/>
            <a:ext cx="1828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Investors and other external stakeholders</a:t>
            </a:r>
          </a:p>
        </p:txBody>
      </p:sp>
      <p:sp>
        <p:nvSpPr>
          <p:cNvPr id="5133" name="Text Box 13"/>
          <p:cNvSpPr txBox="1">
            <a:spLocks noChangeArrowheads="1"/>
          </p:cNvSpPr>
          <p:nvPr/>
        </p:nvSpPr>
        <p:spPr bwMode="auto">
          <a:xfrm>
            <a:off x="4495800" y="3200400"/>
            <a:ext cx="525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clearly written business plan helps the employees of a firm operate in sync and move forward in a consistent and purposeful manner.  </a:t>
            </a:r>
          </a:p>
        </p:txBody>
      </p:sp>
      <p:sp>
        <p:nvSpPr>
          <p:cNvPr id="5134" name="Text Box 14"/>
          <p:cNvSpPr txBox="1">
            <a:spLocks noChangeArrowheads="1"/>
          </p:cNvSpPr>
          <p:nvPr/>
        </p:nvSpPr>
        <p:spPr bwMode="auto">
          <a:xfrm>
            <a:off x="4267200" y="4724400"/>
            <a:ext cx="5638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firm’s business plan must make the case that the firm is a good use of an investor’s funds or the attention of others.  </a:t>
            </a:r>
          </a:p>
        </p:txBody>
      </p:sp>
      <p:sp>
        <p:nvSpPr>
          <p:cNvPr id="5136" name="Slide Number Placeholder 1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4DA86793-F330-4A9D-9B7B-691DFC0360A5}" type="slidenum">
              <a:rPr lang="en-US" altLang="en-US" sz="1400">
                <a:solidFill>
                  <a:prstClr val="black"/>
                </a:solidFill>
              </a:rPr>
              <a:pPr>
                <a:spcBef>
                  <a:spcPct val="0"/>
                </a:spcBef>
                <a:buFontTx/>
                <a:buNone/>
              </a:pPr>
              <a:t>14</a:t>
            </a:fld>
            <a:endParaRPr lang="en-US" altLang="en-US" sz="1400">
              <a:solidFill>
                <a:prstClr val="black"/>
              </a:solidFill>
            </a:endParaRPr>
          </a:p>
        </p:txBody>
      </p:sp>
    </p:spTree>
    <p:extLst>
      <p:ext uri="{BB962C8B-B14F-4D97-AF65-F5344CB8AC3E}">
        <p14:creationId xmlns:p14="http://schemas.microsoft.com/office/powerpoint/2010/main" val="20913351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5</a:t>
            </a:r>
          </a:p>
        </p:txBody>
      </p:sp>
      <p:sp>
        <p:nvSpPr>
          <p:cNvPr id="6147" name="Rectangle 3"/>
          <p:cNvSpPr>
            <a:spLocks noGrp="1" noChangeArrowheads="1"/>
          </p:cNvSpPr>
          <p:nvPr>
            <p:ph type="body" idx="1"/>
          </p:nvPr>
        </p:nvSpPr>
        <p:spPr/>
        <p:txBody>
          <a:bodyPr/>
          <a:lstStyle/>
          <a:p>
            <a:pPr eaLnBrk="1" hangingPunct="1"/>
            <a:r>
              <a:rPr lang="en-US" altLang="en-US" sz="2800">
                <a:latin typeface="Times New Roman" panose="02020603050405020304" pitchFamily="18" charset="0"/>
                <a:ea typeface="ＭＳ Ｐゴシック" panose="020B0600070205080204" pitchFamily="34" charset="-128"/>
              </a:rPr>
              <a:t>Structure of the Business Plan</a:t>
            </a:r>
          </a:p>
          <a:p>
            <a:pPr lvl="1" eaLnBrk="1" hangingPunct="1"/>
            <a:r>
              <a:rPr lang="en-US" altLang="en-US" sz="2400">
                <a:latin typeface="Times New Roman" panose="02020603050405020304" pitchFamily="18" charset="0"/>
                <a:ea typeface="ＭＳ Ｐゴシック" panose="020B0600070205080204" pitchFamily="34" charset="-128"/>
              </a:rPr>
              <a:t>To make the best impression a business plan should follow a conventional structure, such as the outline for the business plan shown in the chapter.</a:t>
            </a:r>
          </a:p>
          <a:p>
            <a:pPr lvl="1" eaLnBrk="1" hangingPunct="1"/>
            <a:r>
              <a:rPr lang="en-US" altLang="en-US" sz="2400">
                <a:latin typeface="Times New Roman" panose="02020603050405020304" pitchFamily="18" charset="0"/>
                <a:ea typeface="ＭＳ Ｐゴシック" panose="020B0600070205080204" pitchFamily="34" charset="-128"/>
              </a:rPr>
              <a:t>Although some entrepreneurs want to demonstrate creativity, departing from the basic structure of the conventional business plan is usually a mistake.  </a:t>
            </a:r>
          </a:p>
          <a:p>
            <a:pPr lvl="1" eaLnBrk="1" hangingPunct="1"/>
            <a:r>
              <a:rPr lang="en-US" altLang="en-US" sz="2400">
                <a:latin typeface="Times New Roman" panose="02020603050405020304" pitchFamily="18" charset="0"/>
                <a:ea typeface="ＭＳ Ｐゴシック" panose="020B0600070205080204" pitchFamily="34" charset="-128"/>
              </a:rPr>
              <a:t>Typically, investors are busy people and want a plan where they can easily find critical information.</a:t>
            </a:r>
          </a:p>
        </p:txBody>
      </p:sp>
      <p:sp>
        <p:nvSpPr>
          <p:cNvPr id="6148"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615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7ECC8D76-16C2-4A1B-8D7E-A19AB0DACAF1}" type="slidenum">
              <a:rPr lang="en-US" altLang="en-US" sz="1400">
                <a:solidFill>
                  <a:prstClr val="black"/>
                </a:solidFill>
              </a:rPr>
              <a:pPr>
                <a:spcBef>
                  <a:spcPct val="0"/>
                </a:spcBef>
                <a:buFontTx/>
                <a:buNone/>
              </a:pPr>
              <a:t>15</a:t>
            </a:fld>
            <a:endParaRPr lang="en-US" altLang="en-US" sz="1400">
              <a:solidFill>
                <a:prstClr val="black"/>
              </a:solidFill>
            </a:endParaRPr>
          </a:p>
        </p:txBody>
      </p:sp>
    </p:spTree>
    <p:extLst>
      <p:ext uri="{BB962C8B-B14F-4D97-AF65-F5344CB8AC3E}">
        <p14:creationId xmlns:p14="http://schemas.microsoft.com/office/powerpoint/2010/main" val="16899395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5</a:t>
            </a:r>
          </a:p>
        </p:txBody>
      </p:sp>
      <p:sp>
        <p:nvSpPr>
          <p:cNvPr id="7171" name="Rectangle 3"/>
          <p:cNvSpPr>
            <a:spLocks noGrp="1" noChangeArrowheads="1"/>
          </p:cNvSpPr>
          <p:nvPr>
            <p:ph type="body" idx="1"/>
          </p:nvPr>
        </p:nvSpPr>
        <p:spPr/>
        <p:txBody>
          <a:bodyPr/>
          <a:lstStyle/>
          <a:p>
            <a:pPr eaLnBrk="1" hangingPunct="1"/>
            <a:r>
              <a:rPr lang="en-US" altLang="en-US" sz="2800">
                <a:latin typeface="Times New Roman" panose="02020603050405020304" pitchFamily="18" charset="0"/>
                <a:ea typeface="ＭＳ Ｐゴシック" panose="020B0600070205080204" pitchFamily="34" charset="-128"/>
              </a:rPr>
              <a:t>Structure of the Business Plan (continued)</a:t>
            </a:r>
          </a:p>
          <a:p>
            <a:pPr lvl="1" eaLnBrk="1" hangingPunct="1"/>
            <a:r>
              <a:rPr lang="en-US" altLang="en-US" sz="2400">
                <a:latin typeface="Times New Roman" panose="02020603050405020304" pitchFamily="18" charset="0"/>
                <a:ea typeface="ＭＳ Ｐゴシック" panose="020B0600070205080204" pitchFamily="34" charset="-128"/>
              </a:rPr>
              <a:t>Software Packages</a:t>
            </a:r>
          </a:p>
          <a:p>
            <a:pPr lvl="2" eaLnBrk="1" hangingPunct="1"/>
            <a:r>
              <a:rPr lang="en-US" altLang="en-US" sz="2000">
                <a:latin typeface="Times New Roman" panose="02020603050405020304" pitchFamily="18" charset="0"/>
                <a:ea typeface="ＭＳ Ｐゴシック" panose="020B0600070205080204" pitchFamily="34" charset="-128"/>
              </a:rPr>
              <a:t>There are many software packages available that employ an interactive, menu-driven approach to assist in the writing of a business plan.  </a:t>
            </a:r>
          </a:p>
          <a:p>
            <a:pPr lvl="2" eaLnBrk="1" hangingPunct="1"/>
            <a:r>
              <a:rPr lang="en-US" altLang="en-US" sz="2000">
                <a:latin typeface="Times New Roman" panose="02020603050405020304" pitchFamily="18" charset="0"/>
                <a:ea typeface="ＭＳ Ｐゴシック" panose="020B0600070205080204" pitchFamily="34" charset="-128"/>
              </a:rPr>
              <a:t>Some of these programs are very helpful.  However, entrepreneurs should avoid a boilerplate plan that looks as though it came from a “canned” source.</a:t>
            </a:r>
          </a:p>
          <a:p>
            <a:pPr lvl="1" eaLnBrk="1" hangingPunct="1"/>
            <a:r>
              <a:rPr lang="en-US" altLang="en-US" sz="2400">
                <a:latin typeface="Times New Roman" panose="02020603050405020304" pitchFamily="18" charset="0"/>
                <a:ea typeface="ＭＳ Ｐゴシック" panose="020B0600070205080204" pitchFamily="34" charset="-128"/>
              </a:rPr>
              <a:t>Sense of Excitement</a:t>
            </a:r>
          </a:p>
          <a:p>
            <a:pPr lvl="2" eaLnBrk="1" hangingPunct="1"/>
            <a:r>
              <a:rPr lang="en-US" altLang="en-US" sz="2000">
                <a:latin typeface="Times New Roman" panose="02020603050405020304" pitchFamily="18" charset="0"/>
                <a:ea typeface="ＭＳ Ｐゴシック" panose="020B0600070205080204" pitchFamily="34" charset="-128"/>
              </a:rPr>
              <a:t>Along with facts and figures, a business plan needs to project a sense of anticipation and excitement about the possibilities that surround a new venture.</a:t>
            </a:r>
          </a:p>
        </p:txBody>
      </p:sp>
      <p:sp>
        <p:nvSpPr>
          <p:cNvPr id="7172"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717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00438489-CF91-4C1E-99DE-588C91FB98B3}" type="slidenum">
              <a:rPr lang="en-US" altLang="en-US" sz="1400">
                <a:solidFill>
                  <a:prstClr val="black"/>
                </a:solidFill>
              </a:rPr>
              <a:pPr>
                <a:spcBef>
                  <a:spcPct val="0"/>
                </a:spcBef>
                <a:buFontTx/>
                <a:buNone/>
              </a:pPr>
              <a:t>16</a:t>
            </a:fld>
            <a:endParaRPr lang="en-US" altLang="en-US" sz="1400">
              <a:solidFill>
                <a:prstClr val="black"/>
              </a:solidFill>
            </a:endParaRPr>
          </a:p>
        </p:txBody>
      </p:sp>
    </p:spTree>
    <p:extLst>
      <p:ext uri="{BB962C8B-B14F-4D97-AF65-F5344CB8AC3E}">
        <p14:creationId xmlns:p14="http://schemas.microsoft.com/office/powerpoint/2010/main" val="42722010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3 of 5</a:t>
            </a:r>
          </a:p>
        </p:txBody>
      </p:sp>
      <p:sp>
        <p:nvSpPr>
          <p:cNvPr id="8195" name="Rectangle 3"/>
          <p:cNvSpPr>
            <a:spLocks noGrp="1" noChangeArrowheads="1"/>
          </p:cNvSpPr>
          <p:nvPr>
            <p:ph type="body" idx="1"/>
          </p:nvPr>
        </p:nvSpPr>
        <p:spPr/>
        <p:txBody>
          <a:bodyPr>
            <a:normAutofit lnSpcReduction="10000"/>
          </a:bodyPr>
          <a:lstStyle/>
          <a:p>
            <a:pPr eaLnBrk="1" hangingPunct="1"/>
            <a:r>
              <a:rPr lang="en-US" altLang="en-US" sz="2800">
                <a:latin typeface="Times New Roman" panose="02020603050405020304" pitchFamily="18" charset="0"/>
                <a:ea typeface="ＭＳ Ｐゴシック" panose="020B0600070205080204" pitchFamily="34" charset="-128"/>
              </a:rPr>
              <a:t>Content of the Business Plan</a:t>
            </a:r>
          </a:p>
          <a:p>
            <a:pPr lvl="1" eaLnBrk="1" hangingPunct="1"/>
            <a:r>
              <a:rPr lang="en-US" altLang="en-US" sz="2400">
                <a:latin typeface="Times New Roman" panose="02020603050405020304" pitchFamily="18" charset="0"/>
                <a:ea typeface="ＭＳ Ｐゴシック" panose="020B0600070205080204" pitchFamily="34" charset="-128"/>
              </a:rPr>
              <a:t>The business plan should give clear and concise information on all the important aspects of the proposed venture.  </a:t>
            </a:r>
          </a:p>
          <a:p>
            <a:pPr lvl="1" eaLnBrk="1" hangingPunct="1"/>
            <a:r>
              <a:rPr lang="en-US" altLang="en-US" sz="2400">
                <a:latin typeface="Times New Roman" panose="02020603050405020304" pitchFamily="18" charset="0"/>
                <a:ea typeface="ＭＳ Ｐゴシック" panose="020B0600070205080204" pitchFamily="34" charset="-128"/>
              </a:rPr>
              <a:t>It must be long enough to provide sufficient information yet short enough to maintain reader interest.  </a:t>
            </a:r>
          </a:p>
          <a:p>
            <a:pPr lvl="1" eaLnBrk="1" hangingPunct="1"/>
            <a:r>
              <a:rPr lang="en-US" altLang="en-US" sz="2400">
                <a:latin typeface="Times New Roman" panose="02020603050405020304" pitchFamily="18" charset="0"/>
                <a:ea typeface="ＭＳ Ｐゴシック" panose="020B0600070205080204" pitchFamily="34" charset="-128"/>
              </a:rPr>
              <a:t>For most plans, 25 to 35 pages is sufficient.</a:t>
            </a:r>
          </a:p>
          <a:p>
            <a:pPr eaLnBrk="1" hangingPunct="1"/>
            <a:r>
              <a:rPr lang="en-US" altLang="en-US" sz="2800">
                <a:latin typeface="Times New Roman" panose="02020603050405020304" pitchFamily="18" charset="0"/>
                <a:ea typeface="ＭＳ Ｐゴシック" panose="020B0600070205080204" pitchFamily="34" charset="-128"/>
              </a:rPr>
              <a:t>Types of Business Plans</a:t>
            </a:r>
          </a:p>
          <a:p>
            <a:pPr lvl="1" eaLnBrk="1" hangingPunct="1"/>
            <a:r>
              <a:rPr lang="en-US" altLang="en-US" sz="2400">
                <a:latin typeface="Times New Roman" panose="02020603050405020304" pitchFamily="18" charset="0"/>
                <a:ea typeface="ＭＳ Ｐゴシック" panose="020B0600070205080204" pitchFamily="34" charset="-128"/>
              </a:rPr>
              <a:t>There are three types of business plans, which are shown on the next slide.</a:t>
            </a:r>
          </a:p>
        </p:txBody>
      </p:sp>
      <p:sp>
        <p:nvSpPr>
          <p:cNvPr id="8196"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819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F085998-3849-4F6B-8548-2E712A5F7407}" type="slidenum">
              <a:rPr lang="en-US" altLang="en-US" sz="1400">
                <a:solidFill>
                  <a:prstClr val="black"/>
                </a:solidFill>
              </a:rPr>
              <a:pPr>
                <a:spcBef>
                  <a:spcPct val="0"/>
                </a:spcBef>
                <a:buFontTx/>
                <a:buNone/>
              </a:pPr>
              <a:t>17</a:t>
            </a:fld>
            <a:endParaRPr lang="en-US" altLang="en-US" sz="1400">
              <a:solidFill>
                <a:prstClr val="black"/>
              </a:solidFill>
            </a:endParaRPr>
          </a:p>
        </p:txBody>
      </p:sp>
    </p:spTree>
    <p:extLst>
      <p:ext uri="{BB962C8B-B14F-4D97-AF65-F5344CB8AC3E}">
        <p14:creationId xmlns:p14="http://schemas.microsoft.com/office/powerpoint/2010/main" val="3468206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5 of 5</a:t>
            </a:r>
          </a:p>
        </p:txBody>
      </p:sp>
      <p:sp>
        <p:nvSpPr>
          <p:cNvPr id="10243" name="Rectangle 3"/>
          <p:cNvSpPr>
            <a:spLocks noGrp="1" noChangeArrowheads="1"/>
          </p:cNvSpPr>
          <p:nvPr>
            <p:ph type="body" idx="1"/>
          </p:nvPr>
        </p:nvSpPr>
        <p:spPr/>
        <p:txBody>
          <a:bodyPr/>
          <a:lstStyle/>
          <a:p>
            <a:pPr eaLnBrk="1" hangingPunct="1"/>
            <a:r>
              <a:rPr lang="en-US" altLang="en-US" sz="2800">
                <a:latin typeface="Times New Roman" panose="02020603050405020304" pitchFamily="18" charset="0"/>
                <a:ea typeface="ＭＳ Ｐゴシック" panose="020B0600070205080204" pitchFamily="34" charset="-128"/>
              </a:rPr>
              <a:t>Recognizing the Elements of the Plan May Change</a:t>
            </a:r>
          </a:p>
          <a:p>
            <a:pPr lvl="1" eaLnBrk="1" hangingPunct="1"/>
            <a:r>
              <a:rPr lang="en-US" altLang="en-US" sz="2400">
                <a:latin typeface="Times New Roman" panose="02020603050405020304" pitchFamily="18" charset="0"/>
                <a:ea typeface="ＭＳ Ｐゴシック" panose="020B0600070205080204" pitchFamily="34" charset="-128"/>
              </a:rPr>
              <a:t>It’s important to recognize that the plan will usually change while written.</a:t>
            </a:r>
          </a:p>
          <a:p>
            <a:pPr lvl="1" eaLnBrk="1" hangingPunct="1"/>
            <a:r>
              <a:rPr lang="en-US" altLang="en-US" sz="2400">
                <a:latin typeface="Times New Roman" panose="02020603050405020304" pitchFamily="18" charset="0"/>
                <a:ea typeface="ＭＳ Ｐゴシック" panose="020B0600070205080204" pitchFamily="34" charset="-128"/>
              </a:rPr>
              <a:t>New insights invariably emerge when an entrepreneur or a team of entrepreneurs immerse themselves in writing the plan and start getting feedback from others.</a:t>
            </a:r>
          </a:p>
        </p:txBody>
      </p:sp>
      <p:sp>
        <p:nvSpPr>
          <p:cNvPr id="10244"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024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E9735E0A-1D45-43B5-A8C7-BA991600F370}" type="slidenum">
              <a:rPr lang="en-US" altLang="en-US" sz="1400">
                <a:solidFill>
                  <a:prstClr val="black"/>
                </a:solidFill>
              </a:rPr>
              <a:pPr>
                <a:spcBef>
                  <a:spcPct val="0"/>
                </a:spcBef>
                <a:buFontTx/>
                <a:buNone/>
              </a:pPr>
              <a:t>18</a:t>
            </a:fld>
            <a:endParaRPr lang="en-US" altLang="en-US" sz="1400">
              <a:solidFill>
                <a:prstClr val="black"/>
              </a:solidFill>
            </a:endParaRPr>
          </a:p>
        </p:txBody>
      </p:sp>
    </p:spTree>
    <p:extLst>
      <p:ext uri="{BB962C8B-B14F-4D97-AF65-F5344CB8AC3E}">
        <p14:creationId xmlns:p14="http://schemas.microsoft.com/office/powerpoint/2010/main" val="2116501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Outline of Business Plan</a:t>
            </a:r>
          </a:p>
        </p:txBody>
      </p:sp>
      <p:sp>
        <p:nvSpPr>
          <p:cNvPr id="11267" name="Rectangle 3"/>
          <p:cNvSpPr>
            <a:spLocks noGrp="1" noChangeArrowheads="1"/>
          </p:cNvSpPr>
          <p:nvPr>
            <p:ph type="body" idx="1"/>
          </p:nvPr>
        </p:nvSpPr>
        <p:spPr>
          <a:xfrm>
            <a:off x="1981200" y="1447801"/>
            <a:ext cx="8229600" cy="4525963"/>
          </a:xfrm>
        </p:spPr>
        <p:txBody>
          <a:bodyPr/>
          <a:lstStyle/>
          <a:p>
            <a:pPr eaLnBrk="1" hangingPunct="1"/>
            <a:r>
              <a:rPr lang="en-US" altLang="en-US" sz="2800">
                <a:latin typeface="Times New Roman" panose="02020603050405020304" pitchFamily="18" charset="0"/>
                <a:ea typeface="ＭＳ Ｐゴシック" panose="020B0600070205080204" pitchFamily="34" charset="-128"/>
              </a:rPr>
              <a:t>Outline of Business Plan</a:t>
            </a:r>
          </a:p>
          <a:p>
            <a:pPr lvl="1" eaLnBrk="1" hangingPunct="1"/>
            <a:r>
              <a:rPr lang="en-US" altLang="en-US" sz="2400">
                <a:latin typeface="Times New Roman" panose="02020603050405020304" pitchFamily="18" charset="0"/>
                <a:ea typeface="ＭＳ Ｐゴシック" panose="020B0600070205080204" pitchFamily="34" charset="-128"/>
              </a:rPr>
              <a:t>A suggested outline of a business plan is shown on the next several slides.  </a:t>
            </a:r>
          </a:p>
          <a:p>
            <a:pPr lvl="1" eaLnBrk="1" hangingPunct="1"/>
            <a:r>
              <a:rPr lang="en-US" altLang="en-US" sz="2400">
                <a:latin typeface="Times New Roman" panose="02020603050405020304" pitchFamily="18" charset="0"/>
                <a:ea typeface="ＭＳ Ｐゴシック" panose="020B0600070205080204" pitchFamily="34" charset="-128"/>
              </a:rPr>
              <a:t>Most business plans do not include all the elements introduced in the sample plan; we include them here for the purpose of completeness.  </a:t>
            </a:r>
          </a:p>
          <a:p>
            <a:pPr lvl="1" eaLnBrk="1" hangingPunct="1"/>
            <a:r>
              <a:rPr lang="en-US" altLang="en-US" sz="2400">
                <a:latin typeface="Times New Roman" panose="02020603050405020304" pitchFamily="18" charset="0"/>
                <a:ea typeface="ＭＳ Ｐゴシック" panose="020B0600070205080204" pitchFamily="34" charset="-128"/>
              </a:rPr>
              <a:t>Each entrepreneur must decide which elements to include in his or her plan. </a:t>
            </a:r>
          </a:p>
        </p:txBody>
      </p:sp>
      <p:sp>
        <p:nvSpPr>
          <p:cNvPr id="11268"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127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9938E928-3CA1-4068-B528-06578E2CB1AE}" type="slidenum">
              <a:rPr lang="en-US" altLang="en-US" sz="1400">
                <a:solidFill>
                  <a:prstClr val="black"/>
                </a:solidFill>
              </a:rPr>
              <a:pPr>
                <a:spcBef>
                  <a:spcPct val="0"/>
                </a:spcBef>
                <a:buFontTx/>
                <a:buNone/>
              </a:pPr>
              <a:t>19</a:t>
            </a:fld>
            <a:endParaRPr lang="en-US" altLang="en-US" sz="1400">
              <a:solidFill>
                <a:prstClr val="black"/>
              </a:solidFill>
            </a:endParaRPr>
          </a:p>
        </p:txBody>
      </p:sp>
    </p:spTree>
    <p:extLst>
      <p:ext uri="{BB962C8B-B14F-4D97-AF65-F5344CB8AC3E}">
        <p14:creationId xmlns:p14="http://schemas.microsoft.com/office/powerpoint/2010/main" val="1001142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A business </a:t>
            </a:r>
            <a:r>
              <a:rPr lang="en-US" dirty="0" smtClean="0"/>
              <a:t>plan: definition</a:t>
            </a:r>
            <a:endParaRPr lang="ru-RU" dirty="0"/>
          </a:p>
        </p:txBody>
      </p:sp>
      <p:sp>
        <p:nvSpPr>
          <p:cNvPr id="3" name="Объект 2"/>
          <p:cNvSpPr>
            <a:spLocks noGrp="1"/>
          </p:cNvSpPr>
          <p:nvPr>
            <p:ph idx="1"/>
          </p:nvPr>
        </p:nvSpPr>
        <p:spPr/>
        <p:txBody>
          <a:bodyPr/>
          <a:lstStyle/>
          <a:p>
            <a:pPr marL="0" indent="0">
              <a:buNone/>
            </a:pPr>
            <a:r>
              <a:rPr lang="en-US" dirty="0"/>
              <a:t>A business plan is a written document that describes in detail how a business — usually a startup — defines its objectives and how it is to go about achieving its goals. A business plan lays out a written roadmap for the firm from each of a marketing, financial, and operational standpoint.</a:t>
            </a:r>
            <a:endParaRPr lang="ru-RU" dirty="0"/>
          </a:p>
        </p:txBody>
      </p:sp>
    </p:spTree>
    <p:extLst>
      <p:ext uri="{BB962C8B-B14F-4D97-AF65-F5344CB8AC3E}">
        <p14:creationId xmlns:p14="http://schemas.microsoft.com/office/powerpoint/2010/main" val="1791663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dirty="0"/>
              <a:t>Outline of a Business Plan</a:t>
            </a:r>
          </a:p>
        </p:txBody>
      </p:sp>
      <p:sp>
        <p:nvSpPr>
          <p:cNvPr id="8195" name="Rectangle 3"/>
          <p:cNvSpPr>
            <a:spLocks noGrp="1" noChangeArrowheads="1"/>
          </p:cNvSpPr>
          <p:nvPr>
            <p:ph sz="half" idx="1"/>
          </p:nvPr>
        </p:nvSpPr>
        <p:spPr/>
        <p:txBody>
          <a:bodyPr/>
          <a:lstStyle/>
          <a:p>
            <a:pPr marL="609600" indent="-609600"/>
            <a:r>
              <a:rPr lang="en-US" dirty="0"/>
              <a:t>Cover Sheet</a:t>
            </a:r>
          </a:p>
          <a:p>
            <a:pPr marL="609600" indent="-609600"/>
            <a:r>
              <a:rPr lang="en-US" dirty="0"/>
              <a:t>Executive Summary</a:t>
            </a:r>
          </a:p>
          <a:p>
            <a:pPr marL="609600" indent="-609600"/>
            <a:r>
              <a:rPr lang="en-US" dirty="0"/>
              <a:t>Table of Contents</a:t>
            </a:r>
          </a:p>
          <a:p>
            <a:pPr marL="609600" indent="-609600">
              <a:buFontTx/>
              <a:buAutoNum type="arabicParenR"/>
            </a:pPr>
            <a:r>
              <a:rPr lang="en-US" dirty="0"/>
              <a:t>Statement of Purpose</a:t>
            </a:r>
          </a:p>
          <a:p>
            <a:pPr marL="609600" indent="-609600">
              <a:buFontTx/>
              <a:buAutoNum type="arabicParenR"/>
            </a:pPr>
            <a:r>
              <a:rPr lang="en-US" dirty="0"/>
              <a:t>Company History</a:t>
            </a:r>
          </a:p>
          <a:p>
            <a:pPr marL="609600" indent="-609600">
              <a:buFontTx/>
              <a:buAutoNum type="arabicParenR"/>
            </a:pPr>
            <a:r>
              <a:rPr lang="en-US" dirty="0"/>
              <a:t>Business Description</a:t>
            </a:r>
          </a:p>
          <a:p>
            <a:pPr marL="609600" indent="-609600">
              <a:buFontTx/>
              <a:buAutoNum type="arabicParenR"/>
            </a:pPr>
            <a:r>
              <a:rPr lang="en-US" dirty="0"/>
              <a:t>Products and Services</a:t>
            </a:r>
          </a:p>
        </p:txBody>
      </p:sp>
      <p:sp>
        <p:nvSpPr>
          <p:cNvPr id="2" name="Объект 1"/>
          <p:cNvSpPr>
            <a:spLocks noGrp="1"/>
          </p:cNvSpPr>
          <p:nvPr>
            <p:ph sz="half" idx="2"/>
          </p:nvPr>
        </p:nvSpPr>
        <p:spPr/>
        <p:txBody>
          <a:bodyPr/>
          <a:lstStyle/>
          <a:p>
            <a:pPr marL="609600" indent="-609600">
              <a:buFont typeface="Wingdings" panose="05000000000000000000" pitchFamily="2" charset="2"/>
              <a:buAutoNum type="arabicParenR" startAt="5"/>
            </a:pPr>
            <a:r>
              <a:rPr lang="en-US" dirty="0"/>
              <a:t>Market Analysis</a:t>
            </a:r>
          </a:p>
          <a:p>
            <a:pPr marL="990600" lvl="1" indent="-533400">
              <a:buFont typeface="Wingdings" panose="05000000000000000000" pitchFamily="2" charset="2"/>
              <a:buAutoNum type="alphaLcPeriod"/>
            </a:pPr>
            <a:r>
              <a:rPr lang="en-US" dirty="0"/>
              <a:t>Customers</a:t>
            </a:r>
          </a:p>
          <a:p>
            <a:pPr marL="990600" lvl="1" indent="-533400">
              <a:buFont typeface="Wingdings" panose="05000000000000000000" pitchFamily="2" charset="2"/>
              <a:buAutoNum type="alphaLcPeriod"/>
            </a:pPr>
            <a:r>
              <a:rPr lang="en-US" dirty="0"/>
              <a:t>Competition</a:t>
            </a:r>
          </a:p>
          <a:p>
            <a:pPr marL="990600" lvl="1" indent="-533400">
              <a:buFont typeface="Wingdings" panose="05000000000000000000" pitchFamily="2" charset="2"/>
              <a:buAutoNum type="alphaLcPeriod"/>
            </a:pPr>
            <a:r>
              <a:rPr lang="en-US" dirty="0"/>
              <a:t>Marketing Strategy</a:t>
            </a:r>
          </a:p>
          <a:p>
            <a:pPr marL="609600" indent="-609600">
              <a:buFont typeface="Wingdings" panose="05000000000000000000" pitchFamily="2" charset="2"/>
              <a:buAutoNum type="arabicParenR" startAt="5"/>
            </a:pPr>
            <a:r>
              <a:rPr lang="en-US" dirty="0"/>
              <a:t>Management</a:t>
            </a:r>
          </a:p>
          <a:p>
            <a:pPr marL="609600" indent="-609600">
              <a:buFont typeface="Wingdings" panose="05000000000000000000" pitchFamily="2" charset="2"/>
              <a:buAutoNum type="arabicParenR" startAt="5"/>
            </a:pPr>
            <a:r>
              <a:rPr lang="en-US" dirty="0"/>
              <a:t>Operations</a:t>
            </a:r>
          </a:p>
          <a:p>
            <a:pPr marL="609600" indent="-609600">
              <a:buFont typeface="Wingdings" panose="05000000000000000000" pitchFamily="2" charset="2"/>
              <a:buAutoNum type="arabicParenR" startAt="5"/>
            </a:pPr>
            <a:r>
              <a:rPr lang="en-US" dirty="0"/>
              <a:t>Financial Plan</a:t>
            </a:r>
          </a:p>
          <a:p>
            <a:pPr marL="609600" indent="-609600">
              <a:buFont typeface="Wingdings" panose="05000000000000000000" pitchFamily="2" charset="2"/>
              <a:buAutoNum type="arabicParenR" startAt="5"/>
            </a:pPr>
            <a:r>
              <a:rPr lang="en-US" dirty="0"/>
              <a:t>Appendices </a:t>
            </a:r>
          </a:p>
          <a:p>
            <a:endParaRPr lang="ru-RU" dirty="0"/>
          </a:p>
        </p:txBody>
      </p:sp>
    </p:spTree>
    <p:extLst>
      <p:ext uri="{BB962C8B-B14F-4D97-AF65-F5344CB8AC3E}">
        <p14:creationId xmlns:p14="http://schemas.microsoft.com/office/powerpoint/2010/main" val="2253300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b="1"/>
              <a:t>Outline of a Business Plan</a:t>
            </a:r>
          </a:p>
        </p:txBody>
      </p:sp>
      <p:sp>
        <p:nvSpPr>
          <p:cNvPr id="9219" name="Rectangle 3"/>
          <p:cNvSpPr>
            <a:spLocks noGrp="1" noChangeArrowheads="1"/>
          </p:cNvSpPr>
          <p:nvPr>
            <p:ph type="body" idx="1"/>
          </p:nvPr>
        </p:nvSpPr>
        <p:spPr/>
        <p:txBody>
          <a:bodyPr/>
          <a:lstStyle/>
          <a:p>
            <a:pPr marL="609600" indent="-609600">
              <a:buFont typeface="Wingdings" panose="05000000000000000000" pitchFamily="2" charset="2"/>
              <a:buAutoNum type="arabicParenR" startAt="5"/>
            </a:pPr>
            <a:r>
              <a:rPr lang="en-US" dirty="0"/>
              <a:t>Market Analysis</a:t>
            </a:r>
          </a:p>
          <a:p>
            <a:pPr marL="990600" lvl="1" indent="-533400">
              <a:buFont typeface="Wingdings" panose="05000000000000000000" pitchFamily="2" charset="2"/>
              <a:buAutoNum type="alphaLcPeriod"/>
            </a:pPr>
            <a:r>
              <a:rPr lang="en-US" dirty="0"/>
              <a:t>Customers</a:t>
            </a:r>
          </a:p>
          <a:p>
            <a:pPr marL="990600" lvl="1" indent="-533400">
              <a:buFont typeface="Wingdings" panose="05000000000000000000" pitchFamily="2" charset="2"/>
              <a:buAutoNum type="alphaLcPeriod"/>
            </a:pPr>
            <a:r>
              <a:rPr lang="en-US" dirty="0"/>
              <a:t>Competition</a:t>
            </a:r>
          </a:p>
          <a:p>
            <a:pPr marL="990600" lvl="1" indent="-533400">
              <a:buFont typeface="Wingdings" panose="05000000000000000000" pitchFamily="2" charset="2"/>
              <a:buAutoNum type="alphaLcPeriod"/>
            </a:pPr>
            <a:r>
              <a:rPr lang="en-US" dirty="0"/>
              <a:t>Marketing Strategy</a:t>
            </a:r>
          </a:p>
          <a:p>
            <a:pPr marL="609600" indent="-609600">
              <a:buFont typeface="Wingdings" panose="05000000000000000000" pitchFamily="2" charset="2"/>
              <a:buAutoNum type="arabicParenR" startAt="5"/>
            </a:pPr>
            <a:r>
              <a:rPr lang="en-US" dirty="0"/>
              <a:t>Management</a:t>
            </a:r>
          </a:p>
          <a:p>
            <a:pPr marL="609600" indent="-609600">
              <a:buFont typeface="Wingdings" panose="05000000000000000000" pitchFamily="2" charset="2"/>
              <a:buAutoNum type="arabicParenR" startAt="5"/>
            </a:pPr>
            <a:r>
              <a:rPr lang="en-US" dirty="0"/>
              <a:t>Operations</a:t>
            </a:r>
          </a:p>
          <a:p>
            <a:pPr marL="609600" indent="-609600">
              <a:buFont typeface="Wingdings" panose="05000000000000000000" pitchFamily="2" charset="2"/>
              <a:buAutoNum type="arabicParenR" startAt="5"/>
            </a:pPr>
            <a:r>
              <a:rPr lang="en-US" dirty="0"/>
              <a:t>Financial Plan</a:t>
            </a:r>
          </a:p>
          <a:p>
            <a:pPr marL="609600" indent="-609600">
              <a:buFont typeface="Wingdings" panose="05000000000000000000" pitchFamily="2" charset="2"/>
              <a:buAutoNum type="arabicParenR" startAt="5"/>
            </a:pPr>
            <a:r>
              <a:rPr lang="en-US" dirty="0"/>
              <a:t>Appendices </a:t>
            </a:r>
          </a:p>
        </p:txBody>
      </p:sp>
    </p:spTree>
    <p:extLst>
      <p:ext uri="{BB962C8B-B14F-4D97-AF65-F5344CB8AC3E}">
        <p14:creationId xmlns:p14="http://schemas.microsoft.com/office/powerpoint/2010/main" val="612138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a:t>Cover Sheet</a:t>
            </a:r>
          </a:p>
        </p:txBody>
      </p:sp>
      <p:sp>
        <p:nvSpPr>
          <p:cNvPr id="10243" name="Rectangle 3"/>
          <p:cNvSpPr>
            <a:spLocks noGrp="1" noChangeArrowheads="1"/>
          </p:cNvSpPr>
          <p:nvPr>
            <p:ph type="body" idx="1"/>
          </p:nvPr>
        </p:nvSpPr>
        <p:spPr>
          <a:xfrm>
            <a:off x="1981200" y="1447800"/>
            <a:ext cx="8229600" cy="5105400"/>
          </a:xfrm>
        </p:spPr>
        <p:txBody>
          <a:bodyPr/>
          <a:lstStyle/>
          <a:p>
            <a:r>
              <a:rPr lang="en-US" sz="2800"/>
              <a:t>Identity information</a:t>
            </a:r>
          </a:p>
          <a:p>
            <a:pPr lvl="1"/>
            <a:r>
              <a:rPr lang="en-US" sz="2400"/>
              <a:t>The words “Business Plan”</a:t>
            </a:r>
          </a:p>
          <a:p>
            <a:pPr lvl="1"/>
            <a:r>
              <a:rPr lang="en-US" sz="2400"/>
              <a:t>Your name and business name</a:t>
            </a:r>
          </a:p>
          <a:p>
            <a:pPr lvl="1"/>
            <a:r>
              <a:rPr lang="en-US" sz="2400"/>
              <a:t>Company logo</a:t>
            </a:r>
          </a:p>
          <a:p>
            <a:pPr lvl="1"/>
            <a:r>
              <a:rPr lang="en-US" sz="2400"/>
              <a:t>Address</a:t>
            </a:r>
          </a:p>
          <a:p>
            <a:pPr lvl="1"/>
            <a:r>
              <a:rPr lang="en-US" sz="2400"/>
              <a:t>Telephone number</a:t>
            </a:r>
          </a:p>
          <a:p>
            <a:pPr lvl="1"/>
            <a:r>
              <a:rPr lang="en-US" sz="2400"/>
              <a:t>Fax Number</a:t>
            </a:r>
          </a:p>
          <a:p>
            <a:pPr lvl="1"/>
            <a:r>
              <a:rPr lang="en-US" sz="2400"/>
              <a:t>Email Address</a:t>
            </a:r>
          </a:p>
          <a:p>
            <a:pPr lvl="1"/>
            <a:r>
              <a:rPr lang="en-US" sz="2400"/>
              <a:t>Web Address (URL)</a:t>
            </a:r>
          </a:p>
          <a:p>
            <a:r>
              <a:rPr lang="en-US" sz="2800"/>
              <a:t>Submission date</a:t>
            </a:r>
          </a:p>
          <a:p>
            <a:r>
              <a:rPr lang="en-US" sz="2800"/>
              <a:t>Looks vs. content</a:t>
            </a:r>
          </a:p>
        </p:txBody>
      </p:sp>
    </p:spTree>
    <p:extLst>
      <p:ext uri="{BB962C8B-B14F-4D97-AF65-F5344CB8AC3E}">
        <p14:creationId xmlns:p14="http://schemas.microsoft.com/office/powerpoint/2010/main" val="3040390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b="1"/>
              <a:t>Executive Summary</a:t>
            </a:r>
          </a:p>
        </p:txBody>
      </p:sp>
      <p:sp>
        <p:nvSpPr>
          <p:cNvPr id="11267" name="Rectangle 3"/>
          <p:cNvSpPr>
            <a:spLocks noGrp="1" noChangeArrowheads="1"/>
          </p:cNvSpPr>
          <p:nvPr>
            <p:ph type="body" idx="1"/>
          </p:nvPr>
        </p:nvSpPr>
        <p:spPr/>
        <p:txBody>
          <a:bodyPr/>
          <a:lstStyle/>
          <a:p>
            <a:r>
              <a:rPr lang="en-US"/>
              <a:t>Most important part of the plan</a:t>
            </a:r>
          </a:p>
          <a:p>
            <a:r>
              <a:rPr lang="en-US"/>
              <a:t>30-second test</a:t>
            </a:r>
          </a:p>
          <a:p>
            <a:r>
              <a:rPr lang="en-US"/>
              <a:t>Concise explanation</a:t>
            </a:r>
          </a:p>
          <a:p>
            <a:pPr lvl="1"/>
            <a:r>
              <a:rPr lang="en-US"/>
              <a:t>Venture objectives</a:t>
            </a:r>
          </a:p>
          <a:p>
            <a:pPr lvl="1"/>
            <a:r>
              <a:rPr lang="en-US"/>
              <a:t>Market prospects</a:t>
            </a:r>
          </a:p>
          <a:p>
            <a:pPr lvl="1"/>
            <a:r>
              <a:rPr lang="en-US"/>
              <a:t>Financial forecasts</a:t>
            </a:r>
          </a:p>
          <a:p>
            <a:pPr lvl="1"/>
            <a:r>
              <a:rPr lang="en-US"/>
              <a:t>Sources and uses</a:t>
            </a:r>
          </a:p>
          <a:p>
            <a:r>
              <a:rPr lang="en-US"/>
              <a:t>WRITTEN LAST</a:t>
            </a:r>
          </a:p>
        </p:txBody>
      </p:sp>
    </p:spTree>
    <p:extLst>
      <p:ext uri="{BB962C8B-B14F-4D97-AF65-F5344CB8AC3E}">
        <p14:creationId xmlns:p14="http://schemas.microsoft.com/office/powerpoint/2010/main" val="722518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b="1"/>
              <a:t>Statement of Purpose</a:t>
            </a:r>
          </a:p>
        </p:txBody>
      </p:sp>
      <p:sp>
        <p:nvSpPr>
          <p:cNvPr id="27651" name="Rectangle 3"/>
          <p:cNvSpPr>
            <a:spLocks noGrp="1" noChangeArrowheads="1"/>
          </p:cNvSpPr>
          <p:nvPr>
            <p:ph type="body" idx="1"/>
          </p:nvPr>
        </p:nvSpPr>
        <p:spPr>
          <a:xfrm>
            <a:off x="1981200" y="1371601"/>
            <a:ext cx="8229600" cy="4530725"/>
          </a:xfrm>
        </p:spPr>
        <p:txBody>
          <a:bodyPr>
            <a:normAutofit fontScale="92500" lnSpcReduction="10000"/>
          </a:bodyPr>
          <a:lstStyle/>
          <a:p>
            <a:pPr>
              <a:lnSpc>
                <a:spcPct val="80000"/>
              </a:lnSpc>
            </a:pPr>
            <a:r>
              <a:rPr lang="en-US" sz="2800"/>
              <a:t>The business plan’s objectives: financing or operating guide </a:t>
            </a:r>
          </a:p>
          <a:p>
            <a:pPr>
              <a:lnSpc>
                <a:spcPct val="80000"/>
              </a:lnSpc>
            </a:pPr>
            <a:r>
              <a:rPr lang="en-US" sz="2800"/>
              <a:t>Financing</a:t>
            </a:r>
          </a:p>
          <a:p>
            <a:pPr lvl="1">
              <a:lnSpc>
                <a:spcPct val="80000"/>
              </a:lnSpc>
            </a:pPr>
            <a:r>
              <a:rPr lang="en-US" sz="2400"/>
              <a:t>How much money is needed?</a:t>
            </a:r>
          </a:p>
          <a:p>
            <a:pPr lvl="1">
              <a:lnSpc>
                <a:spcPct val="80000"/>
              </a:lnSpc>
            </a:pPr>
            <a:r>
              <a:rPr lang="en-US" sz="2400"/>
              <a:t>What will the money be used for?</a:t>
            </a:r>
          </a:p>
          <a:p>
            <a:pPr lvl="1">
              <a:lnSpc>
                <a:spcPct val="80000"/>
              </a:lnSpc>
            </a:pPr>
            <a:r>
              <a:rPr lang="en-US" sz="2400"/>
              <a:t>How will the funds benefit the business?</a:t>
            </a:r>
          </a:p>
          <a:p>
            <a:pPr lvl="1">
              <a:lnSpc>
                <a:spcPct val="80000"/>
              </a:lnSpc>
            </a:pPr>
            <a:r>
              <a:rPr lang="en-US" sz="2400"/>
              <a:t>Why does this loan or investment make business sense?</a:t>
            </a:r>
          </a:p>
          <a:p>
            <a:pPr lvl="1">
              <a:lnSpc>
                <a:spcPct val="80000"/>
              </a:lnSpc>
            </a:pPr>
            <a:r>
              <a:rPr lang="en-US" sz="2400"/>
              <a:t>How will the funds be repaid?</a:t>
            </a:r>
          </a:p>
          <a:p>
            <a:pPr>
              <a:lnSpc>
                <a:spcPct val="80000"/>
              </a:lnSpc>
            </a:pPr>
            <a:r>
              <a:rPr lang="en-US" sz="2800"/>
              <a:t>Operating guide</a:t>
            </a:r>
          </a:p>
          <a:p>
            <a:pPr lvl="1">
              <a:lnSpc>
                <a:spcPct val="80000"/>
              </a:lnSpc>
            </a:pPr>
            <a:r>
              <a:rPr lang="en-US" sz="2400"/>
              <a:t>Who will use it?</a:t>
            </a:r>
          </a:p>
          <a:p>
            <a:pPr lvl="1">
              <a:lnSpc>
                <a:spcPct val="80000"/>
              </a:lnSpc>
            </a:pPr>
            <a:r>
              <a:rPr lang="en-US" sz="2400"/>
              <a:t>Will it layout strategy plans?</a:t>
            </a:r>
          </a:p>
          <a:p>
            <a:pPr lvl="1">
              <a:lnSpc>
                <a:spcPct val="80000"/>
              </a:lnSpc>
            </a:pPr>
            <a:r>
              <a:rPr lang="en-US" sz="2400"/>
              <a:t>How will it be updated?</a:t>
            </a:r>
          </a:p>
          <a:p>
            <a:pPr>
              <a:lnSpc>
                <a:spcPct val="80000"/>
              </a:lnSpc>
            </a:pPr>
            <a:r>
              <a:rPr lang="en-US" sz="2800"/>
              <a:t>Becoming self-sufficient</a:t>
            </a:r>
          </a:p>
        </p:txBody>
      </p:sp>
    </p:spTree>
    <p:extLst>
      <p:ext uri="{BB962C8B-B14F-4D97-AF65-F5344CB8AC3E}">
        <p14:creationId xmlns:p14="http://schemas.microsoft.com/office/powerpoint/2010/main" val="2453383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b="1"/>
              <a:t>Sample: Statement of Purpose</a:t>
            </a:r>
          </a:p>
        </p:txBody>
      </p:sp>
      <p:sp>
        <p:nvSpPr>
          <p:cNvPr id="28675" name="Rectangle 3"/>
          <p:cNvSpPr>
            <a:spLocks noGrp="1" noChangeArrowheads="1"/>
          </p:cNvSpPr>
          <p:nvPr>
            <p:ph type="body" idx="1"/>
          </p:nvPr>
        </p:nvSpPr>
        <p:spPr>
          <a:xfrm>
            <a:off x="1524000" y="1295400"/>
            <a:ext cx="9144000" cy="4876800"/>
          </a:xfrm>
        </p:spPr>
        <p:txBody>
          <a:bodyPr/>
          <a:lstStyle/>
          <a:p>
            <a:pPr>
              <a:lnSpc>
                <a:spcPct val="80000"/>
              </a:lnSpc>
              <a:buClr>
                <a:schemeClr val="tx1"/>
              </a:buClr>
              <a:buFont typeface="Wingdings" panose="05000000000000000000" pitchFamily="2" charset="2"/>
              <a:buNone/>
            </a:pPr>
            <a:r>
              <a:rPr lang="en-US" sz="2600"/>
              <a:t>	</a:t>
            </a:r>
            <a:r>
              <a:rPr lang="en-US" sz="2500"/>
              <a:t>	This business plan is written to secure financing in the amount of $24,000, which will cover the following costs:</a:t>
            </a:r>
          </a:p>
          <a:p>
            <a:pPr marL="1257300" lvl="2">
              <a:lnSpc>
                <a:spcPct val="80000"/>
              </a:lnSpc>
              <a:buClr>
                <a:schemeClr val="tx1"/>
              </a:buClr>
              <a:buFontTx/>
              <a:buChar char="•"/>
            </a:pPr>
            <a:r>
              <a:rPr lang="en-US" sz="2500"/>
              <a:t>$10,000 in equipment</a:t>
            </a:r>
          </a:p>
          <a:p>
            <a:pPr marL="1257300" lvl="2">
              <a:lnSpc>
                <a:spcPct val="80000"/>
              </a:lnSpc>
              <a:buClr>
                <a:schemeClr val="tx1"/>
              </a:buClr>
              <a:buFontTx/>
              <a:buChar char="•"/>
            </a:pPr>
            <a:r>
              <a:rPr lang="en-US" sz="2500"/>
              <a:t>$14,000 in operating capital</a:t>
            </a:r>
          </a:p>
          <a:p>
            <a:pPr>
              <a:lnSpc>
                <a:spcPct val="80000"/>
              </a:lnSpc>
              <a:buClr>
                <a:schemeClr val="tx1"/>
              </a:buClr>
              <a:buFontTx/>
              <a:buNone/>
            </a:pPr>
            <a:r>
              <a:rPr lang="en-US" sz="3300"/>
              <a:t>		</a:t>
            </a:r>
            <a:r>
              <a:rPr lang="en-US" sz="2500"/>
              <a:t>The loan will supplement the owner’s equity investment of $20,000, and will be repaid beginning the month after disbursement according to lender terms. Funds will play a crucial role in sustaining the business as the client base grows, and will allow the business to become self-sufficient by the beginning of year two.</a:t>
            </a:r>
          </a:p>
          <a:p>
            <a:pPr>
              <a:lnSpc>
                <a:spcPct val="80000"/>
              </a:lnSpc>
              <a:buClr>
                <a:schemeClr val="tx1"/>
              </a:buClr>
              <a:buFont typeface="Wingdings" panose="05000000000000000000" pitchFamily="2" charset="2"/>
              <a:buNone/>
            </a:pPr>
            <a:endParaRPr lang="en-US" sz="2500"/>
          </a:p>
        </p:txBody>
      </p:sp>
    </p:spTree>
    <p:extLst>
      <p:ext uri="{BB962C8B-B14F-4D97-AF65-F5344CB8AC3E}">
        <p14:creationId xmlns:p14="http://schemas.microsoft.com/office/powerpoint/2010/main" val="2017540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b="1"/>
              <a:t>Company History</a:t>
            </a:r>
          </a:p>
        </p:txBody>
      </p:sp>
      <p:sp>
        <p:nvSpPr>
          <p:cNvPr id="29699" name="Rectangle 3"/>
          <p:cNvSpPr>
            <a:spLocks noGrp="1" noChangeArrowheads="1"/>
          </p:cNvSpPr>
          <p:nvPr>
            <p:ph type="body" idx="1"/>
          </p:nvPr>
        </p:nvSpPr>
        <p:spPr>
          <a:xfrm>
            <a:off x="982133" y="2057400"/>
            <a:ext cx="10405534" cy="3844926"/>
          </a:xfrm>
        </p:spPr>
        <p:txBody>
          <a:bodyPr numCol="2">
            <a:normAutofit/>
          </a:bodyPr>
          <a:lstStyle/>
          <a:p>
            <a:pPr>
              <a:lnSpc>
                <a:spcPct val="90000"/>
              </a:lnSpc>
            </a:pPr>
            <a:r>
              <a:rPr lang="en-US" sz="2300" dirty="0"/>
              <a:t>Mission Statement </a:t>
            </a:r>
          </a:p>
          <a:p>
            <a:pPr>
              <a:lnSpc>
                <a:spcPct val="90000"/>
              </a:lnSpc>
            </a:pPr>
            <a:r>
              <a:rPr lang="en-US" sz="2300" dirty="0"/>
              <a:t>Basic product description</a:t>
            </a:r>
          </a:p>
          <a:p>
            <a:pPr>
              <a:lnSpc>
                <a:spcPct val="90000"/>
              </a:lnSpc>
            </a:pPr>
            <a:r>
              <a:rPr lang="en-US" sz="2300" dirty="0"/>
              <a:t>Names of principals and brief background on each</a:t>
            </a:r>
          </a:p>
          <a:p>
            <a:pPr>
              <a:lnSpc>
                <a:spcPct val="90000"/>
              </a:lnSpc>
            </a:pPr>
            <a:r>
              <a:rPr lang="en-US" sz="2300" dirty="0"/>
              <a:t>Legalities: business type</a:t>
            </a:r>
          </a:p>
          <a:p>
            <a:pPr>
              <a:lnSpc>
                <a:spcPct val="90000"/>
              </a:lnSpc>
            </a:pPr>
            <a:r>
              <a:rPr lang="en-US" sz="2300" dirty="0"/>
              <a:t>Company location</a:t>
            </a:r>
          </a:p>
          <a:p>
            <a:pPr>
              <a:lnSpc>
                <a:spcPct val="90000"/>
              </a:lnSpc>
            </a:pPr>
            <a:r>
              <a:rPr lang="en-US" sz="2300" dirty="0"/>
              <a:t>Number of employees</a:t>
            </a:r>
          </a:p>
          <a:p>
            <a:pPr>
              <a:lnSpc>
                <a:spcPct val="90000"/>
              </a:lnSpc>
            </a:pPr>
            <a:r>
              <a:rPr lang="en-US" sz="2300" dirty="0"/>
              <a:t>Customer highlights</a:t>
            </a:r>
          </a:p>
          <a:p>
            <a:pPr>
              <a:lnSpc>
                <a:spcPct val="90000"/>
              </a:lnSpc>
            </a:pPr>
            <a:r>
              <a:rPr lang="en-US" sz="2300" dirty="0"/>
              <a:t>Your niche and unique qualities</a:t>
            </a:r>
          </a:p>
          <a:p>
            <a:pPr>
              <a:lnSpc>
                <a:spcPct val="90000"/>
              </a:lnSpc>
            </a:pPr>
            <a:r>
              <a:rPr lang="en-US" sz="2300" dirty="0"/>
              <a:t>Strategic alliances</a:t>
            </a:r>
          </a:p>
          <a:p>
            <a:pPr>
              <a:lnSpc>
                <a:spcPct val="90000"/>
              </a:lnSpc>
            </a:pPr>
            <a:r>
              <a:rPr lang="en-US" sz="2300" dirty="0"/>
              <a:t>Awards and merits</a:t>
            </a:r>
          </a:p>
          <a:p>
            <a:pPr>
              <a:lnSpc>
                <a:spcPct val="90000"/>
              </a:lnSpc>
            </a:pPr>
            <a:r>
              <a:rPr lang="en-US" sz="2300" dirty="0"/>
              <a:t>Company milestones (business formation, opening date, hiring employees, revenue levels/ growth) </a:t>
            </a:r>
          </a:p>
          <a:p>
            <a:pPr>
              <a:lnSpc>
                <a:spcPct val="90000"/>
              </a:lnSpc>
            </a:pPr>
            <a:r>
              <a:rPr lang="en-US" sz="2300" dirty="0"/>
              <a:t>1-3 year plan – future milestones to reach (sales goals, hiring employees)</a:t>
            </a:r>
          </a:p>
          <a:p>
            <a:pPr>
              <a:lnSpc>
                <a:spcPct val="90000"/>
              </a:lnSpc>
            </a:pPr>
            <a:endParaRPr lang="en-US" sz="2300" dirty="0"/>
          </a:p>
        </p:txBody>
      </p:sp>
    </p:spTree>
    <p:extLst>
      <p:ext uri="{BB962C8B-B14F-4D97-AF65-F5344CB8AC3E}">
        <p14:creationId xmlns:p14="http://schemas.microsoft.com/office/powerpoint/2010/main" val="17642470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b="1"/>
              <a:t>Business Description</a:t>
            </a:r>
          </a:p>
        </p:txBody>
      </p:sp>
      <p:sp>
        <p:nvSpPr>
          <p:cNvPr id="31747" name="Rectangle 3"/>
          <p:cNvSpPr>
            <a:spLocks noGrp="1" noChangeArrowheads="1"/>
          </p:cNvSpPr>
          <p:nvPr>
            <p:ph type="body" idx="1"/>
          </p:nvPr>
        </p:nvSpPr>
        <p:spPr/>
        <p:txBody>
          <a:bodyPr>
            <a:normAutofit fontScale="77500" lnSpcReduction="20000"/>
          </a:bodyPr>
          <a:lstStyle/>
          <a:p>
            <a:pPr>
              <a:lnSpc>
                <a:spcPct val="90000"/>
              </a:lnSpc>
            </a:pPr>
            <a:r>
              <a:rPr lang="en-US" sz="2800"/>
              <a:t>Mission statement</a:t>
            </a:r>
          </a:p>
          <a:p>
            <a:pPr>
              <a:lnSpc>
                <a:spcPct val="90000"/>
              </a:lnSpc>
            </a:pPr>
            <a:r>
              <a:rPr lang="en-US" sz="2800"/>
              <a:t>Legalities: business type</a:t>
            </a:r>
          </a:p>
          <a:p>
            <a:pPr>
              <a:lnSpc>
                <a:spcPct val="90000"/>
              </a:lnSpc>
            </a:pPr>
            <a:r>
              <a:rPr lang="en-US" sz="2800"/>
              <a:t>Basic product or service description</a:t>
            </a:r>
          </a:p>
          <a:p>
            <a:pPr>
              <a:lnSpc>
                <a:spcPct val="90000"/>
              </a:lnSpc>
            </a:pPr>
            <a:r>
              <a:rPr lang="en-US" sz="2800"/>
              <a:t>New, takeover, expansion, franchise</a:t>
            </a:r>
          </a:p>
          <a:p>
            <a:pPr>
              <a:lnSpc>
                <a:spcPct val="90000"/>
              </a:lnSpc>
            </a:pPr>
            <a:r>
              <a:rPr lang="en-US" sz="2800"/>
              <a:t>General strategy plan</a:t>
            </a:r>
          </a:p>
          <a:p>
            <a:pPr lvl="1">
              <a:lnSpc>
                <a:spcPct val="90000"/>
              </a:lnSpc>
            </a:pPr>
            <a:r>
              <a:rPr lang="en-US" sz="2400"/>
              <a:t>List of planned milestones (business formation, opening date, hiring employees, reaching certain revenue goals)</a:t>
            </a:r>
          </a:p>
          <a:p>
            <a:pPr>
              <a:lnSpc>
                <a:spcPct val="90000"/>
              </a:lnSpc>
            </a:pPr>
            <a:r>
              <a:rPr lang="en-US" sz="2800"/>
              <a:t>Planned strategic alliances</a:t>
            </a:r>
          </a:p>
          <a:p>
            <a:pPr>
              <a:lnSpc>
                <a:spcPct val="90000"/>
              </a:lnSpc>
            </a:pPr>
            <a:r>
              <a:rPr lang="en-US" sz="2800"/>
              <a:t>Work already done</a:t>
            </a:r>
          </a:p>
          <a:p>
            <a:pPr>
              <a:lnSpc>
                <a:spcPct val="90000"/>
              </a:lnSpc>
            </a:pPr>
            <a:r>
              <a:rPr lang="en-US" sz="2800" b="1"/>
              <a:t>Experience in the business</a:t>
            </a:r>
            <a:endParaRPr lang="en-US" sz="2800"/>
          </a:p>
        </p:txBody>
      </p:sp>
    </p:spTree>
    <p:extLst>
      <p:ext uri="{BB962C8B-B14F-4D97-AF65-F5344CB8AC3E}">
        <p14:creationId xmlns:p14="http://schemas.microsoft.com/office/powerpoint/2010/main" val="241875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b="1"/>
              <a:t>Products and Services</a:t>
            </a:r>
          </a:p>
        </p:txBody>
      </p:sp>
      <p:sp>
        <p:nvSpPr>
          <p:cNvPr id="35843" name="Rectangle 3"/>
          <p:cNvSpPr>
            <a:spLocks noGrp="1" noChangeArrowheads="1"/>
          </p:cNvSpPr>
          <p:nvPr>
            <p:ph type="body" idx="1"/>
          </p:nvPr>
        </p:nvSpPr>
        <p:spPr/>
        <p:txBody>
          <a:bodyPr/>
          <a:lstStyle/>
          <a:p>
            <a:r>
              <a:rPr lang="en-US" dirty="0"/>
              <a:t>Detailed description of products or services </a:t>
            </a:r>
          </a:p>
          <a:p>
            <a:r>
              <a:rPr lang="en-US" dirty="0"/>
              <a:t>Indicate stage of development: in-process, prototypes, samples</a:t>
            </a:r>
          </a:p>
          <a:p>
            <a:r>
              <a:rPr lang="en-US" dirty="0"/>
              <a:t>Patents or trademarks, legal contracts, licensing agreements, regulations, certifications</a:t>
            </a:r>
          </a:p>
          <a:p>
            <a:r>
              <a:rPr lang="en-US" dirty="0"/>
              <a:t>“The Brochure Section”</a:t>
            </a:r>
          </a:p>
        </p:txBody>
      </p:sp>
    </p:spTree>
    <p:extLst>
      <p:ext uri="{BB962C8B-B14F-4D97-AF65-F5344CB8AC3E}">
        <p14:creationId xmlns:p14="http://schemas.microsoft.com/office/powerpoint/2010/main" val="10615893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Grp="1" noChangeArrowheads="1"/>
          </p:cNvSpPr>
          <p:nvPr>
            <p:ph type="title"/>
          </p:nvPr>
        </p:nvSpPr>
        <p:spPr/>
        <p:txBody>
          <a:bodyPr/>
          <a:lstStyle/>
          <a:p>
            <a:r>
              <a:rPr lang="en-US" b="1"/>
              <a:t>Market Analysis</a:t>
            </a:r>
          </a:p>
        </p:txBody>
      </p:sp>
      <p:sp>
        <p:nvSpPr>
          <p:cNvPr id="43011" name="Rectangle 1027"/>
          <p:cNvSpPr>
            <a:spLocks noGrp="1" noChangeArrowheads="1"/>
          </p:cNvSpPr>
          <p:nvPr>
            <p:ph type="body" idx="1"/>
          </p:nvPr>
        </p:nvSpPr>
        <p:spPr/>
        <p:txBody>
          <a:bodyPr/>
          <a:lstStyle/>
          <a:p>
            <a:r>
              <a:rPr lang="en-US" dirty="0"/>
              <a:t>Industry analysis </a:t>
            </a:r>
          </a:p>
          <a:p>
            <a:r>
              <a:rPr lang="en-US" dirty="0"/>
              <a:t>Customers: individual, business</a:t>
            </a:r>
          </a:p>
          <a:p>
            <a:r>
              <a:rPr lang="en-US" dirty="0"/>
              <a:t>Competition</a:t>
            </a:r>
          </a:p>
          <a:p>
            <a:r>
              <a:rPr lang="en-US" dirty="0"/>
              <a:t>Marketing Strategy</a:t>
            </a:r>
          </a:p>
          <a:p>
            <a:r>
              <a:rPr lang="en-US" b="1" dirty="0"/>
              <a:t>Cite Sources!</a:t>
            </a:r>
          </a:p>
        </p:txBody>
      </p:sp>
    </p:spTree>
    <p:extLst>
      <p:ext uri="{BB962C8B-B14F-4D97-AF65-F5344CB8AC3E}">
        <p14:creationId xmlns:p14="http://schemas.microsoft.com/office/powerpoint/2010/main" val="494353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26"/>
          <p:cNvSpPr>
            <a:spLocks noGrp="1" noChangeArrowheads="1"/>
          </p:cNvSpPr>
          <p:nvPr>
            <p:ph type="title"/>
          </p:nvPr>
        </p:nvSpPr>
        <p:spPr/>
        <p:txBody>
          <a:bodyPr/>
          <a:lstStyle/>
          <a:p>
            <a:r>
              <a:rPr lang="en-US"/>
              <a:t>Business Plan</a:t>
            </a:r>
          </a:p>
        </p:txBody>
      </p:sp>
      <p:sp>
        <p:nvSpPr>
          <p:cNvPr id="98307" name="Rectangle 1027"/>
          <p:cNvSpPr>
            <a:spLocks noGrp="1" noChangeArrowheads="1"/>
          </p:cNvSpPr>
          <p:nvPr>
            <p:ph idx="1"/>
          </p:nvPr>
        </p:nvSpPr>
        <p:spPr/>
        <p:txBody>
          <a:bodyPr>
            <a:normAutofit fontScale="92500" lnSpcReduction="20000"/>
          </a:bodyPr>
          <a:lstStyle/>
          <a:p>
            <a:pPr>
              <a:lnSpc>
                <a:spcPct val="90000"/>
              </a:lnSpc>
            </a:pPr>
            <a:r>
              <a:rPr lang="en-US" sz="2600" b="1"/>
              <a:t>What?</a:t>
            </a:r>
          </a:p>
          <a:p>
            <a:pPr lvl="1">
              <a:lnSpc>
                <a:spcPct val="90000"/>
              </a:lnSpc>
            </a:pPr>
            <a:r>
              <a:rPr lang="en-US" sz="1800"/>
              <a:t>Roadmap</a:t>
            </a:r>
          </a:p>
          <a:p>
            <a:pPr lvl="1">
              <a:lnSpc>
                <a:spcPct val="90000"/>
              </a:lnSpc>
            </a:pPr>
            <a:r>
              <a:rPr lang="en-US" sz="1800"/>
              <a:t>Self-checking tool</a:t>
            </a:r>
          </a:p>
          <a:p>
            <a:pPr lvl="1">
              <a:lnSpc>
                <a:spcPct val="90000"/>
              </a:lnSpc>
            </a:pPr>
            <a:r>
              <a:rPr lang="en-US" sz="1800"/>
              <a:t>Funding tool</a:t>
            </a:r>
          </a:p>
          <a:p>
            <a:pPr lvl="1">
              <a:lnSpc>
                <a:spcPct val="90000"/>
              </a:lnSpc>
            </a:pPr>
            <a:r>
              <a:rPr lang="en-US" sz="1800"/>
              <a:t>Operating guide</a:t>
            </a:r>
          </a:p>
          <a:p>
            <a:pPr>
              <a:lnSpc>
                <a:spcPct val="90000"/>
              </a:lnSpc>
            </a:pPr>
            <a:r>
              <a:rPr lang="en-US" sz="2600" b="1"/>
              <a:t>Why?</a:t>
            </a:r>
          </a:p>
          <a:p>
            <a:pPr lvl="1">
              <a:lnSpc>
                <a:spcPct val="90000"/>
              </a:lnSpc>
            </a:pPr>
            <a:r>
              <a:rPr lang="en-US" sz="1800"/>
              <a:t>1,000,001 questions</a:t>
            </a:r>
          </a:p>
          <a:p>
            <a:pPr lvl="1">
              <a:lnSpc>
                <a:spcPct val="90000"/>
              </a:lnSpc>
            </a:pPr>
            <a:r>
              <a:rPr lang="en-US" sz="1800"/>
              <a:t>Infinite number of possibilities</a:t>
            </a:r>
          </a:p>
          <a:p>
            <a:pPr lvl="1">
              <a:lnSpc>
                <a:spcPct val="90000"/>
              </a:lnSpc>
            </a:pPr>
            <a:r>
              <a:rPr lang="en-US" sz="1800"/>
              <a:t>Distractions galore</a:t>
            </a:r>
          </a:p>
          <a:p>
            <a:pPr>
              <a:lnSpc>
                <a:spcPct val="90000"/>
              </a:lnSpc>
            </a:pPr>
            <a:r>
              <a:rPr lang="en-US" sz="2600" b="1"/>
              <a:t>How Long?</a:t>
            </a:r>
          </a:p>
          <a:p>
            <a:pPr lvl="1">
              <a:lnSpc>
                <a:spcPct val="90000"/>
              </a:lnSpc>
            </a:pPr>
            <a:r>
              <a:rPr lang="en-US" sz="1800"/>
              <a:t>6-9 pages for the narrative, plus financials/ appendices</a:t>
            </a:r>
          </a:p>
        </p:txBody>
      </p:sp>
    </p:spTree>
    <p:extLst>
      <p:ext uri="{BB962C8B-B14F-4D97-AF65-F5344CB8AC3E}">
        <p14:creationId xmlns:p14="http://schemas.microsoft.com/office/powerpoint/2010/main" val="7344335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3600" b="1"/>
              <a:t>Market Analysis: Industry Analysis</a:t>
            </a:r>
          </a:p>
        </p:txBody>
      </p:sp>
      <p:sp>
        <p:nvSpPr>
          <p:cNvPr id="45059" name="Rectangle 3"/>
          <p:cNvSpPr>
            <a:spLocks noGrp="1" noChangeArrowheads="1"/>
          </p:cNvSpPr>
          <p:nvPr>
            <p:ph type="body" idx="1"/>
          </p:nvPr>
        </p:nvSpPr>
        <p:spPr/>
        <p:txBody>
          <a:bodyPr/>
          <a:lstStyle/>
          <a:p>
            <a:r>
              <a:rPr lang="en-US"/>
              <a:t>Market background</a:t>
            </a:r>
          </a:p>
          <a:p>
            <a:r>
              <a:rPr lang="en-US"/>
              <a:t>Industry-wide information, trends</a:t>
            </a:r>
          </a:p>
          <a:p>
            <a:r>
              <a:rPr lang="en-US"/>
              <a:t>Local industry information, trends</a:t>
            </a:r>
          </a:p>
          <a:p>
            <a:r>
              <a:rPr lang="en-US"/>
              <a:t>Market capture and expectations </a:t>
            </a:r>
          </a:p>
          <a:p>
            <a:r>
              <a:rPr lang="en-US"/>
              <a:t>Social, economic, legal, technological issues</a:t>
            </a:r>
          </a:p>
        </p:txBody>
      </p:sp>
    </p:spTree>
    <p:extLst>
      <p:ext uri="{BB962C8B-B14F-4D97-AF65-F5344CB8AC3E}">
        <p14:creationId xmlns:p14="http://schemas.microsoft.com/office/powerpoint/2010/main" val="6736193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b="1"/>
              <a:t>Market Analysis: Customers</a:t>
            </a:r>
          </a:p>
        </p:txBody>
      </p:sp>
      <p:sp>
        <p:nvSpPr>
          <p:cNvPr id="44035" name="Rectangle 3"/>
          <p:cNvSpPr>
            <a:spLocks noGrp="1" noChangeArrowheads="1"/>
          </p:cNvSpPr>
          <p:nvPr>
            <p:ph type="body" idx="1"/>
          </p:nvPr>
        </p:nvSpPr>
        <p:spPr/>
        <p:txBody>
          <a:bodyPr/>
          <a:lstStyle/>
          <a:p>
            <a:r>
              <a:rPr lang="en-US" dirty="0"/>
              <a:t>Customer definition, consistency</a:t>
            </a:r>
          </a:p>
          <a:p>
            <a:r>
              <a:rPr lang="en-US" dirty="0"/>
              <a:t>Individual customer demographics</a:t>
            </a:r>
          </a:p>
          <a:p>
            <a:pPr lvl="1"/>
            <a:r>
              <a:rPr lang="en-US" dirty="0"/>
              <a:t>Location, age, gender, occupation</a:t>
            </a:r>
          </a:p>
          <a:p>
            <a:pPr lvl="1"/>
            <a:r>
              <a:rPr lang="en-US" dirty="0"/>
              <a:t>Ethnic group, lifestyle, education, income   </a:t>
            </a:r>
          </a:p>
          <a:p>
            <a:r>
              <a:rPr lang="en-US" dirty="0"/>
              <a:t>Business customer demographics</a:t>
            </a:r>
          </a:p>
          <a:p>
            <a:pPr lvl="1"/>
            <a:r>
              <a:rPr lang="en-US" dirty="0"/>
              <a:t>Sector, location, structure</a:t>
            </a:r>
          </a:p>
          <a:p>
            <a:pPr lvl="1"/>
            <a:r>
              <a:rPr lang="en-US" dirty="0"/>
              <a:t>Sales level, distribution classification, number of employees</a:t>
            </a:r>
          </a:p>
        </p:txBody>
      </p:sp>
    </p:spTree>
    <p:extLst>
      <p:ext uri="{BB962C8B-B14F-4D97-AF65-F5344CB8AC3E}">
        <p14:creationId xmlns:p14="http://schemas.microsoft.com/office/powerpoint/2010/main" val="20852003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b="1"/>
              <a:t>Competition</a:t>
            </a:r>
          </a:p>
        </p:txBody>
      </p:sp>
      <p:sp>
        <p:nvSpPr>
          <p:cNvPr id="47107" name="Rectangle 3"/>
          <p:cNvSpPr>
            <a:spLocks noGrp="1" noChangeArrowheads="1"/>
          </p:cNvSpPr>
          <p:nvPr>
            <p:ph type="body" idx="1"/>
          </p:nvPr>
        </p:nvSpPr>
        <p:spPr/>
        <p:txBody>
          <a:bodyPr>
            <a:normAutofit fontScale="92500" lnSpcReduction="10000"/>
          </a:bodyPr>
          <a:lstStyle/>
          <a:p>
            <a:r>
              <a:rPr lang="en-US" sz="2800"/>
              <a:t>Rule of Three for Competitive Study</a:t>
            </a:r>
          </a:p>
          <a:p>
            <a:pPr lvl="1"/>
            <a:r>
              <a:rPr lang="en-US" sz="2400"/>
              <a:t>Why your company is superior</a:t>
            </a:r>
          </a:p>
          <a:p>
            <a:pPr lvl="1"/>
            <a:r>
              <a:rPr lang="en-US" sz="2400"/>
              <a:t>Trends in competitive companies</a:t>
            </a:r>
          </a:p>
          <a:p>
            <a:pPr lvl="1"/>
            <a:r>
              <a:rPr lang="en-US" sz="2400"/>
              <a:t>Similar and dissimilar</a:t>
            </a:r>
          </a:p>
          <a:p>
            <a:pPr lvl="1"/>
            <a:r>
              <a:rPr lang="en-US" sz="2400"/>
              <a:t>SWOT (strengths, weaknesses, opportunities, threats)</a:t>
            </a:r>
          </a:p>
          <a:p>
            <a:pPr lvl="1"/>
            <a:r>
              <a:rPr lang="en-US" sz="2400"/>
              <a:t>Lessons learned</a:t>
            </a:r>
          </a:p>
          <a:p>
            <a:pPr lvl="1"/>
            <a:r>
              <a:rPr lang="en-US" sz="2400"/>
              <a:t>Advertising</a:t>
            </a:r>
          </a:p>
          <a:p>
            <a:pPr lvl="1"/>
            <a:r>
              <a:rPr lang="en-US" sz="2400"/>
              <a:t>Eye on the future</a:t>
            </a:r>
          </a:p>
          <a:p>
            <a:r>
              <a:rPr lang="en-US" sz="2800" b="1"/>
              <a:t>Competitive grid and explanation</a:t>
            </a:r>
          </a:p>
        </p:txBody>
      </p:sp>
    </p:spTree>
    <p:extLst>
      <p:ext uri="{BB962C8B-B14F-4D97-AF65-F5344CB8AC3E}">
        <p14:creationId xmlns:p14="http://schemas.microsoft.com/office/powerpoint/2010/main" val="965414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p:txBody>
          <a:bodyPr/>
          <a:lstStyle/>
          <a:p>
            <a:pPr>
              <a:lnSpc>
                <a:spcPct val="80000"/>
              </a:lnSpc>
              <a:buClr>
                <a:schemeClr val="tx1"/>
              </a:buClr>
              <a:buFont typeface="Wingdings" panose="05000000000000000000" pitchFamily="2" charset="2"/>
              <a:buNone/>
            </a:pPr>
            <a:r>
              <a:rPr lang="en-US" sz="2400"/>
              <a:t>		Due to intense competition, cafe owners must look for ways to differentiate their place of business from others in order to achieve and maintain a competitive advantage. The founder of JavaNet realizes the need for differentiation and strongly believes that combining a cafe with complete Internet service is the key to success. The fact that no cyber-cafes are established in Eugene, presents JavaNet with a chance to enter the window of opportunity and enter into a profitable niche in the market.</a:t>
            </a:r>
          </a:p>
          <a:p>
            <a:pPr>
              <a:lnSpc>
                <a:spcPct val="80000"/>
              </a:lnSpc>
              <a:buClr>
                <a:schemeClr val="tx1"/>
              </a:buClr>
              <a:buFont typeface="Wingdings" panose="05000000000000000000" pitchFamily="2" charset="2"/>
              <a:buNone/>
            </a:pPr>
            <a:r>
              <a:rPr lang="en-US" sz="2400"/>
              <a:t>		JavaNet will be the first Internet cafe in Eugene. JavaNet will differentiate itself from the strictly-coffee cafes in Eugene by providing its customers with Internet and computing services.</a:t>
            </a:r>
          </a:p>
          <a:p>
            <a:pPr>
              <a:lnSpc>
                <a:spcPct val="80000"/>
              </a:lnSpc>
            </a:pPr>
            <a:endParaRPr lang="en-US" sz="2400"/>
          </a:p>
        </p:txBody>
      </p:sp>
      <p:sp>
        <p:nvSpPr>
          <p:cNvPr id="49156" name="Rectangle 4"/>
          <p:cNvSpPr>
            <a:spLocks noGrp="1" noChangeArrowheads="1"/>
          </p:cNvSpPr>
          <p:nvPr>
            <p:ph type="title"/>
          </p:nvPr>
        </p:nvSpPr>
        <p:spPr>
          <a:noFill/>
          <a:ln/>
        </p:spPr>
        <p:txBody>
          <a:bodyPr anchor="ctr"/>
          <a:lstStyle/>
          <a:p>
            <a:r>
              <a:rPr lang="en-US" b="1"/>
              <a:t>Sample: Competition (2 of 2)</a:t>
            </a:r>
          </a:p>
        </p:txBody>
      </p:sp>
    </p:spTree>
    <p:extLst>
      <p:ext uri="{BB962C8B-B14F-4D97-AF65-F5344CB8AC3E}">
        <p14:creationId xmlns:p14="http://schemas.microsoft.com/office/powerpoint/2010/main" val="42433432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0" name="Rectangle 892"/>
          <p:cNvSpPr>
            <a:spLocks noGrp="1" noChangeArrowheads="1"/>
          </p:cNvSpPr>
          <p:nvPr>
            <p:ph type="title"/>
          </p:nvPr>
        </p:nvSpPr>
        <p:spPr>
          <a:xfrm>
            <a:off x="1981200" y="158750"/>
            <a:ext cx="8229600" cy="788988"/>
          </a:xfrm>
        </p:spPr>
        <p:txBody>
          <a:bodyPr/>
          <a:lstStyle/>
          <a:p>
            <a:r>
              <a:rPr lang="en-US" sz="4000" b="1"/>
              <a:t>Competitive Grid</a:t>
            </a:r>
          </a:p>
        </p:txBody>
      </p:sp>
      <p:graphicFrame>
        <p:nvGraphicFramePr>
          <p:cNvPr id="22773" name="Group 245"/>
          <p:cNvGraphicFramePr>
            <a:graphicFrameLocks noGrp="1"/>
          </p:cNvGraphicFramePr>
          <p:nvPr>
            <p:ph sz="half" idx="1"/>
          </p:nvPr>
        </p:nvGraphicFramePr>
        <p:xfrm>
          <a:off x="1828800" y="990600"/>
          <a:ext cx="8633142" cy="5745482"/>
        </p:xfrm>
        <a:graphic>
          <a:graphicData uri="http://schemas.openxmlformats.org/drawingml/2006/table">
            <a:tbl>
              <a:tblPr/>
              <a:tblGrid>
                <a:gridCol w="1628775"/>
                <a:gridCol w="2638425"/>
                <a:gridCol w="1987550"/>
                <a:gridCol w="208280"/>
                <a:gridCol w="2170112"/>
              </a:tblGrid>
              <a:tr h="576263">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Competitor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Bobo Salon and Styling</a:t>
                      </a:r>
                      <a:r>
                        <a:rPr kumimoji="0" lang="en-US" sz="1600" b="1" i="0" u="none" strike="noStrike" cap="none" normalizeH="0" baseline="0" smtClean="0">
                          <a:ln>
                            <a:noFill/>
                          </a:ln>
                          <a:solidFill>
                            <a:srgbClr val="000000"/>
                          </a:solidFill>
                          <a:effectLst>
                            <a:outerShdw blurRad="38100" dist="38100" dir="2700000" algn="tl">
                              <a:srgbClr val="FFFFFF"/>
                            </a:outerShdw>
                          </a:effectLst>
                          <a:latin typeface="Arial" panose="020B0604020202020204" pitchFamily="34" charset="0"/>
                        </a:rPr>
                        <a:t> </a:t>
                      </a:r>
                      <a:endParaRPr kumimoji="0" lang="en-US" sz="1600" b="1" i="0" u="none" strike="noStrike" cap="none" normalizeH="0" baseline="0" smtClean="0">
                        <a:ln>
                          <a:noFill/>
                        </a:ln>
                        <a:solidFill>
                          <a:srgbClr val="000000"/>
                        </a:solidFill>
                        <a:effectLst>
                          <a:outerShdw blurRad="38100" dist="38100" dir="2700000" algn="tl">
                            <a:srgbClr val="FFFFFF"/>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Johnny</a:t>
                      </a:r>
                      <a:r>
                        <a:rPr kumimoji="0" lang="en-US" sz="1600" b="1"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en-US"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 Hair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BEST CUTS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17563">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Offerings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Men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s/women's cut/styles/color perms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Men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 cuts only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Men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 women</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t>
                      </a: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 cut/ style/ color/ perms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8000">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Service Prices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Starts at $38</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Starts at $50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Starts at $30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4825">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Retail Prices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100% markup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100% markup</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75% markup</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4838">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Location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High traffic, highly visible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Moderate traffic, highly visible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High traffic,</a:t>
                      </a:r>
                      <a:b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b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not visible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3250">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Expertise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20+years, up-to-date trends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15+ years, young hairstylists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13+ years, up-to-date trends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3250">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Service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Set hours, little schedule flexibility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Manager never there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Custom hours to suit clients needs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6413">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Turnover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Low</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High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Sole stylist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6413">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Capacity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11 active chairs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8 active chairs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1 active chair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06413">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Client Base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Over 4000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endParaRPr kumimoji="0" lang="ru-RU" sz="1600" b="0" i="0" u="none" strike="noStrike" cap="none" normalizeH="0" baseline="0" smtClean="0">
                        <a:ln>
                          <a:noFill/>
                        </a:ln>
                        <a:solidFill>
                          <a:schemeClr val="tx1"/>
                        </a:solidFill>
                        <a:effectLst>
                          <a:outerShdw blurRad="38100" dist="38100" dir="2700000" algn="tl">
                            <a:srgbClr val="000000"/>
                          </a:outerShdw>
                        </a:effectLst>
                        <a:latin typeface="Verdana" panose="020B060403050404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lvl1pPr>
                        <a:spcBef>
                          <a:spcPct val="20000"/>
                        </a:spcBef>
                        <a:buClr>
                          <a:schemeClr val="hlink"/>
                        </a:buClr>
                        <a:buFont typeface="Wingdings" panose="05000000000000000000" pitchFamily="2" charset="2"/>
                        <a:defRPr sz="2800">
                          <a:solidFill>
                            <a:schemeClr val="tx1"/>
                          </a:solidFill>
                          <a:effectLst>
                            <a:outerShdw blurRad="38100" dist="38100" dir="2700000" algn="tl">
                              <a:srgbClr val="000000"/>
                            </a:outerShdw>
                          </a:effectLst>
                          <a:latin typeface="Verdana" panose="020B0604030504040204" pitchFamily="34" charset="0"/>
                        </a:defRPr>
                      </a:lvl1pPr>
                      <a:lvl2pPr>
                        <a:spcBef>
                          <a:spcPct val="20000"/>
                        </a:spcBef>
                        <a:defRPr sz="2400">
                          <a:solidFill>
                            <a:schemeClr val="tx1"/>
                          </a:solidFill>
                          <a:effectLst>
                            <a:outerShdw blurRad="38100" dist="38100" dir="2700000" algn="tl">
                              <a:srgbClr val="000000"/>
                            </a:outerShdw>
                          </a:effectLst>
                          <a:latin typeface="Verdana" panose="020B0604030504040204" pitchFamily="34" charset="0"/>
                        </a:defRPr>
                      </a:lvl2pPr>
                      <a:lvl3pPr>
                        <a:spcBef>
                          <a:spcPct val="20000"/>
                        </a:spcBef>
                        <a:buClr>
                          <a:schemeClr val="hlink"/>
                        </a:buClr>
                        <a:buFont typeface="Wingdings" panose="05000000000000000000" pitchFamily="2" charset="2"/>
                        <a:defRPr sz="2000">
                          <a:solidFill>
                            <a:schemeClr val="tx1"/>
                          </a:solidFill>
                          <a:effectLst>
                            <a:outerShdw blurRad="38100" dist="38100" dir="2700000" algn="tl">
                              <a:srgbClr val="000000"/>
                            </a:outerShdw>
                          </a:effectLst>
                          <a:latin typeface="Verdana" panose="020B0604030504040204" pitchFamily="34" charset="0"/>
                        </a:defRPr>
                      </a:lvl3pPr>
                      <a:lvl4pPr>
                        <a:spcBef>
                          <a:spcPct val="20000"/>
                        </a:spcBef>
                        <a:defRPr>
                          <a:solidFill>
                            <a:schemeClr val="tx1"/>
                          </a:solidFill>
                          <a:effectLst>
                            <a:outerShdw blurRad="38100" dist="38100" dir="2700000" algn="tl">
                              <a:srgbClr val="000000"/>
                            </a:outerShdw>
                          </a:effectLst>
                          <a:latin typeface="Verdana" panose="020B0604030504040204" pitchFamily="34" charset="0"/>
                        </a:defRPr>
                      </a:lvl4pPr>
                      <a:lvl5pPr>
                        <a:spcBef>
                          <a:spcPct val="20000"/>
                        </a:spcBef>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n-US" sz="1600" b="0" i="0" u="none" strike="noStrike" cap="none" normalizeH="0" baseline="0" dirty="0" smtClean="0">
                          <a:ln>
                            <a:noFill/>
                          </a:ln>
                          <a:solidFill>
                            <a:schemeClr val="tx1"/>
                          </a:solidFill>
                          <a:effectLst>
                            <a:outerShdw blurRad="38100" dist="38100" dir="2700000" algn="tl">
                              <a:srgbClr val="000000"/>
                            </a:outerShdw>
                          </a:effectLst>
                          <a:latin typeface="Verdana" panose="020B0604030504040204" pitchFamily="34" charset="0"/>
                        </a:rPr>
                        <a:t>Over 300</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778175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b="1"/>
              <a:t>Marketing Strategy</a:t>
            </a:r>
          </a:p>
        </p:txBody>
      </p:sp>
      <p:sp>
        <p:nvSpPr>
          <p:cNvPr id="50179" name="Rectangle 3"/>
          <p:cNvSpPr>
            <a:spLocks noGrp="1" noChangeArrowheads="1"/>
          </p:cNvSpPr>
          <p:nvPr>
            <p:ph type="body" idx="1"/>
          </p:nvPr>
        </p:nvSpPr>
        <p:spPr/>
        <p:txBody>
          <a:bodyPr/>
          <a:lstStyle/>
          <a:p>
            <a:r>
              <a:rPr lang="en-US"/>
              <a:t>Obtaining a profitable share of the entire marketplace</a:t>
            </a:r>
          </a:p>
          <a:p>
            <a:pPr lvl="1"/>
            <a:r>
              <a:rPr lang="en-US"/>
              <a:t>Product: sellable aspects, brand image</a:t>
            </a:r>
          </a:p>
          <a:p>
            <a:pPr lvl="1"/>
            <a:r>
              <a:rPr lang="en-US"/>
              <a:t>Pricing: cost-plus or economic value</a:t>
            </a:r>
          </a:p>
          <a:p>
            <a:pPr lvl="1"/>
            <a:r>
              <a:rPr lang="en-US"/>
              <a:t>Placement </a:t>
            </a:r>
          </a:p>
          <a:p>
            <a:pPr lvl="1"/>
            <a:r>
              <a:rPr lang="en-US"/>
              <a:t>Promotion</a:t>
            </a:r>
          </a:p>
        </p:txBody>
      </p:sp>
    </p:spTree>
    <p:extLst>
      <p:ext uri="{BB962C8B-B14F-4D97-AF65-F5344CB8AC3E}">
        <p14:creationId xmlns:p14="http://schemas.microsoft.com/office/powerpoint/2010/main" val="3643511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b="1"/>
              <a:t>Management</a:t>
            </a:r>
          </a:p>
        </p:txBody>
      </p:sp>
      <p:sp>
        <p:nvSpPr>
          <p:cNvPr id="52227" name="Rectangle 3"/>
          <p:cNvSpPr>
            <a:spLocks noGrp="1" noChangeArrowheads="1"/>
          </p:cNvSpPr>
          <p:nvPr>
            <p:ph type="body" idx="1"/>
          </p:nvPr>
        </p:nvSpPr>
        <p:spPr/>
        <p:txBody>
          <a:bodyPr/>
          <a:lstStyle/>
          <a:p>
            <a:r>
              <a:rPr lang="en-US" dirty="0"/>
              <a:t>Job descriptions of the decision makers</a:t>
            </a:r>
          </a:p>
          <a:p>
            <a:r>
              <a:rPr lang="en-US" dirty="0"/>
              <a:t>“I do everything!”</a:t>
            </a:r>
          </a:p>
          <a:p>
            <a:r>
              <a:rPr lang="en-US" dirty="0"/>
              <a:t>Compensation, benefits</a:t>
            </a:r>
          </a:p>
          <a:p>
            <a:r>
              <a:rPr lang="en-US" dirty="0"/>
              <a:t>Contribution and background as leverage to perform</a:t>
            </a:r>
          </a:p>
          <a:p>
            <a:r>
              <a:rPr lang="en-US" dirty="0"/>
              <a:t>Advisory board</a:t>
            </a:r>
          </a:p>
        </p:txBody>
      </p:sp>
    </p:spTree>
    <p:extLst>
      <p:ext uri="{BB962C8B-B14F-4D97-AF65-F5344CB8AC3E}">
        <p14:creationId xmlns:p14="http://schemas.microsoft.com/office/powerpoint/2010/main" val="4023591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981200" y="0"/>
            <a:ext cx="8229600" cy="1143000"/>
          </a:xfrm>
        </p:spPr>
        <p:txBody>
          <a:bodyPr/>
          <a:lstStyle/>
          <a:p>
            <a:r>
              <a:rPr lang="en-US" b="1"/>
              <a:t>Sample: Management (1 of 2)</a:t>
            </a:r>
          </a:p>
        </p:txBody>
      </p:sp>
      <p:sp>
        <p:nvSpPr>
          <p:cNvPr id="53251" name="Rectangle 3"/>
          <p:cNvSpPr>
            <a:spLocks noGrp="1" noChangeArrowheads="1"/>
          </p:cNvSpPr>
          <p:nvPr>
            <p:ph type="body" idx="1"/>
          </p:nvPr>
        </p:nvSpPr>
        <p:spPr>
          <a:xfrm>
            <a:off x="1752600" y="1143000"/>
            <a:ext cx="8610600" cy="5486400"/>
          </a:xfrm>
        </p:spPr>
        <p:txBody>
          <a:bodyPr/>
          <a:lstStyle/>
          <a:p>
            <a:pPr>
              <a:lnSpc>
                <a:spcPct val="80000"/>
              </a:lnSpc>
              <a:buClr>
                <a:schemeClr val="tx1"/>
              </a:buClr>
              <a:buFont typeface="Wingdings" panose="05000000000000000000" pitchFamily="2" charset="2"/>
              <a:buNone/>
            </a:pPr>
            <a:r>
              <a:rPr lang="en-US" sz="2200"/>
              <a:t>		Mr. Jarvis was born in Anytown, USA, and has lived there all his life. After graduating from local schools and serving in the US Navy for three years, he became a self-employed carpenter, taking night courses in small business management and sales at the University of California, with the aim of owning and managing a retail store. He currently serves on the local zoning board. He and his wife (a medical secretary) live in Anytown with their two children.</a:t>
            </a:r>
          </a:p>
          <a:p>
            <a:pPr>
              <a:lnSpc>
                <a:spcPct val="80000"/>
              </a:lnSpc>
              <a:buClr>
                <a:schemeClr val="tx1"/>
              </a:buClr>
              <a:buFont typeface="Wingdings" panose="05000000000000000000" pitchFamily="2" charset="2"/>
              <a:buNone/>
            </a:pPr>
            <a:r>
              <a:rPr lang="en-US" sz="2200"/>
              <a:t>		Mr. Bo was born in Utah, attended schools in Texas, Nebraska, and New York, and served four years in the Marines (rank upon separation: E-3). He test-drove motorcycles for a year, then served as parts manager for Wheely Cycles, Inc. before joining the Fatback Fish Division of Tasty Foods as a packer in March 1989 in their East Machias, Maine, plant. In June 1996, he resigned as line foreman of the Frozen Food Filleting Department to join Mr. Jarvis in Finestkind. He is unmarried and lives in Anytown.</a:t>
            </a:r>
          </a:p>
          <a:p>
            <a:pPr>
              <a:lnSpc>
                <a:spcPct val="80000"/>
              </a:lnSpc>
              <a:buClr>
                <a:schemeClr val="tx1"/>
              </a:buClr>
              <a:buFont typeface="Wingdings" panose="05000000000000000000" pitchFamily="2" charset="2"/>
              <a:buNone/>
            </a:pPr>
            <a:r>
              <a:rPr lang="en-US" sz="2200"/>
              <a:t>		</a:t>
            </a:r>
          </a:p>
        </p:txBody>
      </p:sp>
    </p:spTree>
    <p:extLst>
      <p:ext uri="{BB962C8B-B14F-4D97-AF65-F5344CB8AC3E}">
        <p14:creationId xmlns:p14="http://schemas.microsoft.com/office/powerpoint/2010/main" val="3943499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981200" y="0"/>
            <a:ext cx="8229600" cy="1143000"/>
          </a:xfrm>
        </p:spPr>
        <p:txBody>
          <a:bodyPr/>
          <a:lstStyle/>
          <a:p>
            <a:r>
              <a:rPr lang="en-US" b="1"/>
              <a:t>Sample: Management (2 of 2)</a:t>
            </a:r>
          </a:p>
        </p:txBody>
      </p:sp>
      <p:sp>
        <p:nvSpPr>
          <p:cNvPr id="54275" name="Rectangle 3"/>
          <p:cNvSpPr>
            <a:spLocks noGrp="1" noChangeArrowheads="1"/>
          </p:cNvSpPr>
          <p:nvPr>
            <p:ph type="body" idx="1"/>
          </p:nvPr>
        </p:nvSpPr>
        <p:spPr>
          <a:xfrm>
            <a:off x="1752600" y="1143001"/>
            <a:ext cx="8610600" cy="5211763"/>
          </a:xfrm>
        </p:spPr>
        <p:txBody>
          <a:bodyPr>
            <a:normAutofit/>
          </a:bodyPr>
          <a:lstStyle/>
          <a:p>
            <a:pPr>
              <a:lnSpc>
                <a:spcPct val="80000"/>
              </a:lnSpc>
              <a:buClr>
                <a:schemeClr val="tx1"/>
              </a:buClr>
              <a:buFont typeface="Wingdings" panose="05000000000000000000" pitchFamily="2" charset="2"/>
              <a:buNone/>
            </a:pPr>
            <a:r>
              <a:rPr lang="en-US" sz="1900"/>
              <a:t>		Both men are healthy and energetic. They believe their energies complement each other and help make Finestkind a success. In particular, Mr. Bo knows all of the fishermen while Mr. Jarvis is a well-known member of the community. Because Mr. Bo has had experience in cost control and line management, he will be responsible for the store and inventory control. Mr. Jarvis will be primarily responsible for developing the wholesale business. They will set policies together. Personnel decisions will be made jointly.</a:t>
            </a:r>
          </a:p>
          <a:p>
            <a:pPr>
              <a:lnSpc>
                <a:spcPct val="80000"/>
              </a:lnSpc>
              <a:buClr>
                <a:schemeClr val="tx1"/>
              </a:buClr>
              <a:buFont typeface="Wingdings" panose="05000000000000000000" pitchFamily="2" charset="2"/>
              <a:buNone/>
            </a:pPr>
            <a:r>
              <a:rPr lang="en-US" sz="1900"/>
              <a:t>		Salaries will be $1,500/ month for the first year to enable the business to pay off start-up costs. Mr. Jarvis’ wife earns enough to support their family; Mr. Bo’s personal expenditures are low because he shares a house with five other men. In the second year they will earn $2,000/ month; in the third year $2,500/ month with any profits returned to the business.</a:t>
            </a:r>
          </a:p>
          <a:p>
            <a:pPr>
              <a:lnSpc>
                <a:spcPct val="80000"/>
              </a:lnSpc>
              <a:buClr>
                <a:schemeClr val="tx1"/>
              </a:buClr>
              <a:buFont typeface="Wingdings" panose="05000000000000000000" pitchFamily="2" charset="2"/>
              <a:buNone/>
            </a:pPr>
            <a:r>
              <a:rPr lang="en-US" sz="1900"/>
              <a:t>		In order to augment their skills, they have enlisted the help of Harris and Wakeman (CPAs), James, Garvey, and Kippers (attorneys), and Jake Stemmer, a retired banker who will be on their advisor board. Other advisory board members are Steven Tessus, business consultant; the University of California’s Venture Incubator Center’s John Lawrence; and Peter Shortt of FFFR (First For Fish Retailers). This board will provide ongoing management.</a:t>
            </a:r>
          </a:p>
          <a:p>
            <a:pPr>
              <a:lnSpc>
                <a:spcPct val="80000"/>
              </a:lnSpc>
            </a:pPr>
            <a:endParaRPr lang="en-US" sz="1900"/>
          </a:p>
        </p:txBody>
      </p:sp>
    </p:spTree>
    <p:extLst>
      <p:ext uri="{BB962C8B-B14F-4D97-AF65-F5344CB8AC3E}">
        <p14:creationId xmlns:p14="http://schemas.microsoft.com/office/powerpoint/2010/main" val="25753935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b="1"/>
              <a:t>Production/ Operations</a:t>
            </a:r>
          </a:p>
        </p:txBody>
      </p:sp>
      <p:sp>
        <p:nvSpPr>
          <p:cNvPr id="55299" name="Rectangle 3"/>
          <p:cNvSpPr>
            <a:spLocks noGrp="1" noChangeArrowheads="1"/>
          </p:cNvSpPr>
          <p:nvPr>
            <p:ph type="body" idx="1"/>
          </p:nvPr>
        </p:nvSpPr>
        <p:spPr/>
        <p:txBody>
          <a:bodyPr>
            <a:normAutofit lnSpcReduction="10000"/>
          </a:bodyPr>
          <a:lstStyle/>
          <a:p>
            <a:r>
              <a:rPr lang="en-US" sz="2800" dirty="0"/>
              <a:t>Logistics</a:t>
            </a:r>
          </a:p>
          <a:p>
            <a:pPr lvl="1"/>
            <a:r>
              <a:rPr lang="en-US" sz="2400" dirty="0"/>
              <a:t>plant location, facilities needed, space requirements, capital equipment needed, labor requirements  </a:t>
            </a:r>
          </a:p>
          <a:p>
            <a:pPr lvl="1"/>
            <a:r>
              <a:rPr lang="en-US" sz="2400" dirty="0"/>
              <a:t>If applicable: purchasing policy, quality control program, inventory control system, production cost breakdown, subcontracts</a:t>
            </a:r>
          </a:p>
          <a:p>
            <a:r>
              <a:rPr lang="en-US" sz="2800" dirty="0"/>
              <a:t>Environmental and other issues</a:t>
            </a:r>
          </a:p>
          <a:p>
            <a:r>
              <a:rPr lang="en-US" sz="2800" dirty="0"/>
              <a:t>Further research and development</a:t>
            </a:r>
          </a:p>
          <a:p>
            <a:r>
              <a:rPr lang="en-US" sz="2800" dirty="0"/>
              <a:t>What is done vs. what is TO BE done</a:t>
            </a:r>
          </a:p>
          <a:p>
            <a:endParaRPr lang="en-US" sz="2800" dirty="0"/>
          </a:p>
        </p:txBody>
      </p:sp>
    </p:spTree>
    <p:extLst>
      <p:ext uri="{BB962C8B-B14F-4D97-AF65-F5344CB8AC3E}">
        <p14:creationId xmlns:p14="http://schemas.microsoft.com/office/powerpoint/2010/main" val="1644262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26"/>
          <p:cNvSpPr>
            <a:spLocks noGrp="1" noChangeArrowheads="1"/>
          </p:cNvSpPr>
          <p:nvPr>
            <p:ph type="title"/>
          </p:nvPr>
        </p:nvSpPr>
        <p:spPr/>
        <p:txBody>
          <a:bodyPr/>
          <a:lstStyle/>
          <a:p>
            <a:r>
              <a:rPr lang="en-US"/>
              <a:t>General Rules</a:t>
            </a:r>
          </a:p>
        </p:txBody>
      </p:sp>
      <p:sp>
        <p:nvSpPr>
          <p:cNvPr id="86019" name="Rectangle 1027"/>
          <p:cNvSpPr>
            <a:spLocks noGrp="1" noChangeArrowheads="1"/>
          </p:cNvSpPr>
          <p:nvPr>
            <p:ph type="body" idx="1"/>
          </p:nvPr>
        </p:nvSpPr>
        <p:spPr/>
        <p:txBody>
          <a:bodyPr>
            <a:normAutofit lnSpcReduction="10000"/>
          </a:bodyPr>
          <a:lstStyle/>
          <a:p>
            <a:r>
              <a:rPr lang="en-US" sz="2800"/>
              <a:t>Make it an interesting read!</a:t>
            </a:r>
          </a:p>
          <a:p>
            <a:pPr lvl="1"/>
            <a:r>
              <a:rPr lang="en-US" sz="2400"/>
              <a:t>Bullet points</a:t>
            </a:r>
          </a:p>
          <a:p>
            <a:pPr lvl="1"/>
            <a:r>
              <a:rPr lang="en-US" sz="2400"/>
              <a:t>Balance creativity while still getting your point across</a:t>
            </a:r>
          </a:p>
          <a:p>
            <a:pPr lvl="1"/>
            <a:r>
              <a:rPr lang="en-US" sz="2400"/>
              <a:t>Use short (1-3 sentence) paragraphs</a:t>
            </a:r>
          </a:p>
          <a:p>
            <a:pPr lvl="1"/>
            <a:r>
              <a:rPr lang="en-US" sz="2400"/>
              <a:t>Be careful with using industry jargon</a:t>
            </a:r>
          </a:p>
          <a:p>
            <a:r>
              <a:rPr lang="en-US" sz="2800"/>
              <a:t>Write with objectivity</a:t>
            </a:r>
          </a:p>
          <a:p>
            <a:pPr lvl="1"/>
            <a:r>
              <a:rPr lang="en-US" sz="2400"/>
              <a:t>Consider using the third-person</a:t>
            </a:r>
          </a:p>
          <a:p>
            <a:r>
              <a:rPr lang="en-US" sz="2800"/>
              <a:t>Focus more on initial future (1-2 years), less on later years</a:t>
            </a:r>
          </a:p>
          <a:p>
            <a:endParaRPr lang="en-US" sz="2800"/>
          </a:p>
          <a:p>
            <a:pPr>
              <a:buFont typeface="Wingdings" panose="05000000000000000000" pitchFamily="2" charset="2"/>
              <a:buNone/>
            </a:pPr>
            <a:endParaRPr lang="en-US" sz="2800"/>
          </a:p>
        </p:txBody>
      </p:sp>
    </p:spTree>
    <p:extLst>
      <p:ext uri="{BB962C8B-B14F-4D97-AF65-F5344CB8AC3E}">
        <p14:creationId xmlns:p14="http://schemas.microsoft.com/office/powerpoint/2010/main" val="2963224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b="1"/>
              <a:t>Financial Plan</a:t>
            </a:r>
          </a:p>
        </p:txBody>
      </p:sp>
      <p:sp>
        <p:nvSpPr>
          <p:cNvPr id="58371" name="Rectangle 3"/>
          <p:cNvSpPr>
            <a:spLocks noGrp="1" noChangeArrowheads="1"/>
          </p:cNvSpPr>
          <p:nvPr>
            <p:ph type="body" idx="1"/>
          </p:nvPr>
        </p:nvSpPr>
        <p:spPr/>
        <p:txBody>
          <a:bodyPr/>
          <a:lstStyle/>
          <a:p>
            <a:r>
              <a:rPr lang="en-US" dirty="0"/>
              <a:t>THE PRIMARY EVALUATING TOOL</a:t>
            </a:r>
          </a:p>
          <a:p>
            <a:pPr lvl="1"/>
            <a:r>
              <a:rPr lang="en-US" dirty="0"/>
              <a:t>Support all information</a:t>
            </a:r>
          </a:p>
          <a:p>
            <a:pPr lvl="1"/>
            <a:r>
              <a:rPr lang="en-US" dirty="0"/>
              <a:t>Make conservative projections</a:t>
            </a:r>
          </a:p>
          <a:p>
            <a:r>
              <a:rPr lang="en-US" dirty="0"/>
              <a:t>Start-up Budget: amount needed to open</a:t>
            </a:r>
          </a:p>
          <a:p>
            <a:r>
              <a:rPr lang="en-US" dirty="0"/>
              <a:t>Operating Budget: ongoing expenses once open</a:t>
            </a:r>
          </a:p>
          <a:p>
            <a:r>
              <a:rPr lang="en-US" dirty="0"/>
              <a:t>Sources and Uses Sheet</a:t>
            </a:r>
          </a:p>
        </p:txBody>
      </p:sp>
    </p:spTree>
    <p:extLst>
      <p:ext uri="{BB962C8B-B14F-4D97-AF65-F5344CB8AC3E}">
        <p14:creationId xmlns:p14="http://schemas.microsoft.com/office/powerpoint/2010/main" val="12827255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905000" y="158750"/>
            <a:ext cx="8779933" cy="1258888"/>
          </a:xfrm>
        </p:spPr>
        <p:txBody>
          <a:bodyPr/>
          <a:lstStyle/>
          <a:p>
            <a:r>
              <a:rPr lang="en-US" dirty="0"/>
              <a:t>Methods of Financing</a:t>
            </a:r>
          </a:p>
        </p:txBody>
      </p:sp>
      <p:sp>
        <p:nvSpPr>
          <p:cNvPr id="95235" name="Rectangle 3"/>
          <p:cNvSpPr>
            <a:spLocks noGrp="1" noChangeArrowheads="1"/>
          </p:cNvSpPr>
          <p:nvPr>
            <p:ph type="body" sz="half" idx="1"/>
          </p:nvPr>
        </p:nvSpPr>
        <p:spPr>
          <a:xfrm>
            <a:off x="1981200" y="1600201"/>
            <a:ext cx="7467600" cy="4530725"/>
          </a:xfrm>
        </p:spPr>
        <p:txBody>
          <a:bodyPr/>
          <a:lstStyle/>
          <a:p>
            <a:r>
              <a:rPr lang="en-US" sz="2800" dirty="0"/>
              <a:t>Personal funds</a:t>
            </a:r>
          </a:p>
          <a:p>
            <a:r>
              <a:rPr lang="en-US" sz="2800" dirty="0"/>
              <a:t>Family/ friend loans and gifts</a:t>
            </a:r>
          </a:p>
          <a:p>
            <a:r>
              <a:rPr lang="en-US" sz="2800" dirty="0"/>
              <a:t>Angel investor</a:t>
            </a:r>
          </a:p>
          <a:p>
            <a:r>
              <a:rPr lang="en-US" sz="2800" dirty="0"/>
              <a:t>Venture capital</a:t>
            </a:r>
          </a:p>
          <a:p>
            <a:r>
              <a:rPr lang="en-US" sz="2800" dirty="0"/>
              <a:t>Grants</a:t>
            </a:r>
          </a:p>
          <a:p>
            <a:r>
              <a:rPr lang="en-US" sz="2800" dirty="0"/>
              <a:t>Personal loan</a:t>
            </a:r>
          </a:p>
          <a:p>
            <a:r>
              <a:rPr lang="en-US" sz="2800" dirty="0"/>
              <a:t>Business loan</a:t>
            </a:r>
          </a:p>
        </p:txBody>
      </p:sp>
    </p:spTree>
    <p:extLst>
      <p:ext uri="{BB962C8B-B14F-4D97-AF65-F5344CB8AC3E}">
        <p14:creationId xmlns:p14="http://schemas.microsoft.com/office/powerpoint/2010/main" val="28656583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752600" y="228600"/>
            <a:ext cx="8686800" cy="1295400"/>
          </a:xfrm>
        </p:spPr>
        <p:txBody>
          <a:bodyPr/>
          <a:lstStyle/>
          <a:p>
            <a:r>
              <a:rPr lang="en-US" sz="4100"/>
              <a:t>What is an SBA Guaranteed Loan?</a:t>
            </a:r>
          </a:p>
        </p:txBody>
      </p:sp>
      <p:sp>
        <p:nvSpPr>
          <p:cNvPr id="96259" name="Rectangle 3"/>
          <p:cNvSpPr>
            <a:spLocks noGrp="1" noChangeArrowheads="1"/>
          </p:cNvSpPr>
          <p:nvPr>
            <p:ph type="body" idx="1"/>
          </p:nvPr>
        </p:nvSpPr>
        <p:spPr/>
        <p:txBody>
          <a:bodyPr/>
          <a:lstStyle/>
          <a:p>
            <a:r>
              <a:rPr lang="en-US"/>
              <a:t>Loan obtained from a financial institution, guaranteed by the SBA</a:t>
            </a:r>
          </a:p>
          <a:p>
            <a:r>
              <a:rPr lang="en-US"/>
              <a:t>Loans of various sizes</a:t>
            </a:r>
          </a:p>
        </p:txBody>
      </p:sp>
    </p:spTree>
    <p:extLst>
      <p:ext uri="{BB962C8B-B14F-4D97-AF65-F5344CB8AC3E}">
        <p14:creationId xmlns:p14="http://schemas.microsoft.com/office/powerpoint/2010/main" val="18157615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z="4000" b="1"/>
              <a:t>Financial Plan: Startup Budget</a:t>
            </a:r>
          </a:p>
        </p:txBody>
      </p:sp>
      <p:sp>
        <p:nvSpPr>
          <p:cNvPr id="59395" name="Rectangle 3"/>
          <p:cNvSpPr>
            <a:spLocks noGrp="1" noChangeArrowheads="1"/>
          </p:cNvSpPr>
          <p:nvPr>
            <p:ph type="body" idx="1"/>
          </p:nvPr>
        </p:nvSpPr>
        <p:spPr/>
        <p:txBody>
          <a:bodyPr>
            <a:normAutofit fontScale="62500" lnSpcReduction="20000"/>
          </a:bodyPr>
          <a:lstStyle/>
          <a:p>
            <a:pPr>
              <a:lnSpc>
                <a:spcPct val="80000"/>
              </a:lnSpc>
            </a:pPr>
            <a:r>
              <a:rPr lang="en-US" sz="2400"/>
              <a:t>Personnel (costs prior to opening)</a:t>
            </a:r>
          </a:p>
          <a:p>
            <a:pPr>
              <a:lnSpc>
                <a:spcPct val="80000"/>
              </a:lnSpc>
            </a:pPr>
            <a:r>
              <a:rPr lang="en-US" sz="2400"/>
              <a:t>Occupancy (lease, rent, or mortgage)</a:t>
            </a:r>
          </a:p>
          <a:p>
            <a:pPr>
              <a:lnSpc>
                <a:spcPct val="80000"/>
              </a:lnSpc>
            </a:pPr>
            <a:r>
              <a:rPr lang="en-US" sz="2400"/>
              <a:t>Legal/ Professional Fees</a:t>
            </a:r>
          </a:p>
          <a:p>
            <a:pPr>
              <a:lnSpc>
                <a:spcPct val="80000"/>
              </a:lnSpc>
            </a:pPr>
            <a:r>
              <a:rPr lang="en-US" sz="2400"/>
              <a:t>Equipment</a:t>
            </a:r>
          </a:p>
          <a:p>
            <a:pPr>
              <a:lnSpc>
                <a:spcPct val="80000"/>
              </a:lnSpc>
            </a:pPr>
            <a:r>
              <a:rPr lang="en-US" sz="2400"/>
              <a:t>Supplies</a:t>
            </a:r>
          </a:p>
          <a:p>
            <a:pPr>
              <a:lnSpc>
                <a:spcPct val="80000"/>
              </a:lnSpc>
            </a:pPr>
            <a:r>
              <a:rPr lang="en-US" sz="2400"/>
              <a:t>Salary/ Wages</a:t>
            </a:r>
          </a:p>
          <a:p>
            <a:pPr>
              <a:lnSpc>
                <a:spcPct val="80000"/>
              </a:lnSpc>
            </a:pPr>
            <a:r>
              <a:rPr lang="en-US" sz="2400"/>
              <a:t>Utilities</a:t>
            </a:r>
          </a:p>
          <a:p>
            <a:pPr>
              <a:lnSpc>
                <a:spcPct val="80000"/>
              </a:lnSpc>
            </a:pPr>
            <a:r>
              <a:rPr lang="en-US" sz="2400"/>
              <a:t>Payroll Expenses</a:t>
            </a:r>
          </a:p>
          <a:p>
            <a:pPr>
              <a:lnSpc>
                <a:spcPct val="80000"/>
              </a:lnSpc>
            </a:pPr>
            <a:r>
              <a:rPr lang="en-US" sz="2400"/>
              <a:t>Internet</a:t>
            </a:r>
          </a:p>
          <a:p>
            <a:pPr>
              <a:lnSpc>
                <a:spcPct val="80000"/>
              </a:lnSpc>
            </a:pPr>
            <a:r>
              <a:rPr lang="en-US" sz="2400"/>
              <a:t>Licenses/ Permits</a:t>
            </a:r>
          </a:p>
          <a:p>
            <a:pPr>
              <a:lnSpc>
                <a:spcPct val="80000"/>
              </a:lnSpc>
            </a:pPr>
            <a:r>
              <a:rPr lang="en-US" sz="2400"/>
              <a:t>Insurance</a:t>
            </a:r>
          </a:p>
          <a:p>
            <a:pPr>
              <a:lnSpc>
                <a:spcPct val="80000"/>
              </a:lnSpc>
            </a:pPr>
            <a:r>
              <a:rPr lang="en-US" sz="2400"/>
              <a:t>Advertising/ Promotions</a:t>
            </a:r>
          </a:p>
        </p:txBody>
      </p:sp>
    </p:spTree>
    <p:extLst>
      <p:ext uri="{BB962C8B-B14F-4D97-AF65-F5344CB8AC3E}">
        <p14:creationId xmlns:p14="http://schemas.microsoft.com/office/powerpoint/2010/main" val="21319330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z="4000" b="1"/>
              <a:t>Financial Plan: Operating Budget</a:t>
            </a:r>
          </a:p>
        </p:txBody>
      </p:sp>
      <p:sp>
        <p:nvSpPr>
          <p:cNvPr id="60419" name="Rectangle 3"/>
          <p:cNvSpPr>
            <a:spLocks noGrp="1" noChangeArrowheads="1"/>
          </p:cNvSpPr>
          <p:nvPr>
            <p:ph type="body" sz="half" idx="1"/>
          </p:nvPr>
        </p:nvSpPr>
        <p:spPr/>
        <p:txBody>
          <a:bodyPr>
            <a:normAutofit fontScale="92500" lnSpcReduction="10000"/>
          </a:bodyPr>
          <a:lstStyle/>
          <a:p>
            <a:pPr>
              <a:lnSpc>
                <a:spcPct val="80000"/>
              </a:lnSpc>
            </a:pPr>
            <a:r>
              <a:rPr lang="en-US" sz="2400" dirty="0"/>
              <a:t>Personnel</a:t>
            </a:r>
          </a:p>
          <a:p>
            <a:pPr>
              <a:lnSpc>
                <a:spcPct val="80000"/>
              </a:lnSpc>
            </a:pPr>
            <a:r>
              <a:rPr lang="en-US" sz="2400" dirty="0"/>
              <a:t>Lease/ Rent/ Mortgage</a:t>
            </a:r>
          </a:p>
          <a:p>
            <a:pPr>
              <a:lnSpc>
                <a:spcPct val="80000"/>
              </a:lnSpc>
            </a:pPr>
            <a:r>
              <a:rPr lang="en-US" sz="2400" dirty="0"/>
              <a:t>Loan Payments</a:t>
            </a:r>
          </a:p>
          <a:p>
            <a:pPr>
              <a:lnSpc>
                <a:spcPct val="80000"/>
              </a:lnSpc>
            </a:pPr>
            <a:r>
              <a:rPr lang="en-US" sz="2400" dirty="0"/>
              <a:t>Legal Fees</a:t>
            </a:r>
          </a:p>
          <a:p>
            <a:pPr>
              <a:lnSpc>
                <a:spcPct val="80000"/>
              </a:lnSpc>
            </a:pPr>
            <a:r>
              <a:rPr lang="en-US" sz="2400" dirty="0"/>
              <a:t>Accounting</a:t>
            </a:r>
          </a:p>
          <a:p>
            <a:pPr>
              <a:lnSpc>
                <a:spcPct val="80000"/>
              </a:lnSpc>
            </a:pPr>
            <a:r>
              <a:rPr lang="en-US" sz="2400" dirty="0"/>
              <a:t>Supplies</a:t>
            </a:r>
          </a:p>
          <a:p>
            <a:pPr>
              <a:lnSpc>
                <a:spcPct val="80000"/>
              </a:lnSpc>
            </a:pPr>
            <a:r>
              <a:rPr lang="en-US" sz="2400" dirty="0"/>
              <a:t>Salaries/ Wages</a:t>
            </a:r>
          </a:p>
          <a:p>
            <a:pPr>
              <a:lnSpc>
                <a:spcPct val="80000"/>
              </a:lnSpc>
            </a:pPr>
            <a:r>
              <a:rPr lang="en-US" sz="2400" dirty="0"/>
              <a:t>Dues/ Subscriptions/ Fees</a:t>
            </a:r>
          </a:p>
          <a:p>
            <a:pPr>
              <a:lnSpc>
                <a:spcPct val="80000"/>
              </a:lnSpc>
            </a:pPr>
            <a:r>
              <a:rPr lang="en-US" sz="2400" dirty="0"/>
              <a:t>Repairs/ Maintenance</a:t>
            </a:r>
          </a:p>
        </p:txBody>
      </p:sp>
      <p:sp>
        <p:nvSpPr>
          <p:cNvPr id="60420" name="Rectangle 4"/>
          <p:cNvSpPr>
            <a:spLocks noGrp="1" noChangeArrowheads="1"/>
          </p:cNvSpPr>
          <p:nvPr>
            <p:ph type="body" sz="half" idx="2"/>
          </p:nvPr>
        </p:nvSpPr>
        <p:spPr/>
        <p:txBody>
          <a:bodyPr>
            <a:normAutofit fontScale="92500" lnSpcReduction="10000"/>
          </a:bodyPr>
          <a:lstStyle/>
          <a:p>
            <a:pPr>
              <a:lnSpc>
                <a:spcPct val="80000"/>
              </a:lnSpc>
            </a:pPr>
            <a:r>
              <a:rPr lang="en-US" sz="2400" dirty="0"/>
              <a:t>Insurance</a:t>
            </a:r>
          </a:p>
          <a:p>
            <a:pPr>
              <a:lnSpc>
                <a:spcPct val="80000"/>
              </a:lnSpc>
            </a:pPr>
            <a:r>
              <a:rPr lang="en-US" sz="2400" dirty="0"/>
              <a:t>Advertising/ Promotions</a:t>
            </a:r>
          </a:p>
          <a:p>
            <a:pPr>
              <a:lnSpc>
                <a:spcPct val="80000"/>
              </a:lnSpc>
            </a:pPr>
            <a:r>
              <a:rPr lang="en-US" sz="2400" dirty="0"/>
              <a:t>Depreciation</a:t>
            </a:r>
          </a:p>
          <a:p>
            <a:pPr>
              <a:lnSpc>
                <a:spcPct val="80000"/>
              </a:lnSpc>
            </a:pPr>
            <a:r>
              <a:rPr lang="en-US" sz="2400" dirty="0"/>
              <a:t>Payroll Expenses</a:t>
            </a:r>
          </a:p>
          <a:p>
            <a:pPr>
              <a:lnSpc>
                <a:spcPct val="80000"/>
              </a:lnSpc>
            </a:pPr>
            <a:r>
              <a:rPr lang="en-US" sz="2400" dirty="0"/>
              <a:t>Internet</a:t>
            </a:r>
          </a:p>
          <a:p>
            <a:pPr>
              <a:lnSpc>
                <a:spcPct val="80000"/>
              </a:lnSpc>
            </a:pPr>
            <a:r>
              <a:rPr lang="en-US" sz="2400" dirty="0"/>
              <a:t>Payroll Taxes</a:t>
            </a:r>
          </a:p>
          <a:p>
            <a:pPr>
              <a:lnSpc>
                <a:spcPct val="80000"/>
              </a:lnSpc>
            </a:pPr>
            <a:r>
              <a:rPr lang="en-US" sz="2400" dirty="0"/>
              <a:t>Travel/ Entertainment</a:t>
            </a:r>
          </a:p>
          <a:p>
            <a:pPr>
              <a:lnSpc>
                <a:spcPct val="80000"/>
              </a:lnSpc>
            </a:pPr>
            <a:r>
              <a:rPr lang="en-US" sz="2400" dirty="0"/>
              <a:t>Miscellaneous</a:t>
            </a:r>
          </a:p>
          <a:p>
            <a:pPr>
              <a:lnSpc>
                <a:spcPct val="80000"/>
              </a:lnSpc>
            </a:pPr>
            <a:r>
              <a:rPr lang="en-US" sz="2400" dirty="0"/>
              <a:t>3-6 Months of Operating Capital</a:t>
            </a:r>
          </a:p>
        </p:txBody>
      </p:sp>
    </p:spTree>
    <p:extLst>
      <p:ext uri="{BB962C8B-B14F-4D97-AF65-F5344CB8AC3E}">
        <p14:creationId xmlns:p14="http://schemas.microsoft.com/office/powerpoint/2010/main" val="611581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524000" y="274638"/>
            <a:ext cx="9144000" cy="1143000"/>
          </a:xfrm>
        </p:spPr>
        <p:txBody>
          <a:bodyPr/>
          <a:lstStyle/>
          <a:p>
            <a:r>
              <a:rPr lang="en-US" sz="4000" b="1"/>
              <a:t>Financial Plan: Sources and Uses</a:t>
            </a:r>
          </a:p>
        </p:txBody>
      </p:sp>
      <p:sp>
        <p:nvSpPr>
          <p:cNvPr id="62467" name="Rectangle 3"/>
          <p:cNvSpPr>
            <a:spLocks noGrp="1" noChangeArrowheads="1"/>
          </p:cNvSpPr>
          <p:nvPr>
            <p:ph type="body" idx="1"/>
          </p:nvPr>
        </p:nvSpPr>
        <p:spPr/>
        <p:txBody>
          <a:bodyPr/>
          <a:lstStyle/>
          <a:p>
            <a:r>
              <a:rPr lang="en-US"/>
              <a:t>Sources of funds</a:t>
            </a:r>
          </a:p>
          <a:p>
            <a:r>
              <a:rPr lang="en-US"/>
              <a:t>Details of requested financing</a:t>
            </a:r>
          </a:p>
          <a:p>
            <a:pPr lvl="1"/>
            <a:r>
              <a:rPr lang="en-US"/>
              <a:t>Amount</a:t>
            </a:r>
          </a:p>
          <a:p>
            <a:pPr lvl="1"/>
            <a:r>
              <a:rPr lang="en-US"/>
              <a:t>Use </a:t>
            </a:r>
          </a:p>
          <a:p>
            <a:pPr lvl="1"/>
            <a:r>
              <a:rPr lang="en-US"/>
              <a:t>Terms</a:t>
            </a:r>
          </a:p>
          <a:p>
            <a:pPr lvl="1"/>
            <a:endParaRPr lang="en-US"/>
          </a:p>
        </p:txBody>
      </p:sp>
    </p:spTree>
    <p:extLst>
      <p:ext uri="{BB962C8B-B14F-4D97-AF65-F5344CB8AC3E}">
        <p14:creationId xmlns:p14="http://schemas.microsoft.com/office/powerpoint/2010/main" val="27726406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09" name="Rectangle 321"/>
          <p:cNvSpPr>
            <a:spLocks noGrp="1" noChangeArrowheads="1"/>
          </p:cNvSpPr>
          <p:nvPr>
            <p:ph type="title"/>
          </p:nvPr>
        </p:nvSpPr>
        <p:spPr/>
        <p:txBody>
          <a:bodyPr/>
          <a:lstStyle/>
          <a:p>
            <a:r>
              <a:rPr lang="en-US"/>
              <a:t> </a:t>
            </a:r>
          </a:p>
        </p:txBody>
      </p:sp>
      <p:pic>
        <p:nvPicPr>
          <p:cNvPr id="64461" name="Picture 97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200400" y="457200"/>
            <a:ext cx="5715000" cy="5943600"/>
          </a:xfrm>
          <a:noFill/>
          <a:ln/>
        </p:spPr>
      </p:pic>
    </p:spTree>
    <p:extLst>
      <p:ext uri="{BB962C8B-B14F-4D97-AF65-F5344CB8AC3E}">
        <p14:creationId xmlns:p14="http://schemas.microsoft.com/office/powerpoint/2010/main" val="15504121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038" name="Picture 35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08000"/>
            <a:ext cx="8229600" cy="584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36656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400" name="Picture 69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0801" y="457200"/>
            <a:ext cx="7002463"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47882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016" name="Picture 13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304800"/>
            <a:ext cx="5867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2801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What Is a Business Plan?</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800" dirty="0">
                <a:latin typeface="Times New Roman" panose="02020603050405020304" pitchFamily="18" charset="0"/>
                <a:ea typeface="ＭＳ Ｐゴシック" panose="020B0600070205080204" pitchFamily="34" charset="-128"/>
              </a:rPr>
              <a:t>Business Plan</a:t>
            </a:r>
          </a:p>
          <a:p>
            <a:pPr lvl="1" eaLnBrk="1" hangingPunct="1">
              <a:lnSpc>
                <a:spcPct val="90000"/>
              </a:lnSpc>
            </a:pPr>
            <a:r>
              <a:rPr lang="en-US" altLang="en-US" sz="2400" dirty="0">
                <a:latin typeface="Times New Roman" panose="02020603050405020304" pitchFamily="18" charset="0"/>
                <a:ea typeface="ＭＳ Ｐゴシック" panose="020B0600070205080204" pitchFamily="34" charset="-128"/>
              </a:rPr>
              <a:t>A business plan is a written narrative, typically 25 to 35 pages long, that describes what a new business plans to accomplish.</a:t>
            </a:r>
          </a:p>
          <a:p>
            <a:pPr eaLnBrk="1" hangingPunct="1">
              <a:lnSpc>
                <a:spcPct val="90000"/>
              </a:lnSpc>
            </a:pPr>
            <a:r>
              <a:rPr lang="en-US" altLang="en-US" sz="2800" dirty="0">
                <a:latin typeface="Times New Roman" panose="02020603050405020304" pitchFamily="18" charset="0"/>
                <a:ea typeface="ＭＳ Ｐゴシック" panose="020B0600070205080204" pitchFamily="34" charset="-128"/>
              </a:rPr>
              <a:t>Dual-Use Document</a:t>
            </a:r>
          </a:p>
          <a:p>
            <a:pPr lvl="1" eaLnBrk="1" hangingPunct="1">
              <a:lnSpc>
                <a:spcPct val="90000"/>
              </a:lnSpc>
            </a:pPr>
            <a:r>
              <a:rPr lang="en-US" altLang="en-US" sz="2400" dirty="0">
                <a:latin typeface="Times New Roman" panose="02020603050405020304" pitchFamily="18" charset="0"/>
                <a:ea typeface="ＭＳ Ｐゴシック" panose="020B0600070205080204" pitchFamily="34" charset="-128"/>
              </a:rPr>
              <a:t>For most new ventures, the business plan is a dual-purpose document used both inside and outside the firm.</a:t>
            </a:r>
          </a:p>
        </p:txBody>
      </p:sp>
      <p:sp>
        <p:nvSpPr>
          <p:cNvPr id="4100"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410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295ADB8E-A339-4813-B2DE-59995354EF09}" type="slidenum">
              <a:rPr lang="en-US" altLang="en-US" sz="1400">
                <a:solidFill>
                  <a:prstClr val="black"/>
                </a:solidFill>
              </a:rPr>
              <a:pPr>
                <a:spcBef>
                  <a:spcPct val="0"/>
                </a:spcBef>
                <a:buFontTx/>
                <a:buNone/>
              </a:pPr>
              <a:t>5</a:t>
            </a:fld>
            <a:endParaRPr lang="en-US" altLang="en-US" sz="1400">
              <a:solidFill>
                <a:prstClr val="black"/>
              </a:solidFill>
            </a:endParaRPr>
          </a:p>
        </p:txBody>
      </p:sp>
    </p:spTree>
    <p:extLst>
      <p:ext uri="{BB962C8B-B14F-4D97-AF65-F5344CB8AC3E}">
        <p14:creationId xmlns:p14="http://schemas.microsoft.com/office/powerpoint/2010/main" val="305384546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b="1"/>
              <a:t>Appendices</a:t>
            </a:r>
          </a:p>
        </p:txBody>
      </p:sp>
      <p:sp>
        <p:nvSpPr>
          <p:cNvPr id="74755" name="Rectangle 3"/>
          <p:cNvSpPr>
            <a:spLocks noGrp="1" noChangeArrowheads="1"/>
          </p:cNvSpPr>
          <p:nvPr>
            <p:ph type="body" idx="1"/>
          </p:nvPr>
        </p:nvSpPr>
        <p:spPr>
          <a:xfrm>
            <a:off x="1981200" y="1371601"/>
            <a:ext cx="8229600" cy="4754563"/>
          </a:xfrm>
        </p:spPr>
        <p:txBody>
          <a:bodyPr>
            <a:normAutofit lnSpcReduction="10000"/>
          </a:bodyPr>
          <a:lstStyle/>
          <a:p>
            <a:pPr>
              <a:lnSpc>
                <a:spcPct val="90000"/>
              </a:lnSpc>
            </a:pPr>
            <a:r>
              <a:rPr lang="en-US" sz="2800"/>
              <a:t>Supplemental materials</a:t>
            </a:r>
          </a:p>
          <a:p>
            <a:pPr lvl="1">
              <a:lnSpc>
                <a:spcPct val="90000"/>
              </a:lnSpc>
            </a:pPr>
            <a:r>
              <a:rPr lang="en-US" sz="2400"/>
              <a:t>Resumes of management team</a:t>
            </a:r>
          </a:p>
          <a:p>
            <a:pPr lvl="1">
              <a:lnSpc>
                <a:spcPct val="90000"/>
              </a:lnSpc>
            </a:pPr>
            <a:r>
              <a:rPr lang="en-US" sz="2400"/>
              <a:t>Past three years of tax returns</a:t>
            </a:r>
          </a:p>
          <a:p>
            <a:pPr lvl="1">
              <a:lnSpc>
                <a:spcPct val="90000"/>
              </a:lnSpc>
            </a:pPr>
            <a:r>
              <a:rPr lang="en-US" sz="2400"/>
              <a:t>Current bank statements</a:t>
            </a:r>
          </a:p>
          <a:p>
            <a:pPr lvl="1">
              <a:lnSpc>
                <a:spcPct val="90000"/>
              </a:lnSpc>
            </a:pPr>
            <a:r>
              <a:rPr lang="en-US" sz="2400"/>
              <a:t>Copies of existing loans or notes</a:t>
            </a:r>
          </a:p>
          <a:p>
            <a:pPr lvl="1">
              <a:lnSpc>
                <a:spcPct val="90000"/>
              </a:lnSpc>
            </a:pPr>
            <a:r>
              <a:rPr lang="en-US" sz="2400"/>
              <a:t>Interim income statement and balance sheet</a:t>
            </a:r>
          </a:p>
          <a:p>
            <a:pPr lvl="1">
              <a:lnSpc>
                <a:spcPct val="90000"/>
              </a:lnSpc>
            </a:pPr>
            <a:r>
              <a:rPr lang="en-US" sz="2400"/>
              <a:t>Personal financial statement</a:t>
            </a:r>
          </a:p>
          <a:p>
            <a:pPr lvl="1">
              <a:lnSpc>
                <a:spcPct val="90000"/>
              </a:lnSpc>
            </a:pPr>
            <a:r>
              <a:rPr lang="en-US" sz="2400"/>
              <a:t>Copies of legal documents</a:t>
            </a:r>
          </a:p>
          <a:p>
            <a:pPr lvl="1">
              <a:lnSpc>
                <a:spcPct val="90000"/>
              </a:lnSpc>
            </a:pPr>
            <a:r>
              <a:rPr lang="en-US" sz="2400"/>
              <a:t>Copies of potential contracts</a:t>
            </a:r>
          </a:p>
          <a:p>
            <a:pPr lvl="1">
              <a:lnSpc>
                <a:spcPct val="90000"/>
              </a:lnSpc>
            </a:pPr>
            <a:r>
              <a:rPr lang="en-US" sz="2400"/>
              <a:t>Letters of reference</a:t>
            </a:r>
          </a:p>
          <a:p>
            <a:pPr>
              <a:lnSpc>
                <a:spcPct val="90000"/>
              </a:lnSpc>
            </a:pPr>
            <a:r>
              <a:rPr lang="en-US" sz="2800"/>
              <a:t>TOTAL PACKAGE FOR A LOAN APPLICATION</a:t>
            </a:r>
          </a:p>
        </p:txBody>
      </p:sp>
    </p:spTree>
    <p:extLst>
      <p:ext uri="{BB962C8B-B14F-4D97-AF65-F5344CB8AC3E}">
        <p14:creationId xmlns:p14="http://schemas.microsoft.com/office/powerpoint/2010/main" val="8607741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endParaRPr lang="ru-RU" dirty="0"/>
          </a:p>
        </p:txBody>
      </p:sp>
      <p:sp>
        <p:nvSpPr>
          <p:cNvPr id="5" name="Подзаголовок 4"/>
          <p:cNvSpPr>
            <a:spLocks noGrp="1"/>
          </p:cNvSpPr>
          <p:nvPr>
            <p:ph type="subTitle" idx="1"/>
          </p:nvPr>
        </p:nvSpPr>
        <p:spPr/>
        <p:txBody>
          <a:bodyPr/>
          <a:lstStyle/>
          <a:p>
            <a:r>
              <a:rPr lang="en-US" dirty="0" smtClean="0"/>
              <a:t>Approach 2</a:t>
            </a:r>
            <a:endParaRPr lang="ru-RU" dirty="0"/>
          </a:p>
        </p:txBody>
      </p:sp>
    </p:spTree>
    <p:extLst>
      <p:ext uri="{BB962C8B-B14F-4D97-AF65-F5344CB8AC3E}">
        <p14:creationId xmlns:p14="http://schemas.microsoft.com/office/powerpoint/2010/main" val="12513919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 Executive Summary</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12291"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Executive Summary</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The executive summary is a short overview of the entire business plan. </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 provides a busy reader with everything that needs to be known about the new venture’s distinctive nature.</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An executive summary shouldn’t exceed two single-spaced pages.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Even though the executive summary appears at the beginning of the business plan, it should be written last.</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The plan itself will evolve as it’s written, so not everything is known at the outset.  </a:t>
            </a:r>
          </a:p>
        </p:txBody>
      </p:sp>
      <p:sp>
        <p:nvSpPr>
          <p:cNvPr id="12292"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229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2C004B5A-C71A-471D-807E-10E660522CF0}" type="slidenum">
              <a:rPr lang="en-US" altLang="en-US" sz="1400">
                <a:solidFill>
                  <a:prstClr val="black"/>
                </a:solidFill>
              </a:rPr>
              <a:pPr>
                <a:spcBef>
                  <a:spcPct val="0"/>
                </a:spcBef>
                <a:buFontTx/>
                <a:buNone/>
              </a:pPr>
              <a:t>52</a:t>
            </a:fld>
            <a:endParaRPr lang="en-US" altLang="en-US" sz="1400">
              <a:solidFill>
                <a:prstClr val="black"/>
              </a:solidFill>
            </a:endParaRPr>
          </a:p>
        </p:txBody>
      </p:sp>
    </p:spTree>
    <p:extLst>
      <p:ext uri="{BB962C8B-B14F-4D97-AF65-F5344CB8AC3E}">
        <p14:creationId xmlns:p14="http://schemas.microsoft.com/office/powerpoint/2010/main" val="21044598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4"/>
          <p:cNvSpPr>
            <a:spLocks noChangeShapeType="1"/>
          </p:cNvSpPr>
          <p:nvPr/>
        </p:nvSpPr>
        <p:spPr bwMode="auto">
          <a:xfrm>
            <a:off x="1524000" y="14478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3315" name="Text Box 4"/>
          <p:cNvSpPr txBox="1">
            <a:spLocks noChangeArrowheads="1"/>
          </p:cNvSpPr>
          <p:nvPr/>
        </p:nvSpPr>
        <p:spPr bwMode="auto">
          <a:xfrm>
            <a:off x="17526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Executive Summary</a:t>
            </a:r>
          </a:p>
        </p:txBody>
      </p:sp>
      <p:sp>
        <p:nvSpPr>
          <p:cNvPr id="13316"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13317"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13318" name="TextBox 12"/>
          <p:cNvSpPr txBox="1">
            <a:spLocks noChangeArrowheads="1"/>
          </p:cNvSpPr>
          <p:nvPr/>
        </p:nvSpPr>
        <p:spPr bwMode="auto">
          <a:xfrm>
            <a:off x="5562600" y="2057401"/>
            <a:ext cx="4724400" cy="334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lnSpc>
                <a:spcPts val="3200"/>
              </a:lnSpc>
              <a:spcBef>
                <a:spcPct val="0"/>
              </a:spcBef>
            </a:pPr>
            <a:r>
              <a:rPr lang="en-US" altLang="en-US" sz="2400">
                <a:solidFill>
                  <a:prstClr val="black"/>
                </a:solidFill>
                <a:latin typeface="Times New Roman" panose="02020603050405020304" pitchFamily="18" charset="0"/>
              </a:rPr>
              <a:t> In many instances an investor will</a:t>
            </a:r>
          </a:p>
          <a:p>
            <a:pPr defTabSz="457200">
              <a:lnSpc>
                <a:spcPts val="3200"/>
              </a:lnSpc>
              <a:spcBef>
                <a:spcPct val="0"/>
              </a:spcBef>
              <a:buFontTx/>
              <a:buNone/>
            </a:pPr>
            <a:r>
              <a:rPr lang="en-US" altLang="en-US" sz="2400">
                <a:solidFill>
                  <a:prstClr val="black"/>
                </a:solidFill>
                <a:latin typeface="Times New Roman" panose="02020603050405020304" pitchFamily="18" charset="0"/>
              </a:rPr>
              <a:t>  ask for a copy of a firm’s executive</a:t>
            </a:r>
          </a:p>
          <a:p>
            <a:pPr defTabSz="457200">
              <a:lnSpc>
                <a:spcPts val="3200"/>
              </a:lnSpc>
              <a:spcBef>
                <a:spcPct val="0"/>
              </a:spcBef>
              <a:buFontTx/>
              <a:buNone/>
            </a:pPr>
            <a:r>
              <a:rPr lang="en-US" altLang="en-US" sz="2400">
                <a:solidFill>
                  <a:prstClr val="black"/>
                </a:solidFill>
                <a:latin typeface="Times New Roman" panose="02020603050405020304" pitchFamily="18" charset="0"/>
              </a:rPr>
              <a:t>  summary and will ask for a copy of</a:t>
            </a:r>
          </a:p>
          <a:p>
            <a:pPr defTabSz="457200">
              <a:lnSpc>
                <a:spcPts val="3200"/>
              </a:lnSpc>
              <a:spcBef>
                <a:spcPct val="0"/>
              </a:spcBef>
              <a:buFontTx/>
              <a:buNone/>
            </a:pPr>
            <a:r>
              <a:rPr lang="en-US" altLang="en-US" sz="2400">
                <a:solidFill>
                  <a:prstClr val="black"/>
                </a:solidFill>
                <a:latin typeface="Times New Roman" panose="02020603050405020304" pitchFamily="18" charset="0"/>
              </a:rPr>
              <a:t>  the entire plan only if the executive </a:t>
            </a:r>
          </a:p>
          <a:p>
            <a:pPr defTabSz="457200">
              <a:lnSpc>
                <a:spcPts val="3200"/>
              </a:lnSpc>
              <a:spcBef>
                <a:spcPct val="0"/>
              </a:spcBef>
              <a:buFontTx/>
              <a:buNone/>
            </a:pPr>
            <a:r>
              <a:rPr lang="en-US" altLang="en-US" sz="2400">
                <a:solidFill>
                  <a:prstClr val="black"/>
                </a:solidFill>
                <a:latin typeface="Times New Roman" panose="02020603050405020304" pitchFamily="18" charset="0"/>
              </a:rPr>
              <a:t>  summary is sufficiently convincing.</a:t>
            </a:r>
          </a:p>
          <a:p>
            <a:pPr defTabSz="457200">
              <a:lnSpc>
                <a:spcPts val="3200"/>
              </a:lnSpc>
              <a:spcBef>
                <a:spcPct val="0"/>
              </a:spcBef>
            </a:pPr>
            <a:r>
              <a:rPr lang="en-US" altLang="en-US" sz="2400">
                <a:solidFill>
                  <a:prstClr val="black"/>
                </a:solidFill>
                <a:latin typeface="Times New Roman" panose="02020603050405020304" pitchFamily="18" charset="0"/>
              </a:rPr>
              <a:t> The executive summary, then, is</a:t>
            </a:r>
          </a:p>
          <a:p>
            <a:pPr defTabSz="457200">
              <a:lnSpc>
                <a:spcPts val="3200"/>
              </a:lnSpc>
              <a:spcBef>
                <a:spcPct val="0"/>
              </a:spcBef>
              <a:buFontTx/>
              <a:buNone/>
            </a:pPr>
            <a:r>
              <a:rPr lang="en-US" altLang="en-US" sz="2400">
                <a:solidFill>
                  <a:prstClr val="black"/>
                </a:solidFill>
                <a:latin typeface="Times New Roman" panose="02020603050405020304" pitchFamily="18" charset="0"/>
              </a:rPr>
              <a:t>   arguably the most important </a:t>
            </a:r>
          </a:p>
          <a:p>
            <a:pPr defTabSz="457200">
              <a:lnSpc>
                <a:spcPts val="3200"/>
              </a:lnSpc>
              <a:spcBef>
                <a:spcPct val="0"/>
              </a:spcBef>
              <a:buFontTx/>
              <a:buNone/>
            </a:pPr>
            <a:r>
              <a:rPr lang="en-US" altLang="en-US" sz="2400">
                <a:solidFill>
                  <a:prstClr val="black"/>
                </a:solidFill>
                <a:latin typeface="Times New Roman" panose="02020603050405020304" pitchFamily="18" charset="0"/>
              </a:rPr>
              <a:t>   section of a business plan.</a:t>
            </a:r>
          </a:p>
        </p:txBody>
      </p:sp>
      <p:sp>
        <p:nvSpPr>
          <p:cNvPr id="13319"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 Executive Summary</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13321"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BFE0D4A1-56F4-4619-9FB9-D68C1E7E1FBD}" type="slidenum">
              <a:rPr lang="en-US" altLang="en-US" sz="1400">
                <a:solidFill>
                  <a:prstClr val="black"/>
                </a:solidFill>
              </a:rPr>
              <a:pPr>
                <a:spcBef>
                  <a:spcPct val="0"/>
                </a:spcBef>
                <a:buFontTx/>
                <a:buNone/>
              </a:pPr>
              <a:t>53</a:t>
            </a:fld>
            <a:endParaRPr lang="en-US" altLang="en-US" sz="1400">
              <a:solidFill>
                <a:prstClr val="black"/>
              </a:solidFill>
            </a:endParaRPr>
          </a:p>
        </p:txBody>
      </p:sp>
    </p:spTree>
    <p:extLst>
      <p:ext uri="{BB962C8B-B14F-4D97-AF65-F5344CB8AC3E}">
        <p14:creationId xmlns:p14="http://schemas.microsoft.com/office/powerpoint/2010/main" val="26400010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2: Industry Analysis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14339"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Industry Analysis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This section should begin by describing the industry the business will enter in terms of its size, growth rate, and sales projections.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Industry size, growth rate, and sales projections.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Industry structure.</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Nature of participants.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Key success factors.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Industry trends.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Long-term prospects.</a:t>
            </a:r>
          </a:p>
          <a:p>
            <a:pPr lvl="1" eaLnBrk="1" hangingPunct="1">
              <a:lnSpc>
                <a:spcPct val="90000"/>
              </a:lnSpc>
            </a:pPr>
            <a:endParaRPr lang="en-US" altLang="en-US" sz="2400">
              <a:latin typeface="Times New Roman" panose="02020603050405020304" pitchFamily="18" charset="0"/>
              <a:ea typeface="ＭＳ Ｐゴシック" panose="020B0600070205080204" pitchFamily="34" charset="-128"/>
            </a:endParaRPr>
          </a:p>
        </p:txBody>
      </p:sp>
      <p:sp>
        <p:nvSpPr>
          <p:cNvPr id="14340"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434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C086C185-399A-4E26-954F-9EBE82265170}" type="slidenum">
              <a:rPr lang="en-US" altLang="en-US" sz="1400">
                <a:solidFill>
                  <a:prstClr val="black"/>
                </a:solidFill>
              </a:rPr>
              <a:pPr>
                <a:spcBef>
                  <a:spcPct val="0"/>
                </a:spcBef>
                <a:buFontTx/>
                <a:buNone/>
              </a:pPr>
              <a:t>54</a:t>
            </a:fld>
            <a:endParaRPr lang="en-US" altLang="en-US" sz="1400">
              <a:solidFill>
                <a:prstClr val="black"/>
              </a:solidFill>
            </a:endParaRPr>
          </a:p>
        </p:txBody>
      </p:sp>
    </p:spTree>
    <p:extLst>
      <p:ext uri="{BB962C8B-B14F-4D97-AF65-F5344CB8AC3E}">
        <p14:creationId xmlns:p14="http://schemas.microsoft.com/office/powerpoint/2010/main" val="28979689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5363"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Industry Analysis</a:t>
            </a:r>
          </a:p>
        </p:txBody>
      </p:sp>
      <p:sp>
        <p:nvSpPr>
          <p:cNvPr id="15364"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15365"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15366" name="TextBox 12"/>
          <p:cNvSpPr txBox="1">
            <a:spLocks noChangeArrowheads="1"/>
          </p:cNvSpPr>
          <p:nvPr/>
        </p:nvSpPr>
        <p:spPr bwMode="auto">
          <a:xfrm>
            <a:off x="5562600" y="2057400"/>
            <a:ext cx="48006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Before a business selects a target</a:t>
            </a:r>
          </a:p>
          <a:p>
            <a:pPr defTabSz="457200">
              <a:spcBef>
                <a:spcPct val="0"/>
              </a:spcBef>
              <a:buFontTx/>
              <a:buNone/>
            </a:pPr>
            <a:r>
              <a:rPr lang="en-US" altLang="en-US" sz="2400">
                <a:solidFill>
                  <a:prstClr val="black"/>
                </a:solidFill>
                <a:latin typeface="Times New Roman" panose="02020603050405020304" pitchFamily="18" charset="0"/>
              </a:rPr>
              <a:t>  market it should have a good grasp</a:t>
            </a:r>
          </a:p>
          <a:p>
            <a:pPr defTabSz="457200">
              <a:spcBef>
                <a:spcPct val="0"/>
              </a:spcBef>
              <a:buFontTx/>
              <a:buNone/>
            </a:pPr>
            <a:r>
              <a:rPr lang="en-US" altLang="en-US" sz="2400">
                <a:solidFill>
                  <a:prstClr val="black"/>
                </a:solidFill>
                <a:latin typeface="Times New Roman" panose="02020603050405020304" pitchFamily="18" charset="0"/>
              </a:rPr>
              <a:t>  of its industry—including where its</a:t>
            </a:r>
          </a:p>
          <a:p>
            <a:pPr defTabSz="457200">
              <a:spcBef>
                <a:spcPct val="0"/>
              </a:spcBef>
              <a:buFontTx/>
              <a:buNone/>
            </a:pPr>
            <a:r>
              <a:rPr lang="en-US" altLang="en-US" sz="2400">
                <a:solidFill>
                  <a:prstClr val="black"/>
                </a:solidFill>
                <a:latin typeface="Times New Roman" panose="02020603050405020304" pitchFamily="18" charset="0"/>
              </a:rPr>
              <a:t>  promising areas are and where its</a:t>
            </a:r>
          </a:p>
          <a:p>
            <a:pPr defTabSz="457200">
              <a:spcBef>
                <a:spcPct val="0"/>
              </a:spcBef>
              <a:buFontTx/>
              <a:buNone/>
            </a:pPr>
            <a:r>
              <a:rPr lang="en-US" altLang="en-US" sz="2400">
                <a:solidFill>
                  <a:prstClr val="black"/>
                </a:solidFill>
                <a:latin typeface="Times New Roman" panose="02020603050405020304" pitchFamily="18" charset="0"/>
              </a:rPr>
              <a:t>  points of vulnerability are.</a:t>
            </a:r>
          </a:p>
          <a:p>
            <a:pPr defTabSz="457200">
              <a:spcBef>
                <a:spcPct val="0"/>
              </a:spcBef>
            </a:pPr>
            <a:r>
              <a:rPr lang="en-US" altLang="en-US" sz="2400">
                <a:solidFill>
                  <a:prstClr val="black"/>
                </a:solidFill>
                <a:latin typeface="Times New Roman" panose="02020603050405020304" pitchFamily="18" charset="0"/>
              </a:rPr>
              <a:t> The industry that a company </a:t>
            </a:r>
          </a:p>
          <a:p>
            <a:pPr defTabSz="457200">
              <a:spcBef>
                <a:spcPct val="0"/>
              </a:spcBef>
              <a:buFontTx/>
              <a:buNone/>
            </a:pPr>
            <a:r>
              <a:rPr lang="en-US" altLang="en-US" sz="2400">
                <a:solidFill>
                  <a:prstClr val="black"/>
                </a:solidFill>
                <a:latin typeface="Times New Roman" panose="02020603050405020304" pitchFamily="18" charset="0"/>
              </a:rPr>
              <a:t>   participates in largely defines the</a:t>
            </a:r>
          </a:p>
          <a:p>
            <a:pPr defTabSz="457200">
              <a:spcBef>
                <a:spcPct val="0"/>
              </a:spcBef>
              <a:buFontTx/>
              <a:buNone/>
            </a:pPr>
            <a:r>
              <a:rPr lang="en-US" altLang="en-US" sz="2400">
                <a:solidFill>
                  <a:prstClr val="black"/>
                </a:solidFill>
                <a:latin typeface="Times New Roman" panose="02020603050405020304" pitchFamily="18" charset="0"/>
              </a:rPr>
              <a:t>   playing field that a firm will</a:t>
            </a:r>
          </a:p>
          <a:p>
            <a:pPr defTabSz="457200">
              <a:spcBef>
                <a:spcPct val="0"/>
              </a:spcBef>
              <a:buFontTx/>
              <a:buNone/>
            </a:pPr>
            <a:r>
              <a:rPr lang="en-US" altLang="en-US" sz="2400">
                <a:solidFill>
                  <a:prstClr val="black"/>
                </a:solidFill>
                <a:latin typeface="Times New Roman" panose="02020603050405020304" pitchFamily="18" charset="0"/>
              </a:rPr>
              <a:t>   participate in.</a:t>
            </a:r>
          </a:p>
        </p:txBody>
      </p:sp>
      <p:sp>
        <p:nvSpPr>
          <p:cNvPr id="15367"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2: Industry Analysis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15369"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CDAAA73B-EC12-41D4-869D-355F2394D52A}" type="slidenum">
              <a:rPr lang="en-US" altLang="en-US" sz="1400">
                <a:solidFill>
                  <a:prstClr val="black"/>
                </a:solidFill>
              </a:rPr>
              <a:pPr>
                <a:spcBef>
                  <a:spcPct val="0"/>
                </a:spcBef>
                <a:buFontTx/>
                <a:buNone/>
              </a:pPr>
              <a:t>55</a:t>
            </a:fld>
            <a:endParaRPr lang="en-US" altLang="en-US" sz="1400">
              <a:solidFill>
                <a:prstClr val="black"/>
              </a:solidFill>
            </a:endParaRPr>
          </a:p>
        </p:txBody>
      </p:sp>
    </p:spTree>
    <p:extLst>
      <p:ext uri="{BB962C8B-B14F-4D97-AF65-F5344CB8AC3E}">
        <p14:creationId xmlns:p14="http://schemas.microsoft.com/office/powerpoint/2010/main" val="266941039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3: Company Description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16387"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Company Description</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This section begins with a general description of the company.</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Company description.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Company history.</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Mission statement.</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Products and services.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Current status.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Legal status and ownership.</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Key partnerships (if any).</a:t>
            </a:r>
          </a:p>
        </p:txBody>
      </p:sp>
      <p:sp>
        <p:nvSpPr>
          <p:cNvPr id="16388"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639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90407074-DAA5-411D-BFAE-968E481D727A}" type="slidenum">
              <a:rPr lang="en-US" altLang="en-US" sz="1400">
                <a:solidFill>
                  <a:prstClr val="black"/>
                </a:solidFill>
              </a:rPr>
              <a:pPr>
                <a:spcBef>
                  <a:spcPct val="0"/>
                </a:spcBef>
                <a:buFontTx/>
                <a:buNone/>
              </a:pPr>
              <a:t>56</a:t>
            </a:fld>
            <a:endParaRPr lang="en-US" altLang="en-US" sz="1400">
              <a:solidFill>
                <a:prstClr val="black"/>
              </a:solidFill>
            </a:endParaRPr>
          </a:p>
        </p:txBody>
      </p:sp>
    </p:spTree>
    <p:extLst>
      <p:ext uri="{BB962C8B-B14F-4D97-AF65-F5344CB8AC3E}">
        <p14:creationId xmlns:p14="http://schemas.microsoft.com/office/powerpoint/2010/main" val="259371332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7411"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Company Description</a:t>
            </a:r>
          </a:p>
        </p:txBody>
      </p:sp>
      <p:sp>
        <p:nvSpPr>
          <p:cNvPr id="17412"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17413"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17414" name="TextBox 12"/>
          <p:cNvSpPr txBox="1">
            <a:spLocks noChangeArrowheads="1"/>
          </p:cNvSpPr>
          <p:nvPr/>
        </p:nvSpPr>
        <p:spPr bwMode="auto">
          <a:xfrm>
            <a:off x="5562600" y="2057401"/>
            <a:ext cx="4724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While at first glance this section</a:t>
            </a:r>
          </a:p>
          <a:p>
            <a:pPr defTabSz="457200">
              <a:spcBef>
                <a:spcPct val="0"/>
              </a:spcBef>
              <a:buFontTx/>
              <a:buNone/>
            </a:pPr>
            <a:r>
              <a:rPr lang="en-US" altLang="en-US" sz="2400">
                <a:solidFill>
                  <a:prstClr val="black"/>
                </a:solidFill>
                <a:latin typeface="Times New Roman" panose="02020603050405020304" pitchFamily="18" charset="0"/>
              </a:rPr>
              <a:t>  may seem less important than the</a:t>
            </a:r>
          </a:p>
          <a:p>
            <a:pPr defTabSz="457200">
              <a:spcBef>
                <a:spcPct val="0"/>
              </a:spcBef>
              <a:buFontTx/>
              <a:buNone/>
            </a:pPr>
            <a:r>
              <a:rPr lang="en-US" altLang="en-US" sz="2400">
                <a:solidFill>
                  <a:prstClr val="black"/>
                </a:solidFill>
                <a:latin typeface="Times New Roman" panose="02020603050405020304" pitchFamily="18" charset="0"/>
              </a:rPr>
              <a:t>  others, it is extremely important.</a:t>
            </a:r>
          </a:p>
          <a:p>
            <a:pPr defTabSz="457200">
              <a:spcBef>
                <a:spcPct val="0"/>
              </a:spcBef>
            </a:pPr>
            <a:r>
              <a:rPr lang="en-US" altLang="en-US" sz="2400">
                <a:solidFill>
                  <a:prstClr val="black"/>
                </a:solidFill>
                <a:latin typeface="Times New Roman" panose="02020603050405020304" pitchFamily="18" charset="0"/>
              </a:rPr>
              <a:t> It demonstrates to your reader that</a:t>
            </a:r>
          </a:p>
          <a:p>
            <a:pPr defTabSz="457200">
              <a:spcBef>
                <a:spcPct val="0"/>
              </a:spcBef>
              <a:buFontTx/>
              <a:buNone/>
            </a:pPr>
            <a:r>
              <a:rPr lang="en-US" altLang="en-US" sz="2400">
                <a:solidFill>
                  <a:prstClr val="black"/>
                </a:solidFill>
                <a:latin typeface="Times New Roman" panose="02020603050405020304" pitchFamily="18" charset="0"/>
              </a:rPr>
              <a:t>  you know how to translate an idea</a:t>
            </a:r>
          </a:p>
          <a:p>
            <a:pPr defTabSz="457200">
              <a:spcBef>
                <a:spcPct val="0"/>
              </a:spcBef>
              <a:buFontTx/>
              <a:buNone/>
            </a:pPr>
            <a:r>
              <a:rPr lang="en-US" altLang="en-US" sz="2400">
                <a:solidFill>
                  <a:prstClr val="black"/>
                </a:solidFill>
                <a:latin typeface="Times New Roman" panose="02020603050405020304" pitchFamily="18" charset="0"/>
              </a:rPr>
              <a:t>  into a business.</a:t>
            </a:r>
          </a:p>
        </p:txBody>
      </p:sp>
      <p:sp>
        <p:nvSpPr>
          <p:cNvPr id="17415"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3: Company Description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17417"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724F221C-896C-4870-AF89-AF7E5EED1C27}" type="slidenum">
              <a:rPr lang="en-US" altLang="en-US" sz="1400">
                <a:solidFill>
                  <a:prstClr val="black"/>
                </a:solidFill>
              </a:rPr>
              <a:pPr>
                <a:spcBef>
                  <a:spcPct val="0"/>
                </a:spcBef>
                <a:buFontTx/>
                <a:buNone/>
              </a:pPr>
              <a:t>57</a:t>
            </a:fld>
            <a:endParaRPr lang="en-US" altLang="en-US" sz="1400">
              <a:solidFill>
                <a:prstClr val="black"/>
              </a:solidFill>
            </a:endParaRPr>
          </a:p>
        </p:txBody>
      </p:sp>
    </p:spTree>
    <p:extLst>
      <p:ext uri="{BB962C8B-B14F-4D97-AF65-F5344CB8AC3E}">
        <p14:creationId xmlns:p14="http://schemas.microsoft.com/office/powerpoint/2010/main" val="37559599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4: Market Analysis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18435" name="Rectangle 3"/>
          <p:cNvSpPr>
            <a:spLocks noGrp="1" noChangeArrowheads="1"/>
          </p:cNvSpPr>
          <p:nvPr>
            <p:ph type="body" idx="1"/>
          </p:nvPr>
        </p:nvSpPr>
        <p:spPr/>
        <p:txBody>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Market Analysis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The market analysis breaks the industry into segments and zeros in on the specific segment (or target market) to which the firm will try to appeal.</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Market segmentation and target market selection.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Buyer behavior.</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Competitor analysis.</a:t>
            </a:r>
          </a:p>
        </p:txBody>
      </p:sp>
      <p:sp>
        <p:nvSpPr>
          <p:cNvPr id="18436"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843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9E5B5FA3-FE7A-4115-9A58-0A4FEDBE1E5E}" type="slidenum">
              <a:rPr lang="en-US" altLang="en-US" sz="1400">
                <a:solidFill>
                  <a:prstClr val="black"/>
                </a:solidFill>
              </a:rPr>
              <a:pPr>
                <a:spcBef>
                  <a:spcPct val="0"/>
                </a:spcBef>
                <a:buFontTx/>
                <a:buNone/>
              </a:pPr>
              <a:t>58</a:t>
            </a:fld>
            <a:endParaRPr lang="en-US" altLang="en-US" sz="1400">
              <a:solidFill>
                <a:prstClr val="black"/>
              </a:solidFill>
            </a:endParaRPr>
          </a:p>
        </p:txBody>
      </p:sp>
    </p:spTree>
    <p:extLst>
      <p:ext uri="{BB962C8B-B14F-4D97-AF65-F5344CB8AC3E}">
        <p14:creationId xmlns:p14="http://schemas.microsoft.com/office/powerpoint/2010/main" val="79382818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19459"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Market Analysis</a:t>
            </a:r>
          </a:p>
        </p:txBody>
      </p:sp>
      <p:sp>
        <p:nvSpPr>
          <p:cNvPr id="19460"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19461"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19462" name="TextBox 12"/>
          <p:cNvSpPr txBox="1">
            <a:spLocks noChangeArrowheads="1"/>
          </p:cNvSpPr>
          <p:nvPr/>
        </p:nvSpPr>
        <p:spPr bwMode="auto">
          <a:xfrm>
            <a:off x="5562600" y="2057401"/>
            <a:ext cx="4800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Most start-ups do not service their</a:t>
            </a:r>
          </a:p>
          <a:p>
            <a:pPr defTabSz="457200">
              <a:spcBef>
                <a:spcPct val="0"/>
              </a:spcBef>
              <a:buFontTx/>
              <a:buNone/>
            </a:pPr>
            <a:r>
              <a:rPr lang="en-US" altLang="en-US" sz="2400">
                <a:solidFill>
                  <a:prstClr val="black"/>
                </a:solidFill>
                <a:latin typeface="Times New Roman" panose="02020603050405020304" pitchFamily="18" charset="0"/>
              </a:rPr>
              <a:t>  entire industry.  Instead, they focus</a:t>
            </a:r>
          </a:p>
          <a:p>
            <a:pPr defTabSz="457200">
              <a:spcBef>
                <a:spcPct val="0"/>
              </a:spcBef>
              <a:buFontTx/>
              <a:buNone/>
            </a:pPr>
            <a:r>
              <a:rPr lang="en-US" altLang="en-US" sz="2400">
                <a:solidFill>
                  <a:prstClr val="black"/>
                </a:solidFill>
                <a:latin typeface="Times New Roman" panose="02020603050405020304" pitchFamily="18" charset="0"/>
              </a:rPr>
              <a:t>  on servicing a specific (target) </a:t>
            </a:r>
          </a:p>
          <a:p>
            <a:pPr defTabSz="457200">
              <a:spcBef>
                <a:spcPct val="0"/>
              </a:spcBef>
              <a:buFontTx/>
              <a:buNone/>
            </a:pPr>
            <a:r>
              <a:rPr lang="en-US" altLang="en-US" sz="2400">
                <a:solidFill>
                  <a:prstClr val="black"/>
                </a:solidFill>
                <a:latin typeface="Times New Roman" panose="02020603050405020304" pitchFamily="18" charset="0"/>
              </a:rPr>
              <a:t>  market within the industry.</a:t>
            </a:r>
          </a:p>
          <a:p>
            <a:pPr defTabSz="457200">
              <a:spcBef>
                <a:spcPct val="0"/>
              </a:spcBef>
            </a:pPr>
            <a:r>
              <a:rPr lang="en-US" altLang="en-US" sz="2400">
                <a:solidFill>
                  <a:prstClr val="black"/>
                </a:solidFill>
                <a:latin typeface="Times New Roman" panose="02020603050405020304" pitchFamily="18" charset="0"/>
              </a:rPr>
              <a:t> It’s important to include a section in</a:t>
            </a:r>
          </a:p>
          <a:p>
            <a:pPr defTabSz="457200">
              <a:spcBef>
                <a:spcPct val="0"/>
              </a:spcBef>
              <a:buFontTx/>
              <a:buNone/>
            </a:pPr>
            <a:r>
              <a:rPr lang="en-US" altLang="en-US" sz="2400">
                <a:solidFill>
                  <a:prstClr val="black"/>
                </a:solidFill>
                <a:latin typeface="Times New Roman" panose="02020603050405020304" pitchFamily="18" charset="0"/>
              </a:rPr>
              <a:t>  the market analysis that deals with</a:t>
            </a:r>
          </a:p>
          <a:p>
            <a:pPr defTabSz="457200">
              <a:spcBef>
                <a:spcPct val="0"/>
              </a:spcBef>
              <a:buFontTx/>
              <a:buNone/>
            </a:pPr>
            <a:r>
              <a:rPr lang="en-US" altLang="en-US" sz="2400">
                <a:solidFill>
                  <a:prstClr val="black"/>
                </a:solidFill>
                <a:latin typeface="Times New Roman" panose="02020603050405020304" pitchFamily="18" charset="0"/>
              </a:rPr>
              <a:t>  the behavior of the consumers in the</a:t>
            </a:r>
          </a:p>
          <a:p>
            <a:pPr defTabSz="457200">
              <a:spcBef>
                <a:spcPct val="0"/>
              </a:spcBef>
              <a:buFontTx/>
              <a:buNone/>
            </a:pPr>
            <a:r>
              <a:rPr lang="en-US" altLang="en-US" sz="2400">
                <a:solidFill>
                  <a:prstClr val="black"/>
                </a:solidFill>
                <a:latin typeface="Times New Roman" panose="02020603050405020304" pitchFamily="18" charset="0"/>
              </a:rPr>
              <a:t>  market.  The more a start-up knows</a:t>
            </a:r>
          </a:p>
          <a:p>
            <a:pPr defTabSz="457200">
              <a:spcBef>
                <a:spcPct val="0"/>
              </a:spcBef>
              <a:buFontTx/>
              <a:buNone/>
            </a:pPr>
            <a:r>
              <a:rPr lang="en-US" altLang="en-US" sz="2400">
                <a:solidFill>
                  <a:prstClr val="black"/>
                </a:solidFill>
                <a:latin typeface="Times New Roman" panose="02020603050405020304" pitchFamily="18" charset="0"/>
              </a:rPr>
              <a:t>  about the consumers in its target </a:t>
            </a:r>
          </a:p>
          <a:p>
            <a:pPr defTabSz="457200">
              <a:spcBef>
                <a:spcPct val="0"/>
              </a:spcBef>
              <a:buFontTx/>
              <a:buNone/>
            </a:pPr>
            <a:r>
              <a:rPr lang="en-US" altLang="en-US" sz="2400">
                <a:solidFill>
                  <a:prstClr val="black"/>
                </a:solidFill>
                <a:latin typeface="Times New Roman" panose="02020603050405020304" pitchFamily="18" charset="0"/>
              </a:rPr>
              <a:t>  market, the more it can tailor its </a:t>
            </a:r>
          </a:p>
          <a:p>
            <a:pPr defTabSz="457200">
              <a:spcBef>
                <a:spcPct val="0"/>
              </a:spcBef>
              <a:buFontTx/>
              <a:buNone/>
            </a:pPr>
            <a:r>
              <a:rPr lang="en-US" altLang="en-US" sz="2400">
                <a:solidFill>
                  <a:prstClr val="black"/>
                </a:solidFill>
                <a:latin typeface="Times New Roman" panose="02020603050405020304" pitchFamily="18" charset="0"/>
              </a:rPr>
              <a:t>  products or services appropriately. </a:t>
            </a:r>
          </a:p>
          <a:p>
            <a:pPr defTabSz="457200">
              <a:spcBef>
                <a:spcPct val="0"/>
              </a:spcBef>
              <a:buFontTx/>
              <a:buNone/>
            </a:pPr>
            <a:r>
              <a:rPr lang="en-US" altLang="en-US" sz="2400">
                <a:solidFill>
                  <a:prstClr val="black"/>
                </a:solidFill>
                <a:latin typeface="Times New Roman" panose="02020603050405020304" pitchFamily="18" charset="0"/>
              </a:rPr>
              <a:t>  </a:t>
            </a:r>
          </a:p>
          <a:p>
            <a:pPr defTabSz="457200">
              <a:spcBef>
                <a:spcPct val="0"/>
              </a:spcBef>
              <a:buFontTx/>
              <a:buNone/>
            </a:pPr>
            <a:r>
              <a:rPr lang="en-US" altLang="en-US" sz="2400">
                <a:solidFill>
                  <a:prstClr val="black"/>
                </a:solidFill>
                <a:latin typeface="Times New Roman" panose="02020603050405020304" pitchFamily="18" charset="0"/>
              </a:rPr>
              <a:t>  </a:t>
            </a:r>
          </a:p>
        </p:txBody>
      </p:sp>
      <p:sp>
        <p:nvSpPr>
          <p:cNvPr id="19463"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4: Market Analysis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19465"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67C9801C-893B-499F-84B4-A39DA8A969BB}" type="slidenum">
              <a:rPr lang="en-US" altLang="en-US" sz="1400">
                <a:solidFill>
                  <a:prstClr val="black"/>
                </a:solidFill>
              </a:rPr>
              <a:pPr>
                <a:spcBef>
                  <a:spcPct val="0"/>
                </a:spcBef>
                <a:buFontTx/>
                <a:buNone/>
              </a:pPr>
              <a:t>59</a:t>
            </a:fld>
            <a:endParaRPr lang="en-US" altLang="en-US" sz="1400">
              <a:solidFill>
                <a:prstClr val="black"/>
              </a:solidFill>
            </a:endParaRPr>
          </a:p>
        </p:txBody>
      </p:sp>
    </p:spTree>
    <p:extLst>
      <p:ext uri="{BB962C8B-B14F-4D97-AF65-F5344CB8AC3E}">
        <p14:creationId xmlns:p14="http://schemas.microsoft.com/office/powerpoint/2010/main" val="29503554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Who Reads the Business Plan—And What Are They Looking For?</a:t>
            </a:r>
          </a:p>
        </p:txBody>
      </p:sp>
      <p:sp>
        <p:nvSpPr>
          <p:cNvPr id="5123" name="Line 3"/>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4" name="Text Box 4"/>
          <p:cNvSpPr txBox="1">
            <a:spLocks noChangeArrowheads="1"/>
          </p:cNvSpPr>
          <p:nvPr/>
        </p:nvSpPr>
        <p:spPr bwMode="auto">
          <a:xfrm>
            <a:off x="2286000" y="1600201"/>
            <a:ext cx="762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400">
                <a:solidFill>
                  <a:prstClr val="black"/>
                </a:solidFill>
                <a:latin typeface="Times New Roman" panose="02020603050405020304" pitchFamily="18" charset="0"/>
              </a:rPr>
              <a:t>There are two primary audiences for a firm’s business plan</a:t>
            </a:r>
          </a:p>
        </p:txBody>
      </p:sp>
      <p:sp>
        <p:nvSpPr>
          <p:cNvPr id="5125" name="Rectangle 5"/>
          <p:cNvSpPr>
            <a:spLocks noChangeArrowheads="1"/>
          </p:cNvSpPr>
          <p:nvPr/>
        </p:nvSpPr>
        <p:spPr bwMode="auto">
          <a:xfrm>
            <a:off x="2286000" y="2438400"/>
            <a:ext cx="7620000" cy="36576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endParaRPr lang="en-US" altLang="en-US" sz="4000">
              <a:solidFill>
                <a:prstClr val="black"/>
              </a:solidFill>
              <a:latin typeface="Times New Roman" panose="02020603050405020304" pitchFamily="18" charset="0"/>
            </a:endParaRPr>
          </a:p>
        </p:txBody>
      </p:sp>
      <p:sp>
        <p:nvSpPr>
          <p:cNvPr id="5126" name="Line 6"/>
          <p:cNvSpPr>
            <a:spLocks noChangeShapeType="1"/>
          </p:cNvSpPr>
          <p:nvPr/>
        </p:nvSpPr>
        <p:spPr bwMode="auto">
          <a:xfrm>
            <a:off x="2286000" y="2971800"/>
            <a:ext cx="7620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7" name="Line 7"/>
          <p:cNvSpPr>
            <a:spLocks noChangeShapeType="1"/>
          </p:cNvSpPr>
          <p:nvPr/>
        </p:nvSpPr>
        <p:spPr bwMode="auto">
          <a:xfrm>
            <a:off x="2286000" y="4495800"/>
            <a:ext cx="7620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8" name="Line 8"/>
          <p:cNvSpPr>
            <a:spLocks noChangeShapeType="1"/>
          </p:cNvSpPr>
          <p:nvPr/>
        </p:nvSpPr>
        <p:spPr bwMode="auto">
          <a:xfrm>
            <a:off x="4267200" y="2438400"/>
            <a:ext cx="0" cy="3657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5129" name="Text Box 9"/>
          <p:cNvSpPr txBox="1">
            <a:spLocks noChangeArrowheads="1"/>
          </p:cNvSpPr>
          <p:nvPr/>
        </p:nvSpPr>
        <p:spPr bwMode="auto">
          <a:xfrm>
            <a:off x="2362200" y="2514600"/>
            <a:ext cx="1905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Audience</a:t>
            </a:r>
          </a:p>
        </p:txBody>
      </p:sp>
      <p:sp>
        <p:nvSpPr>
          <p:cNvPr id="5130" name="Text Box 10"/>
          <p:cNvSpPr txBox="1">
            <a:spLocks noChangeArrowheads="1"/>
          </p:cNvSpPr>
          <p:nvPr/>
        </p:nvSpPr>
        <p:spPr bwMode="auto">
          <a:xfrm>
            <a:off x="5410200" y="2514600"/>
            <a:ext cx="3429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What They are Looking For</a:t>
            </a:r>
          </a:p>
        </p:txBody>
      </p:sp>
      <p:sp>
        <p:nvSpPr>
          <p:cNvPr id="5131" name="Text Box 11"/>
          <p:cNvSpPr txBox="1">
            <a:spLocks noChangeArrowheads="1"/>
          </p:cNvSpPr>
          <p:nvPr/>
        </p:nvSpPr>
        <p:spPr bwMode="auto">
          <a:xfrm>
            <a:off x="2362200" y="3276601"/>
            <a:ext cx="1828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Firm’s Employees</a:t>
            </a:r>
          </a:p>
        </p:txBody>
      </p:sp>
      <p:sp>
        <p:nvSpPr>
          <p:cNvPr id="5132" name="Text Box 12"/>
          <p:cNvSpPr txBox="1">
            <a:spLocks noChangeArrowheads="1"/>
          </p:cNvSpPr>
          <p:nvPr/>
        </p:nvSpPr>
        <p:spPr bwMode="auto">
          <a:xfrm>
            <a:off x="2362200" y="4648200"/>
            <a:ext cx="1828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Investors and other external stakeholders</a:t>
            </a:r>
          </a:p>
        </p:txBody>
      </p:sp>
      <p:sp>
        <p:nvSpPr>
          <p:cNvPr id="5133" name="Text Box 13"/>
          <p:cNvSpPr txBox="1">
            <a:spLocks noChangeArrowheads="1"/>
          </p:cNvSpPr>
          <p:nvPr/>
        </p:nvSpPr>
        <p:spPr bwMode="auto">
          <a:xfrm>
            <a:off x="4495800" y="3200400"/>
            <a:ext cx="5257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clearly written business plan helps the employees of a firm operate in sync and move forward in a consistent and purposeful manner.  </a:t>
            </a:r>
          </a:p>
        </p:txBody>
      </p:sp>
      <p:sp>
        <p:nvSpPr>
          <p:cNvPr id="5134" name="Text Box 14"/>
          <p:cNvSpPr txBox="1">
            <a:spLocks noChangeArrowheads="1"/>
          </p:cNvSpPr>
          <p:nvPr/>
        </p:nvSpPr>
        <p:spPr bwMode="auto">
          <a:xfrm>
            <a:off x="4267200" y="4724400"/>
            <a:ext cx="5638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000">
                <a:solidFill>
                  <a:prstClr val="black"/>
                </a:solidFill>
                <a:latin typeface="Times New Roman" panose="02020603050405020304" pitchFamily="18" charset="0"/>
              </a:rPr>
              <a:t>A firm’s business plan must make the case that the firm is a good use of an investor’s funds or the attention of others.  </a:t>
            </a:r>
          </a:p>
        </p:txBody>
      </p:sp>
      <p:sp>
        <p:nvSpPr>
          <p:cNvPr id="5136" name="Slide Number Placeholder 1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4DA86793-F330-4A9D-9B7B-691DFC0360A5}" type="slidenum">
              <a:rPr lang="en-US" altLang="en-US" sz="1400">
                <a:solidFill>
                  <a:prstClr val="black"/>
                </a:solidFill>
              </a:rPr>
              <a:pPr>
                <a:spcBef>
                  <a:spcPct val="0"/>
                </a:spcBef>
                <a:buFontTx/>
                <a:buNone/>
              </a:pPr>
              <a:t>6</a:t>
            </a:fld>
            <a:endParaRPr lang="en-US" altLang="en-US" sz="1400">
              <a:solidFill>
                <a:prstClr val="black"/>
              </a:solidFill>
            </a:endParaRPr>
          </a:p>
        </p:txBody>
      </p:sp>
    </p:spTree>
    <p:extLst>
      <p:ext uri="{BB962C8B-B14F-4D97-AF65-F5344CB8AC3E}">
        <p14:creationId xmlns:p14="http://schemas.microsoft.com/office/powerpoint/2010/main" val="13606731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5: The Economics of the Business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20483"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The Economics of the Business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This section addresses the basic logic of how profits are earned in the business and how many units of a business’s profits must be sold for the business to “break even” and then start earning a profit.</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Revenue drivers and profit margins.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Fixed and variable costs.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Operating leverage and its implications.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Start-up costs.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Break-even chart and calculations.</a:t>
            </a:r>
          </a:p>
          <a:p>
            <a:pPr lvl="1" eaLnBrk="1" hangingPunct="1">
              <a:lnSpc>
                <a:spcPct val="90000"/>
              </a:lnSpc>
              <a:buFontTx/>
              <a:buNone/>
            </a:pPr>
            <a:endParaRPr lang="en-US" altLang="en-US" sz="2400">
              <a:latin typeface="Times New Roman" panose="02020603050405020304" pitchFamily="18" charset="0"/>
              <a:ea typeface="ＭＳ Ｐゴシック" panose="020B0600070205080204" pitchFamily="34" charset="-128"/>
            </a:endParaRPr>
          </a:p>
        </p:txBody>
      </p:sp>
      <p:sp>
        <p:nvSpPr>
          <p:cNvPr id="20484"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048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EA7B108-167A-48FF-9BAE-DF47EB7F9F37}" type="slidenum">
              <a:rPr lang="en-US" altLang="en-US" sz="1400">
                <a:solidFill>
                  <a:prstClr val="black"/>
                </a:solidFill>
              </a:rPr>
              <a:pPr>
                <a:spcBef>
                  <a:spcPct val="0"/>
                </a:spcBef>
                <a:buFontTx/>
                <a:buNone/>
              </a:pPr>
              <a:t>60</a:t>
            </a:fld>
            <a:endParaRPr lang="en-US" altLang="en-US" sz="1400">
              <a:solidFill>
                <a:prstClr val="black"/>
              </a:solidFill>
            </a:endParaRPr>
          </a:p>
        </p:txBody>
      </p:sp>
    </p:spTree>
    <p:extLst>
      <p:ext uri="{BB962C8B-B14F-4D97-AF65-F5344CB8AC3E}">
        <p14:creationId xmlns:p14="http://schemas.microsoft.com/office/powerpoint/2010/main" val="153311058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1507" name="Text Box 4"/>
          <p:cNvSpPr txBox="1">
            <a:spLocks noChangeArrowheads="1"/>
          </p:cNvSpPr>
          <p:nvPr/>
        </p:nvSpPr>
        <p:spPr bwMode="auto">
          <a:xfrm>
            <a:off x="1524000" y="2819400"/>
            <a:ext cx="396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The Economics of the Business</a:t>
            </a:r>
          </a:p>
        </p:txBody>
      </p:sp>
      <p:sp>
        <p:nvSpPr>
          <p:cNvPr id="21508"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21509"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21510" name="TextBox 12"/>
          <p:cNvSpPr txBox="1">
            <a:spLocks noChangeArrowheads="1"/>
          </p:cNvSpPr>
          <p:nvPr/>
        </p:nvSpPr>
        <p:spPr bwMode="auto">
          <a:xfrm>
            <a:off x="5562600" y="2057401"/>
            <a:ext cx="51054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Two companies in the same industry</a:t>
            </a:r>
          </a:p>
          <a:p>
            <a:pPr defTabSz="457200">
              <a:spcBef>
                <a:spcPct val="0"/>
              </a:spcBef>
              <a:buFontTx/>
              <a:buNone/>
            </a:pPr>
            <a:r>
              <a:rPr lang="en-US" altLang="en-US" sz="2400">
                <a:solidFill>
                  <a:prstClr val="black"/>
                </a:solidFill>
                <a:latin typeface="Times New Roman" panose="02020603050405020304" pitchFamily="18" charset="0"/>
              </a:rPr>
              <a:t>  may make profits in different ways.</a:t>
            </a:r>
          </a:p>
          <a:p>
            <a:pPr defTabSz="457200">
              <a:spcBef>
                <a:spcPct val="0"/>
              </a:spcBef>
              <a:buFontTx/>
              <a:buNone/>
            </a:pPr>
            <a:r>
              <a:rPr lang="en-US" altLang="en-US" sz="2400">
                <a:solidFill>
                  <a:prstClr val="black"/>
                </a:solidFill>
                <a:latin typeface="Times New Roman" panose="02020603050405020304" pitchFamily="18" charset="0"/>
              </a:rPr>
              <a:t>  One may be a high-margin, low-volume business, while the other </a:t>
            </a:r>
          </a:p>
          <a:p>
            <a:pPr defTabSz="457200">
              <a:spcBef>
                <a:spcPct val="0"/>
              </a:spcBef>
              <a:buFontTx/>
              <a:buNone/>
            </a:pPr>
            <a:r>
              <a:rPr lang="en-US" altLang="en-US" sz="2400">
                <a:solidFill>
                  <a:prstClr val="black"/>
                </a:solidFill>
                <a:latin typeface="Times New Roman" panose="02020603050405020304" pitchFamily="18" charset="0"/>
              </a:rPr>
              <a:t>  may be a low-margin, high-volume</a:t>
            </a:r>
          </a:p>
          <a:p>
            <a:pPr defTabSz="457200">
              <a:spcBef>
                <a:spcPct val="0"/>
              </a:spcBef>
              <a:buFontTx/>
              <a:buNone/>
            </a:pPr>
            <a:r>
              <a:rPr lang="en-US" altLang="en-US" sz="2400">
                <a:solidFill>
                  <a:prstClr val="black"/>
                </a:solidFill>
                <a:latin typeface="Times New Roman" panose="02020603050405020304" pitchFamily="18" charset="0"/>
              </a:rPr>
              <a:t>  business.  It’s important to check to</a:t>
            </a:r>
          </a:p>
          <a:p>
            <a:pPr defTabSz="457200">
              <a:spcBef>
                <a:spcPct val="0"/>
              </a:spcBef>
              <a:buFontTx/>
              <a:buNone/>
            </a:pPr>
            <a:r>
              <a:rPr lang="en-US" altLang="en-US" sz="2400">
                <a:solidFill>
                  <a:prstClr val="black"/>
                </a:solidFill>
                <a:latin typeface="Times New Roman" panose="02020603050405020304" pitchFamily="18" charset="0"/>
              </a:rPr>
              <a:t>  make sure the approach you select</a:t>
            </a:r>
          </a:p>
          <a:p>
            <a:pPr defTabSz="457200">
              <a:spcBef>
                <a:spcPct val="0"/>
              </a:spcBef>
              <a:buFontTx/>
              <a:buNone/>
            </a:pPr>
            <a:r>
              <a:rPr lang="en-US" altLang="en-US" sz="2400">
                <a:solidFill>
                  <a:prstClr val="black"/>
                </a:solidFill>
                <a:latin typeface="Times New Roman" panose="02020603050405020304" pitchFamily="18" charset="0"/>
              </a:rPr>
              <a:t>  is sound.</a:t>
            </a:r>
          </a:p>
          <a:p>
            <a:pPr defTabSz="457200">
              <a:spcBef>
                <a:spcPct val="0"/>
              </a:spcBef>
            </a:pPr>
            <a:r>
              <a:rPr lang="en-US" altLang="en-US" sz="2400">
                <a:solidFill>
                  <a:prstClr val="black"/>
                </a:solidFill>
                <a:latin typeface="Times New Roman" panose="02020603050405020304" pitchFamily="18" charset="0"/>
              </a:rPr>
              <a:t> Computing a break-even analysis</a:t>
            </a:r>
          </a:p>
          <a:p>
            <a:pPr defTabSz="457200">
              <a:spcBef>
                <a:spcPct val="0"/>
              </a:spcBef>
              <a:buFontTx/>
              <a:buNone/>
            </a:pPr>
            <a:r>
              <a:rPr lang="en-US" altLang="en-US" sz="2400">
                <a:solidFill>
                  <a:prstClr val="black"/>
                </a:solidFill>
                <a:latin typeface="Times New Roman" panose="02020603050405020304" pitchFamily="18" charset="0"/>
              </a:rPr>
              <a:t>  is an extremely useful exercise for</a:t>
            </a:r>
          </a:p>
          <a:p>
            <a:pPr defTabSz="457200">
              <a:spcBef>
                <a:spcPct val="0"/>
              </a:spcBef>
              <a:buFontTx/>
              <a:buNone/>
            </a:pPr>
            <a:r>
              <a:rPr lang="en-US" altLang="en-US" sz="2400">
                <a:solidFill>
                  <a:prstClr val="black"/>
                </a:solidFill>
                <a:latin typeface="Times New Roman" panose="02020603050405020304" pitchFamily="18" charset="0"/>
              </a:rPr>
              <a:t>  any proposed or existing business.  </a:t>
            </a:r>
          </a:p>
          <a:p>
            <a:pPr defTabSz="457200">
              <a:spcBef>
                <a:spcPct val="0"/>
              </a:spcBef>
              <a:buFontTx/>
              <a:buNone/>
            </a:pPr>
            <a:r>
              <a:rPr lang="en-US" altLang="en-US" sz="2400">
                <a:solidFill>
                  <a:prstClr val="black"/>
                </a:solidFill>
                <a:latin typeface="Times New Roman" panose="02020603050405020304" pitchFamily="18" charset="0"/>
              </a:rPr>
              <a:t>  </a:t>
            </a:r>
          </a:p>
          <a:p>
            <a:pPr defTabSz="457200">
              <a:spcBef>
                <a:spcPct val="0"/>
              </a:spcBef>
              <a:buFontTx/>
              <a:buNone/>
            </a:pPr>
            <a:r>
              <a:rPr lang="en-US" altLang="en-US" sz="2400">
                <a:solidFill>
                  <a:prstClr val="black"/>
                </a:solidFill>
                <a:latin typeface="Times New Roman" panose="02020603050405020304" pitchFamily="18" charset="0"/>
              </a:rPr>
              <a:t>  </a:t>
            </a:r>
          </a:p>
        </p:txBody>
      </p:sp>
      <p:sp>
        <p:nvSpPr>
          <p:cNvPr id="21511"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5: The Economics of the Business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21513"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E5BBB9E9-9CA8-455E-931D-49A39C4C0CF1}" type="slidenum">
              <a:rPr lang="en-US" altLang="en-US" sz="1400">
                <a:solidFill>
                  <a:prstClr val="black"/>
                </a:solidFill>
              </a:rPr>
              <a:pPr>
                <a:spcBef>
                  <a:spcPct val="0"/>
                </a:spcBef>
                <a:buFontTx/>
                <a:buNone/>
              </a:pPr>
              <a:t>61</a:t>
            </a:fld>
            <a:endParaRPr lang="en-US" altLang="en-US" sz="1400">
              <a:solidFill>
                <a:prstClr val="black"/>
              </a:solidFill>
            </a:endParaRPr>
          </a:p>
        </p:txBody>
      </p:sp>
    </p:spTree>
    <p:extLst>
      <p:ext uri="{BB962C8B-B14F-4D97-AF65-F5344CB8AC3E}">
        <p14:creationId xmlns:p14="http://schemas.microsoft.com/office/powerpoint/2010/main" val="383794045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6: Marketing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22531" name="Rectangle 3"/>
          <p:cNvSpPr>
            <a:spLocks noGrp="1" noChangeArrowheads="1"/>
          </p:cNvSpPr>
          <p:nvPr>
            <p:ph type="body" idx="1"/>
          </p:nvPr>
        </p:nvSpPr>
        <p:spPr/>
        <p:txBody>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Marketing Plan</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The marketing plan focuses on how the business will market and sell its product or service.</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Overall marketing strategy.</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Product, price, promotions, and distribution.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Sales process (or cycle).</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Sales tactics.</a:t>
            </a:r>
          </a:p>
          <a:p>
            <a:pPr lvl="1" eaLnBrk="1" hangingPunct="1">
              <a:lnSpc>
                <a:spcPct val="90000"/>
              </a:lnSpc>
              <a:buFontTx/>
              <a:buNone/>
            </a:pPr>
            <a:endParaRPr lang="en-US" altLang="en-US" sz="2400">
              <a:latin typeface="Times New Roman" panose="02020603050405020304" pitchFamily="18" charset="0"/>
              <a:ea typeface="ＭＳ Ｐゴシック" panose="020B0600070205080204" pitchFamily="34" charset="-128"/>
            </a:endParaRPr>
          </a:p>
        </p:txBody>
      </p:sp>
      <p:sp>
        <p:nvSpPr>
          <p:cNvPr id="22532"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253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079C66F8-911A-49C0-B104-B8A69F205EE6}" type="slidenum">
              <a:rPr lang="en-US" altLang="en-US" sz="1400">
                <a:solidFill>
                  <a:prstClr val="black"/>
                </a:solidFill>
              </a:rPr>
              <a:pPr>
                <a:spcBef>
                  <a:spcPct val="0"/>
                </a:spcBef>
                <a:buFontTx/>
                <a:buNone/>
              </a:pPr>
              <a:t>62</a:t>
            </a:fld>
            <a:endParaRPr lang="en-US" altLang="en-US" sz="1400">
              <a:solidFill>
                <a:prstClr val="black"/>
              </a:solidFill>
            </a:endParaRPr>
          </a:p>
        </p:txBody>
      </p:sp>
    </p:spTree>
    <p:extLst>
      <p:ext uri="{BB962C8B-B14F-4D97-AF65-F5344CB8AC3E}">
        <p14:creationId xmlns:p14="http://schemas.microsoft.com/office/powerpoint/2010/main" val="373414943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3555"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Marketing Plan</a:t>
            </a:r>
          </a:p>
        </p:txBody>
      </p:sp>
      <p:sp>
        <p:nvSpPr>
          <p:cNvPr id="23556" name="Rectangle 5"/>
          <p:cNvSpPr>
            <a:spLocks noChangeArrowheads="1"/>
          </p:cNvSpPr>
          <p:nvPr/>
        </p:nvSpPr>
        <p:spPr bwMode="auto">
          <a:xfrm>
            <a:off x="5486400" y="1600200"/>
            <a:ext cx="48768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23557"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23558" name="TextBox 12"/>
          <p:cNvSpPr txBox="1">
            <a:spLocks noChangeArrowheads="1"/>
          </p:cNvSpPr>
          <p:nvPr/>
        </p:nvSpPr>
        <p:spPr bwMode="auto">
          <a:xfrm>
            <a:off x="5562600" y="2057400"/>
            <a:ext cx="48768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The best way to describe a start-up’s</a:t>
            </a:r>
          </a:p>
          <a:p>
            <a:pPr defTabSz="457200">
              <a:spcBef>
                <a:spcPct val="0"/>
              </a:spcBef>
              <a:buFontTx/>
              <a:buNone/>
            </a:pPr>
            <a:r>
              <a:rPr lang="en-US" altLang="en-US" sz="2400">
                <a:solidFill>
                  <a:prstClr val="black"/>
                </a:solidFill>
                <a:latin typeface="Times New Roman" panose="02020603050405020304" pitchFamily="18" charset="0"/>
              </a:rPr>
              <a:t>  marketing plan is to start by </a:t>
            </a:r>
          </a:p>
          <a:p>
            <a:pPr defTabSz="457200">
              <a:spcBef>
                <a:spcPct val="0"/>
              </a:spcBef>
              <a:buFontTx/>
              <a:buNone/>
            </a:pPr>
            <a:r>
              <a:rPr lang="en-US" altLang="en-US" sz="2400">
                <a:solidFill>
                  <a:prstClr val="black"/>
                </a:solidFill>
                <a:latin typeface="Times New Roman" panose="02020603050405020304" pitchFamily="18" charset="0"/>
              </a:rPr>
              <a:t>  articulating its marketing strategy,</a:t>
            </a:r>
          </a:p>
          <a:p>
            <a:pPr defTabSz="457200">
              <a:spcBef>
                <a:spcPct val="0"/>
              </a:spcBef>
              <a:buFontTx/>
              <a:buNone/>
            </a:pPr>
            <a:r>
              <a:rPr lang="en-US" altLang="en-US" sz="2400">
                <a:solidFill>
                  <a:prstClr val="black"/>
                </a:solidFill>
                <a:latin typeface="Times New Roman" panose="02020603050405020304" pitchFamily="18" charset="0"/>
              </a:rPr>
              <a:t>  positioning, and points of </a:t>
            </a:r>
          </a:p>
          <a:p>
            <a:pPr defTabSz="457200">
              <a:spcBef>
                <a:spcPct val="0"/>
              </a:spcBef>
              <a:buFontTx/>
              <a:buNone/>
            </a:pPr>
            <a:r>
              <a:rPr lang="en-US" altLang="en-US" sz="2400">
                <a:solidFill>
                  <a:prstClr val="black"/>
                </a:solidFill>
                <a:latin typeface="Times New Roman" panose="02020603050405020304" pitchFamily="18" charset="0"/>
              </a:rPr>
              <a:t>  differentiation, and then talk about</a:t>
            </a:r>
          </a:p>
          <a:p>
            <a:pPr defTabSz="457200">
              <a:spcBef>
                <a:spcPct val="0"/>
              </a:spcBef>
              <a:buFontTx/>
              <a:buNone/>
            </a:pPr>
            <a:r>
              <a:rPr lang="en-US" altLang="en-US" sz="2400">
                <a:solidFill>
                  <a:prstClr val="black"/>
                </a:solidFill>
                <a:latin typeface="Times New Roman" panose="02020603050405020304" pitchFamily="18" charset="0"/>
              </a:rPr>
              <a:t>  how these overall aspects of the </a:t>
            </a:r>
          </a:p>
          <a:p>
            <a:pPr defTabSz="457200">
              <a:spcBef>
                <a:spcPct val="0"/>
              </a:spcBef>
              <a:buFontTx/>
              <a:buNone/>
            </a:pPr>
            <a:r>
              <a:rPr lang="en-US" altLang="en-US" sz="2400">
                <a:solidFill>
                  <a:prstClr val="black"/>
                </a:solidFill>
                <a:latin typeface="Times New Roman" panose="02020603050405020304" pitchFamily="18" charset="0"/>
              </a:rPr>
              <a:t>  plan will be supported by price,</a:t>
            </a:r>
          </a:p>
          <a:p>
            <a:pPr defTabSz="457200">
              <a:spcBef>
                <a:spcPct val="0"/>
              </a:spcBef>
              <a:buFontTx/>
              <a:buNone/>
            </a:pPr>
            <a:r>
              <a:rPr lang="en-US" altLang="en-US" sz="2400">
                <a:solidFill>
                  <a:prstClr val="black"/>
                </a:solidFill>
                <a:latin typeface="Times New Roman" panose="02020603050405020304" pitchFamily="18" charset="0"/>
              </a:rPr>
              <a:t>  promotional mix, and distribution</a:t>
            </a:r>
          </a:p>
          <a:p>
            <a:pPr defTabSz="457200">
              <a:spcBef>
                <a:spcPct val="0"/>
              </a:spcBef>
              <a:buFontTx/>
              <a:buNone/>
            </a:pPr>
            <a:r>
              <a:rPr lang="en-US" altLang="en-US" sz="2400">
                <a:solidFill>
                  <a:prstClr val="black"/>
                </a:solidFill>
                <a:latin typeface="Times New Roman" panose="02020603050405020304" pitchFamily="18" charset="0"/>
              </a:rPr>
              <a:t>  strategy.</a:t>
            </a:r>
          </a:p>
          <a:p>
            <a:pPr defTabSz="457200">
              <a:spcBef>
                <a:spcPct val="0"/>
              </a:spcBef>
            </a:pPr>
            <a:r>
              <a:rPr lang="en-US" altLang="en-US" sz="2400">
                <a:solidFill>
                  <a:prstClr val="black"/>
                </a:solidFill>
                <a:latin typeface="Times New Roman" panose="02020603050405020304" pitchFamily="18" charset="0"/>
              </a:rPr>
              <a:t> It’s also important to discuss the </a:t>
            </a:r>
          </a:p>
          <a:p>
            <a:pPr defTabSz="457200">
              <a:spcBef>
                <a:spcPct val="0"/>
              </a:spcBef>
              <a:buFontTx/>
              <a:buNone/>
            </a:pPr>
            <a:r>
              <a:rPr lang="en-US" altLang="en-US" sz="2400">
                <a:solidFill>
                  <a:prstClr val="black"/>
                </a:solidFill>
                <a:latin typeface="Times New Roman" panose="02020603050405020304" pitchFamily="18" charset="0"/>
              </a:rPr>
              <a:t>  company sales process.</a:t>
            </a:r>
          </a:p>
        </p:txBody>
      </p:sp>
      <p:sp>
        <p:nvSpPr>
          <p:cNvPr id="23559"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6: Marketing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23561"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F14E9B0-EA2B-4C6C-8862-3F8B609AFAC3}" type="slidenum">
              <a:rPr lang="en-US" altLang="en-US" sz="1400">
                <a:solidFill>
                  <a:prstClr val="black"/>
                </a:solidFill>
              </a:rPr>
              <a:pPr>
                <a:spcBef>
                  <a:spcPct val="0"/>
                </a:spcBef>
                <a:buFontTx/>
                <a:buNone/>
              </a:pPr>
              <a:t>63</a:t>
            </a:fld>
            <a:endParaRPr lang="en-US" altLang="en-US" sz="1400">
              <a:solidFill>
                <a:prstClr val="black"/>
              </a:solidFill>
            </a:endParaRPr>
          </a:p>
        </p:txBody>
      </p:sp>
    </p:spTree>
    <p:extLst>
      <p:ext uri="{BB962C8B-B14F-4D97-AF65-F5344CB8AC3E}">
        <p14:creationId xmlns:p14="http://schemas.microsoft.com/office/powerpoint/2010/main" val="78166652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7: Design and Development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24579" name="Rectangle 3"/>
          <p:cNvSpPr>
            <a:spLocks noGrp="1" noChangeArrowheads="1"/>
          </p:cNvSpPr>
          <p:nvPr>
            <p:ph type="body" idx="1"/>
          </p:nvPr>
        </p:nvSpPr>
        <p:spPr/>
        <p:txBody>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Design and Development Plan</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If you’re developing a completely new product or service, you need to include a section in your business plan that focuses on the status of your development efforts.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Development status and tasks.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Challenges and risks.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Projected development costs.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Proprietary issues (patents, trademarks, copyrights, licenses, brand names).</a:t>
            </a:r>
          </a:p>
          <a:p>
            <a:pPr lvl="1" eaLnBrk="1" hangingPunct="1">
              <a:lnSpc>
                <a:spcPct val="90000"/>
              </a:lnSpc>
              <a:buFontTx/>
              <a:buNone/>
            </a:pPr>
            <a:endParaRPr lang="en-US" altLang="en-US" sz="2400">
              <a:latin typeface="Times New Roman" panose="02020603050405020304" pitchFamily="18" charset="0"/>
              <a:ea typeface="ＭＳ Ｐゴシック" panose="020B0600070205080204" pitchFamily="34" charset="-128"/>
            </a:endParaRPr>
          </a:p>
        </p:txBody>
      </p:sp>
      <p:sp>
        <p:nvSpPr>
          <p:cNvPr id="24580"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458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C4485282-44B6-4D4D-969F-0E151E496470}" type="slidenum">
              <a:rPr lang="en-US" altLang="en-US" sz="1400">
                <a:solidFill>
                  <a:prstClr val="black"/>
                </a:solidFill>
              </a:rPr>
              <a:pPr>
                <a:spcBef>
                  <a:spcPct val="0"/>
                </a:spcBef>
                <a:buFontTx/>
                <a:buNone/>
              </a:pPr>
              <a:t>64</a:t>
            </a:fld>
            <a:endParaRPr lang="en-US" altLang="en-US" sz="1400">
              <a:solidFill>
                <a:prstClr val="black"/>
              </a:solidFill>
            </a:endParaRPr>
          </a:p>
        </p:txBody>
      </p:sp>
    </p:spTree>
    <p:extLst>
      <p:ext uri="{BB962C8B-B14F-4D97-AF65-F5344CB8AC3E}">
        <p14:creationId xmlns:p14="http://schemas.microsoft.com/office/powerpoint/2010/main" val="208897797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4"/>
          <p:cNvSpPr>
            <a:spLocks noChangeShapeType="1"/>
          </p:cNvSpPr>
          <p:nvPr/>
        </p:nvSpPr>
        <p:spPr bwMode="auto">
          <a:xfrm>
            <a:off x="1524000" y="13716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5603" name="Text Box 4"/>
          <p:cNvSpPr txBox="1">
            <a:spLocks noChangeArrowheads="1"/>
          </p:cNvSpPr>
          <p:nvPr/>
        </p:nvSpPr>
        <p:spPr bwMode="auto">
          <a:xfrm>
            <a:off x="1524000" y="2819400"/>
            <a:ext cx="396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Design and Development Plan</a:t>
            </a:r>
          </a:p>
        </p:txBody>
      </p:sp>
      <p:sp>
        <p:nvSpPr>
          <p:cNvPr id="25604" name="Rectangle 5"/>
          <p:cNvSpPr>
            <a:spLocks noChangeArrowheads="1"/>
          </p:cNvSpPr>
          <p:nvPr/>
        </p:nvSpPr>
        <p:spPr bwMode="auto">
          <a:xfrm>
            <a:off x="5486400" y="1600200"/>
            <a:ext cx="48768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25605"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25606" name="TextBox 12"/>
          <p:cNvSpPr txBox="1">
            <a:spLocks noChangeArrowheads="1"/>
          </p:cNvSpPr>
          <p:nvPr/>
        </p:nvSpPr>
        <p:spPr bwMode="auto">
          <a:xfrm>
            <a:off x="5562600" y="2057400"/>
            <a:ext cx="5105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Many seemingly promising start-ups</a:t>
            </a:r>
          </a:p>
          <a:p>
            <a:pPr defTabSz="457200">
              <a:spcBef>
                <a:spcPct val="0"/>
              </a:spcBef>
              <a:buFontTx/>
              <a:buNone/>
            </a:pPr>
            <a:r>
              <a:rPr lang="en-US" altLang="en-US" sz="2400">
                <a:solidFill>
                  <a:prstClr val="black"/>
                </a:solidFill>
                <a:latin typeface="Times New Roman" panose="02020603050405020304" pitchFamily="18" charset="0"/>
              </a:rPr>
              <a:t>  never get off the ground because </a:t>
            </a:r>
          </a:p>
          <a:p>
            <a:pPr defTabSz="457200">
              <a:spcBef>
                <a:spcPct val="0"/>
              </a:spcBef>
              <a:buFontTx/>
              <a:buNone/>
            </a:pPr>
            <a:r>
              <a:rPr lang="en-US" altLang="en-US" sz="2400">
                <a:solidFill>
                  <a:prstClr val="black"/>
                </a:solidFill>
                <a:latin typeface="Times New Roman" panose="02020603050405020304" pitchFamily="18" charset="0"/>
              </a:rPr>
              <a:t>  their product development efforts</a:t>
            </a:r>
          </a:p>
          <a:p>
            <a:pPr defTabSz="457200">
              <a:spcBef>
                <a:spcPct val="0"/>
              </a:spcBef>
              <a:buFontTx/>
              <a:buNone/>
            </a:pPr>
            <a:r>
              <a:rPr lang="en-US" altLang="en-US" sz="2400">
                <a:solidFill>
                  <a:prstClr val="black"/>
                </a:solidFill>
                <a:latin typeface="Times New Roman" panose="02020603050405020304" pitchFamily="18" charset="0"/>
              </a:rPr>
              <a:t>  stall or the actual development of</a:t>
            </a:r>
          </a:p>
          <a:p>
            <a:pPr defTabSz="457200">
              <a:spcBef>
                <a:spcPct val="0"/>
              </a:spcBef>
              <a:buFontTx/>
              <a:buNone/>
            </a:pPr>
            <a:r>
              <a:rPr lang="en-US" altLang="en-US" sz="2400">
                <a:solidFill>
                  <a:prstClr val="black"/>
                </a:solidFill>
                <a:latin typeface="Times New Roman" panose="02020603050405020304" pitchFamily="18" charset="0"/>
              </a:rPr>
              <a:t>  the product or service turns out to </a:t>
            </a:r>
          </a:p>
          <a:p>
            <a:pPr defTabSz="457200">
              <a:spcBef>
                <a:spcPct val="0"/>
              </a:spcBef>
              <a:buFontTx/>
              <a:buNone/>
            </a:pPr>
            <a:r>
              <a:rPr lang="en-US" altLang="en-US" sz="2400">
                <a:solidFill>
                  <a:prstClr val="black"/>
                </a:solidFill>
                <a:latin typeface="Times New Roman" panose="02020603050405020304" pitchFamily="18" charset="0"/>
              </a:rPr>
              <a:t>  be more difficult than thought.</a:t>
            </a:r>
          </a:p>
          <a:p>
            <a:pPr defTabSz="457200">
              <a:spcBef>
                <a:spcPct val="0"/>
              </a:spcBef>
            </a:pPr>
            <a:r>
              <a:rPr lang="en-US" altLang="en-US" sz="2400">
                <a:solidFill>
                  <a:prstClr val="black"/>
                </a:solidFill>
                <a:latin typeface="Times New Roman" panose="02020603050405020304" pitchFamily="18" charset="0"/>
              </a:rPr>
              <a:t> As a result, this is a very important</a:t>
            </a:r>
          </a:p>
          <a:p>
            <a:pPr defTabSz="457200">
              <a:spcBef>
                <a:spcPct val="0"/>
              </a:spcBef>
              <a:buFontTx/>
              <a:buNone/>
            </a:pPr>
            <a:r>
              <a:rPr lang="en-US" altLang="en-US" sz="2400">
                <a:solidFill>
                  <a:prstClr val="black"/>
                </a:solidFill>
                <a:latin typeface="Times New Roman" panose="02020603050405020304" pitchFamily="18" charset="0"/>
              </a:rPr>
              <a:t>  section for businesses developing a</a:t>
            </a:r>
          </a:p>
          <a:p>
            <a:pPr defTabSz="457200">
              <a:spcBef>
                <a:spcPct val="0"/>
              </a:spcBef>
              <a:buFontTx/>
              <a:buNone/>
            </a:pPr>
            <a:r>
              <a:rPr lang="en-US" altLang="en-US" sz="2400">
                <a:solidFill>
                  <a:prstClr val="black"/>
                </a:solidFill>
                <a:latin typeface="Times New Roman" panose="02020603050405020304" pitchFamily="18" charset="0"/>
              </a:rPr>
              <a:t>  completely new product or service. </a:t>
            </a:r>
          </a:p>
        </p:txBody>
      </p:sp>
      <p:sp>
        <p:nvSpPr>
          <p:cNvPr id="25607"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7: Design and Development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25609"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63AD9F92-38DF-409E-B9C8-0E787E191B33}" type="slidenum">
              <a:rPr lang="en-US" altLang="en-US" sz="1400">
                <a:solidFill>
                  <a:prstClr val="black"/>
                </a:solidFill>
              </a:rPr>
              <a:pPr>
                <a:spcBef>
                  <a:spcPct val="0"/>
                </a:spcBef>
                <a:buFontTx/>
                <a:buNone/>
              </a:pPr>
              <a:t>65</a:t>
            </a:fld>
            <a:endParaRPr lang="en-US" altLang="en-US" sz="1400">
              <a:solidFill>
                <a:prstClr val="black"/>
              </a:solidFill>
            </a:endParaRPr>
          </a:p>
        </p:txBody>
      </p:sp>
    </p:spTree>
    <p:extLst>
      <p:ext uri="{BB962C8B-B14F-4D97-AF65-F5344CB8AC3E}">
        <p14:creationId xmlns:p14="http://schemas.microsoft.com/office/powerpoint/2010/main" val="334389849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828800" y="2286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8: Operations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26627"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Operations Plan</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Outlines how your business will be run and how your product or service will be produced.</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A useful way to illustrate how your business will be run is to describe it in terms of “back stage” (unseen to the customer) and “front stage” (seen by the customer) activities.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General approach to operations.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Business location.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Facilities and equipment.</a:t>
            </a:r>
            <a:endParaRPr lang="en-US" altLang="en-US" sz="1600">
              <a:latin typeface="Times New Roman" panose="02020603050405020304" pitchFamily="18" charset="0"/>
              <a:ea typeface="ＭＳ Ｐゴシック" panose="020B0600070205080204" pitchFamily="34" charset="-128"/>
            </a:endParaRPr>
          </a:p>
          <a:p>
            <a:pPr lvl="1" eaLnBrk="1" hangingPunct="1">
              <a:lnSpc>
                <a:spcPct val="90000"/>
              </a:lnSpc>
            </a:pPr>
            <a:endParaRPr lang="en-US" altLang="en-US" sz="2400">
              <a:latin typeface="Times New Roman" panose="02020603050405020304" pitchFamily="18" charset="0"/>
              <a:ea typeface="ＭＳ Ｐゴシック" panose="020B0600070205080204" pitchFamily="34" charset="-128"/>
            </a:endParaRPr>
          </a:p>
        </p:txBody>
      </p:sp>
      <p:sp>
        <p:nvSpPr>
          <p:cNvPr id="26628"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663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B272FFFA-8BA7-4D18-AA90-AEF57F674CE5}" type="slidenum">
              <a:rPr lang="en-US" altLang="en-US" sz="1400">
                <a:solidFill>
                  <a:prstClr val="black"/>
                </a:solidFill>
              </a:rPr>
              <a:pPr>
                <a:spcBef>
                  <a:spcPct val="0"/>
                </a:spcBef>
                <a:buFontTx/>
                <a:buNone/>
              </a:pPr>
              <a:t>66</a:t>
            </a:fld>
            <a:endParaRPr lang="en-US" altLang="en-US" sz="1400">
              <a:solidFill>
                <a:prstClr val="black"/>
              </a:solidFill>
            </a:endParaRPr>
          </a:p>
        </p:txBody>
      </p:sp>
    </p:spTree>
    <p:extLst>
      <p:ext uri="{BB962C8B-B14F-4D97-AF65-F5344CB8AC3E}">
        <p14:creationId xmlns:p14="http://schemas.microsoft.com/office/powerpoint/2010/main" val="169177482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828800" y="2286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8: Operations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27651"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7652"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Operations Plan</a:t>
            </a:r>
          </a:p>
        </p:txBody>
      </p:sp>
      <p:sp>
        <p:nvSpPr>
          <p:cNvPr id="27653" name="Rectangle 5"/>
          <p:cNvSpPr>
            <a:spLocks noChangeArrowheads="1"/>
          </p:cNvSpPr>
          <p:nvPr/>
        </p:nvSpPr>
        <p:spPr bwMode="auto">
          <a:xfrm>
            <a:off x="5486400" y="1600200"/>
            <a:ext cx="48768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27654"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27655" name="TextBox 12"/>
          <p:cNvSpPr txBox="1">
            <a:spLocks noChangeArrowheads="1"/>
          </p:cNvSpPr>
          <p:nvPr/>
        </p:nvSpPr>
        <p:spPr bwMode="auto">
          <a:xfrm>
            <a:off x="5562600" y="2057401"/>
            <a:ext cx="5105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You have to strike a careful balance</a:t>
            </a:r>
          </a:p>
          <a:p>
            <a:pPr defTabSz="457200">
              <a:spcBef>
                <a:spcPct val="0"/>
              </a:spcBef>
              <a:buFontTx/>
              <a:buNone/>
            </a:pPr>
            <a:r>
              <a:rPr lang="en-US" altLang="en-US" sz="2400">
                <a:solidFill>
                  <a:prstClr val="black"/>
                </a:solidFill>
                <a:latin typeface="Times New Roman" panose="02020603050405020304" pitchFamily="18" charset="0"/>
              </a:rPr>
              <a:t>  between adequately describing this</a:t>
            </a:r>
          </a:p>
          <a:p>
            <a:pPr defTabSz="457200">
              <a:spcBef>
                <a:spcPct val="0"/>
              </a:spcBef>
              <a:buFontTx/>
              <a:buNone/>
            </a:pPr>
            <a:r>
              <a:rPr lang="en-US" altLang="en-US" sz="2400">
                <a:solidFill>
                  <a:prstClr val="black"/>
                </a:solidFill>
                <a:latin typeface="Times New Roman" panose="02020603050405020304" pitchFamily="18" charset="0"/>
              </a:rPr>
              <a:t>  topic and providing too much </a:t>
            </a:r>
          </a:p>
          <a:p>
            <a:pPr defTabSz="457200">
              <a:spcBef>
                <a:spcPct val="0"/>
              </a:spcBef>
              <a:buFontTx/>
              <a:buNone/>
            </a:pPr>
            <a:r>
              <a:rPr lang="en-US" altLang="en-US" sz="2400">
                <a:solidFill>
                  <a:prstClr val="black"/>
                </a:solidFill>
                <a:latin typeface="Times New Roman" panose="02020603050405020304" pitchFamily="18" charset="0"/>
              </a:rPr>
              <a:t>  detail.</a:t>
            </a:r>
          </a:p>
          <a:p>
            <a:pPr defTabSz="457200">
              <a:spcBef>
                <a:spcPct val="0"/>
              </a:spcBef>
            </a:pPr>
            <a:r>
              <a:rPr lang="en-US" altLang="en-US" sz="2400">
                <a:solidFill>
                  <a:prstClr val="black"/>
                </a:solidFill>
                <a:latin typeface="Times New Roman" panose="02020603050405020304" pitchFamily="18" charset="0"/>
              </a:rPr>
              <a:t> As a result, it is best to keep this </a:t>
            </a:r>
          </a:p>
          <a:p>
            <a:pPr defTabSz="457200">
              <a:spcBef>
                <a:spcPct val="0"/>
              </a:spcBef>
              <a:buFontTx/>
              <a:buNone/>
            </a:pPr>
            <a:r>
              <a:rPr lang="en-US" altLang="en-US" sz="2400">
                <a:solidFill>
                  <a:prstClr val="black"/>
                </a:solidFill>
                <a:latin typeface="Times New Roman" panose="02020603050405020304" pitchFamily="18" charset="0"/>
              </a:rPr>
              <a:t>  section short and crisp.</a:t>
            </a:r>
          </a:p>
        </p:txBody>
      </p:sp>
      <p:sp>
        <p:nvSpPr>
          <p:cNvPr id="27657"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B34357C-5EBD-484A-98DA-B23110393DB7}" type="slidenum">
              <a:rPr lang="en-US" altLang="en-US" sz="1400">
                <a:solidFill>
                  <a:prstClr val="black"/>
                </a:solidFill>
              </a:rPr>
              <a:pPr>
                <a:spcBef>
                  <a:spcPct val="0"/>
                </a:spcBef>
                <a:buFontTx/>
                <a:buNone/>
              </a:pPr>
              <a:t>67</a:t>
            </a:fld>
            <a:endParaRPr lang="en-US" altLang="en-US" sz="1400">
              <a:solidFill>
                <a:prstClr val="black"/>
              </a:solidFill>
            </a:endParaRPr>
          </a:p>
        </p:txBody>
      </p:sp>
    </p:spTree>
    <p:extLst>
      <p:ext uri="{BB962C8B-B14F-4D97-AF65-F5344CB8AC3E}">
        <p14:creationId xmlns:p14="http://schemas.microsoft.com/office/powerpoint/2010/main" val="202044185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828800" y="228600"/>
            <a:ext cx="8610600" cy="1143000"/>
          </a:xfrm>
        </p:spPr>
        <p:txBody>
          <a:bodyPr>
            <a:normAutofit fontScale="90000"/>
          </a:bodyPr>
          <a:lstStyle/>
          <a:p>
            <a:pPr eaLnBrk="1" hangingPunct="1"/>
            <a:r>
              <a:rPr lang="en-US" altLang="en-US" sz="3600">
                <a:latin typeface="Times New Roman" panose="02020603050405020304" pitchFamily="18" charset="0"/>
                <a:ea typeface="ＭＳ Ｐゴシック" panose="020B0600070205080204" pitchFamily="34" charset="-128"/>
              </a:rPr>
              <a:t>Section 9: Management Team and Company Structure</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800" dirty="0">
                <a:latin typeface="Times New Roman" panose="02020603050405020304" pitchFamily="18" charset="0"/>
                <a:ea typeface="ＭＳ Ｐゴシック" panose="020B0600070205080204" pitchFamily="34" charset="-128"/>
              </a:rPr>
              <a:t>Management Team and Company Structure</a:t>
            </a:r>
          </a:p>
          <a:p>
            <a:pPr lvl="1" eaLnBrk="1" hangingPunct="1">
              <a:lnSpc>
                <a:spcPct val="90000"/>
              </a:lnSpc>
            </a:pPr>
            <a:r>
              <a:rPr lang="en-US" altLang="en-US" sz="2400" dirty="0">
                <a:latin typeface="Times New Roman" panose="02020603050405020304" pitchFamily="18" charset="0"/>
                <a:ea typeface="ＭＳ Ｐゴシック" panose="020B0600070205080204" pitchFamily="34" charset="-128"/>
              </a:rPr>
              <a:t>The management team of a new venture typically consists of the founder or founders and a handful of key management personnel.</a:t>
            </a:r>
          </a:p>
          <a:p>
            <a:pPr lvl="1" eaLnBrk="1" hangingPunct="1">
              <a:lnSpc>
                <a:spcPct val="90000"/>
              </a:lnSpc>
            </a:pPr>
            <a:r>
              <a:rPr lang="en-US" altLang="en-US" sz="2400" dirty="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dirty="0">
                <a:latin typeface="Times New Roman" panose="02020603050405020304" pitchFamily="18" charset="0"/>
                <a:ea typeface="ＭＳ Ｐゴシック" panose="020B0600070205080204" pitchFamily="34" charset="-128"/>
              </a:rPr>
              <a:t>Management team.</a:t>
            </a:r>
          </a:p>
          <a:p>
            <a:pPr lvl="2" eaLnBrk="1" hangingPunct="1">
              <a:lnSpc>
                <a:spcPct val="90000"/>
              </a:lnSpc>
            </a:pPr>
            <a:r>
              <a:rPr lang="en-US" altLang="en-US" sz="2000" dirty="0">
                <a:latin typeface="Times New Roman" panose="02020603050405020304" pitchFamily="18" charset="0"/>
                <a:ea typeface="ＭＳ Ｐゴシック" panose="020B0600070205080204" pitchFamily="34" charset="-128"/>
              </a:rPr>
              <a:t>Board of directors.</a:t>
            </a:r>
          </a:p>
          <a:p>
            <a:pPr lvl="2" eaLnBrk="1" hangingPunct="1">
              <a:lnSpc>
                <a:spcPct val="90000"/>
              </a:lnSpc>
            </a:pPr>
            <a:r>
              <a:rPr lang="en-US" altLang="en-US" sz="2000" dirty="0">
                <a:latin typeface="Times New Roman" panose="02020603050405020304" pitchFamily="18" charset="0"/>
                <a:ea typeface="ＭＳ Ｐゴシック" panose="020B0600070205080204" pitchFamily="34" charset="-128"/>
              </a:rPr>
              <a:t>Board of advisers.</a:t>
            </a:r>
          </a:p>
          <a:p>
            <a:pPr lvl="2" eaLnBrk="1" hangingPunct="1">
              <a:lnSpc>
                <a:spcPct val="90000"/>
              </a:lnSpc>
            </a:pPr>
            <a:r>
              <a:rPr lang="en-US" altLang="en-US" sz="2000" dirty="0">
                <a:latin typeface="Times New Roman" panose="02020603050405020304" pitchFamily="18" charset="0"/>
                <a:ea typeface="ＭＳ Ｐゴシック" panose="020B0600070205080204" pitchFamily="34" charset="-128"/>
              </a:rPr>
              <a:t>Company structure.</a:t>
            </a:r>
          </a:p>
          <a:p>
            <a:pPr lvl="1" eaLnBrk="1" hangingPunct="1">
              <a:lnSpc>
                <a:spcPct val="90000"/>
              </a:lnSpc>
            </a:pPr>
            <a:endParaRPr lang="en-US" altLang="en-US" sz="2400" dirty="0">
              <a:latin typeface="Times New Roman" panose="02020603050405020304" pitchFamily="18" charset="0"/>
              <a:ea typeface="ＭＳ Ｐゴシック" panose="020B0600070205080204" pitchFamily="34" charset="-128"/>
            </a:endParaRPr>
          </a:p>
        </p:txBody>
      </p:sp>
      <p:sp>
        <p:nvSpPr>
          <p:cNvPr id="28676"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867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6B948FD9-3F77-4B7B-B5A4-E6A7D9E6E0B5}" type="slidenum">
              <a:rPr lang="en-US" altLang="en-US" sz="1400">
                <a:solidFill>
                  <a:prstClr val="black"/>
                </a:solidFill>
              </a:rPr>
              <a:pPr>
                <a:spcBef>
                  <a:spcPct val="0"/>
                </a:spcBef>
                <a:buFontTx/>
                <a:buNone/>
              </a:pPr>
              <a:t>68</a:t>
            </a:fld>
            <a:endParaRPr lang="en-US" altLang="en-US" sz="1400">
              <a:solidFill>
                <a:prstClr val="black"/>
              </a:solidFill>
            </a:endParaRPr>
          </a:p>
        </p:txBody>
      </p:sp>
    </p:spTree>
    <p:extLst>
      <p:ext uri="{BB962C8B-B14F-4D97-AF65-F5344CB8AC3E}">
        <p14:creationId xmlns:p14="http://schemas.microsoft.com/office/powerpoint/2010/main" val="25038293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828800" y="228600"/>
            <a:ext cx="8610600" cy="1143000"/>
          </a:xfrm>
        </p:spPr>
        <p:txBody>
          <a:bodyPr>
            <a:normAutofit fontScale="90000"/>
          </a:bodyPr>
          <a:lstStyle/>
          <a:p>
            <a:pPr eaLnBrk="1" hangingPunct="1"/>
            <a:r>
              <a:rPr lang="en-US" altLang="en-US" sz="3600">
                <a:latin typeface="Times New Roman" panose="02020603050405020304" pitchFamily="18" charset="0"/>
                <a:ea typeface="ＭＳ Ｐゴシック" panose="020B0600070205080204" pitchFamily="34" charset="-128"/>
              </a:rPr>
              <a:t>Section 9: Management Team and Company Structure</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29699"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29700" name="Text Box 4"/>
          <p:cNvSpPr txBox="1">
            <a:spLocks noChangeArrowheads="1"/>
          </p:cNvSpPr>
          <p:nvPr/>
        </p:nvSpPr>
        <p:spPr bwMode="auto">
          <a:xfrm>
            <a:off x="1524000" y="2819400"/>
            <a:ext cx="396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Management Team and Company Structure</a:t>
            </a:r>
          </a:p>
        </p:txBody>
      </p:sp>
      <p:sp>
        <p:nvSpPr>
          <p:cNvPr id="29701"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29702"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29703" name="TextBox 12"/>
          <p:cNvSpPr txBox="1">
            <a:spLocks noChangeArrowheads="1"/>
          </p:cNvSpPr>
          <p:nvPr/>
        </p:nvSpPr>
        <p:spPr bwMode="auto">
          <a:xfrm>
            <a:off x="5562600" y="2057401"/>
            <a:ext cx="5105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This is a critical section of a </a:t>
            </a:r>
          </a:p>
          <a:p>
            <a:pPr defTabSz="457200">
              <a:spcBef>
                <a:spcPct val="0"/>
              </a:spcBef>
              <a:buFontTx/>
              <a:buNone/>
            </a:pPr>
            <a:r>
              <a:rPr lang="en-US" altLang="en-US" sz="2400">
                <a:solidFill>
                  <a:prstClr val="black"/>
                </a:solidFill>
                <a:latin typeface="Times New Roman" panose="02020603050405020304" pitchFamily="18" charset="0"/>
              </a:rPr>
              <a:t>  business plan.</a:t>
            </a:r>
          </a:p>
          <a:p>
            <a:pPr defTabSz="457200">
              <a:spcBef>
                <a:spcPct val="0"/>
              </a:spcBef>
            </a:pPr>
            <a:r>
              <a:rPr lang="en-US" altLang="en-US" sz="2400">
                <a:solidFill>
                  <a:prstClr val="black"/>
                </a:solidFill>
                <a:latin typeface="Times New Roman" panose="02020603050405020304" pitchFamily="18" charset="0"/>
              </a:rPr>
              <a:t> Many investors and others who </a:t>
            </a:r>
          </a:p>
          <a:p>
            <a:pPr defTabSz="457200">
              <a:spcBef>
                <a:spcPct val="0"/>
              </a:spcBef>
              <a:buFontTx/>
              <a:buNone/>
            </a:pPr>
            <a:r>
              <a:rPr lang="en-US" altLang="en-US" sz="2400">
                <a:solidFill>
                  <a:prstClr val="black"/>
                </a:solidFill>
                <a:latin typeface="Times New Roman" panose="02020603050405020304" pitchFamily="18" charset="0"/>
              </a:rPr>
              <a:t>  read the business plan look first at</a:t>
            </a:r>
          </a:p>
          <a:p>
            <a:pPr defTabSz="457200">
              <a:spcBef>
                <a:spcPct val="0"/>
              </a:spcBef>
              <a:buFontTx/>
              <a:buNone/>
            </a:pPr>
            <a:r>
              <a:rPr lang="en-US" altLang="en-US" sz="2400">
                <a:solidFill>
                  <a:prstClr val="black"/>
                </a:solidFill>
                <a:latin typeface="Times New Roman" panose="02020603050405020304" pitchFamily="18" charset="0"/>
              </a:rPr>
              <a:t>  the executive summary and then go</a:t>
            </a:r>
          </a:p>
          <a:p>
            <a:pPr defTabSz="457200">
              <a:spcBef>
                <a:spcPct val="0"/>
              </a:spcBef>
              <a:buFontTx/>
              <a:buNone/>
            </a:pPr>
            <a:r>
              <a:rPr lang="en-US" altLang="en-US" sz="2400">
                <a:solidFill>
                  <a:prstClr val="black"/>
                </a:solidFill>
                <a:latin typeface="Times New Roman" panose="02020603050405020304" pitchFamily="18" charset="0"/>
              </a:rPr>
              <a:t>  directly to the management team</a:t>
            </a:r>
          </a:p>
          <a:p>
            <a:pPr defTabSz="457200">
              <a:spcBef>
                <a:spcPct val="0"/>
              </a:spcBef>
              <a:buFontTx/>
              <a:buNone/>
            </a:pPr>
            <a:r>
              <a:rPr lang="en-US" altLang="en-US" sz="2400">
                <a:solidFill>
                  <a:prstClr val="black"/>
                </a:solidFill>
                <a:latin typeface="Times New Roman" panose="02020603050405020304" pitchFamily="18" charset="0"/>
              </a:rPr>
              <a:t>  section to assess the strength of the</a:t>
            </a:r>
          </a:p>
          <a:p>
            <a:pPr defTabSz="457200">
              <a:spcBef>
                <a:spcPct val="0"/>
              </a:spcBef>
              <a:buFontTx/>
              <a:buNone/>
            </a:pPr>
            <a:r>
              <a:rPr lang="en-US" altLang="en-US" sz="2400">
                <a:solidFill>
                  <a:prstClr val="black"/>
                </a:solidFill>
                <a:latin typeface="Times New Roman" panose="02020603050405020304" pitchFamily="18" charset="0"/>
              </a:rPr>
              <a:t>  people starting the firm.</a:t>
            </a:r>
          </a:p>
        </p:txBody>
      </p:sp>
      <p:sp>
        <p:nvSpPr>
          <p:cNvPr id="29705"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1A7F82D5-8A58-4A6B-890B-7185DF806B1D}" type="slidenum">
              <a:rPr lang="en-US" altLang="en-US" sz="1400">
                <a:solidFill>
                  <a:prstClr val="black"/>
                </a:solidFill>
              </a:rPr>
              <a:pPr>
                <a:spcBef>
                  <a:spcPct val="0"/>
                </a:spcBef>
                <a:buFontTx/>
                <a:buNone/>
              </a:pPr>
              <a:t>69</a:t>
            </a:fld>
            <a:endParaRPr lang="en-US" altLang="en-US" sz="1400">
              <a:solidFill>
                <a:prstClr val="black"/>
              </a:solidFill>
            </a:endParaRPr>
          </a:p>
        </p:txBody>
      </p:sp>
    </p:spTree>
    <p:extLst>
      <p:ext uri="{BB962C8B-B14F-4D97-AF65-F5344CB8AC3E}">
        <p14:creationId xmlns:p14="http://schemas.microsoft.com/office/powerpoint/2010/main" val="2775178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152400"/>
            <a:ext cx="8229600" cy="1143000"/>
          </a:xfrm>
        </p:spPr>
        <p:txBody>
          <a:bodyPr/>
          <a:lstStyle/>
          <a:p>
            <a:pPr eaLnBrk="1" hangingPunct="1"/>
            <a:r>
              <a:rPr lang="en-US" altLang="en-US" sz="3600" dirty="0">
                <a:latin typeface="Times New Roman" panose="02020603050405020304" pitchFamily="18" charset="0"/>
                <a:ea typeface="ＭＳ Ｐゴシック" panose="020B0600070205080204" pitchFamily="34" charset="-128"/>
              </a:rPr>
              <a:t>Guidelines for Writing a Business Plan</a:t>
            </a:r>
            <a:br>
              <a:rPr lang="en-US" altLang="en-US" sz="3600" dirty="0">
                <a:latin typeface="Times New Roman" panose="02020603050405020304" pitchFamily="18" charset="0"/>
                <a:ea typeface="ＭＳ Ｐゴシック" panose="020B0600070205080204" pitchFamily="34" charset="-128"/>
              </a:rPr>
            </a:br>
            <a:endParaRPr lang="en-US" altLang="en-US" sz="2000" dirty="0">
              <a:latin typeface="Times New Roman" panose="02020603050405020304" pitchFamily="18" charset="0"/>
              <a:ea typeface="ＭＳ Ｐゴシック" panose="020B0600070205080204" pitchFamily="34" charset="-128"/>
            </a:endParaRPr>
          </a:p>
        </p:txBody>
      </p:sp>
      <p:sp>
        <p:nvSpPr>
          <p:cNvPr id="6147" name="Rectangle 3"/>
          <p:cNvSpPr>
            <a:spLocks noGrp="1" noChangeArrowheads="1"/>
          </p:cNvSpPr>
          <p:nvPr>
            <p:ph type="body" idx="1"/>
          </p:nvPr>
        </p:nvSpPr>
        <p:spPr/>
        <p:txBody>
          <a:bodyPr/>
          <a:lstStyle/>
          <a:p>
            <a:pPr marL="0" indent="0" eaLnBrk="1" hangingPunct="1">
              <a:buNone/>
            </a:pPr>
            <a:r>
              <a:rPr lang="en-US" altLang="en-US" sz="2800" dirty="0">
                <a:latin typeface="Times New Roman" panose="02020603050405020304" pitchFamily="18" charset="0"/>
                <a:ea typeface="ＭＳ Ｐゴシック" panose="020B0600070205080204" pitchFamily="34" charset="-128"/>
              </a:rPr>
              <a:t>Structure of the Business Plan</a:t>
            </a:r>
          </a:p>
          <a:p>
            <a:pPr lvl="1" eaLnBrk="1" hangingPunct="1"/>
            <a:r>
              <a:rPr lang="en-US" altLang="en-US" sz="2400" dirty="0">
                <a:latin typeface="Times New Roman" panose="02020603050405020304" pitchFamily="18" charset="0"/>
                <a:ea typeface="ＭＳ Ｐゴシック" panose="020B0600070205080204" pitchFamily="34" charset="-128"/>
              </a:rPr>
              <a:t>To make the best impression a business plan should follow a conventional structure, such as the outline for the business plan shown in the chapter.</a:t>
            </a:r>
          </a:p>
          <a:p>
            <a:pPr lvl="1" eaLnBrk="1" hangingPunct="1"/>
            <a:r>
              <a:rPr lang="en-US" altLang="en-US" sz="2400" dirty="0">
                <a:latin typeface="Times New Roman" panose="02020603050405020304" pitchFamily="18" charset="0"/>
                <a:ea typeface="ＭＳ Ｐゴシック" panose="020B0600070205080204" pitchFamily="34" charset="-128"/>
              </a:rPr>
              <a:t>Although some entrepreneurs want to demonstrate creativity, departing from the basic structure of the conventional business plan is usually a mistake.  </a:t>
            </a:r>
          </a:p>
          <a:p>
            <a:pPr lvl="1" eaLnBrk="1" hangingPunct="1"/>
            <a:r>
              <a:rPr lang="en-US" altLang="en-US" sz="2400" dirty="0">
                <a:latin typeface="Times New Roman" panose="02020603050405020304" pitchFamily="18" charset="0"/>
                <a:ea typeface="ＭＳ Ｐゴシック" panose="020B0600070205080204" pitchFamily="34" charset="-128"/>
              </a:rPr>
              <a:t>Typically, investors are busy people and want a plan where they can easily find critical information.</a:t>
            </a:r>
          </a:p>
        </p:txBody>
      </p:sp>
      <p:sp>
        <p:nvSpPr>
          <p:cNvPr id="6148"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615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7ECC8D76-16C2-4A1B-8D7E-A19AB0DACAF1}" type="slidenum">
              <a:rPr lang="en-US" altLang="en-US" sz="1400">
                <a:solidFill>
                  <a:prstClr val="black"/>
                </a:solidFill>
              </a:rPr>
              <a:pPr>
                <a:spcBef>
                  <a:spcPct val="0"/>
                </a:spcBef>
                <a:buFontTx/>
                <a:buNone/>
              </a:pPr>
              <a:t>7</a:t>
            </a:fld>
            <a:endParaRPr lang="en-US" altLang="en-US" sz="1400">
              <a:solidFill>
                <a:prstClr val="black"/>
              </a:solidFill>
            </a:endParaRPr>
          </a:p>
        </p:txBody>
      </p:sp>
    </p:spTree>
    <p:extLst>
      <p:ext uri="{BB962C8B-B14F-4D97-AF65-F5344CB8AC3E}">
        <p14:creationId xmlns:p14="http://schemas.microsoft.com/office/powerpoint/2010/main" val="380576520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828800" y="2286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10: Overall Schedule</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30723" name="Rectangle 3"/>
          <p:cNvSpPr>
            <a:spLocks noGrp="1" noChangeArrowheads="1"/>
          </p:cNvSpPr>
          <p:nvPr>
            <p:ph type="body" idx="1"/>
          </p:nvPr>
        </p:nvSpPr>
        <p:spPr/>
        <p:txBody>
          <a:bodyPr>
            <a:normAutofit fontScale="92500" lnSpcReduction="2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Overall Schedule</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A schedule should be prepared that shows the major events required to launch the business.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The schedule should be in the format of milestones critical to the business’s success.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Examples of milestones: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Incorporating the venture.</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Completion of prototypes.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Rental of facilities.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Obtaining critical financing.</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Starting production.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Obtaining the first sale.</a:t>
            </a:r>
          </a:p>
        </p:txBody>
      </p:sp>
      <p:sp>
        <p:nvSpPr>
          <p:cNvPr id="30724"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0726"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25F19D22-E391-4653-A8B1-F2E1CE761B5F}" type="slidenum">
              <a:rPr lang="en-US" altLang="en-US" sz="1400">
                <a:solidFill>
                  <a:prstClr val="black"/>
                </a:solidFill>
              </a:rPr>
              <a:pPr>
                <a:spcBef>
                  <a:spcPct val="0"/>
                </a:spcBef>
                <a:buFontTx/>
                <a:buNone/>
              </a:pPr>
              <a:t>70</a:t>
            </a:fld>
            <a:endParaRPr lang="en-US" altLang="en-US" sz="1400">
              <a:solidFill>
                <a:prstClr val="black"/>
              </a:solidFill>
            </a:endParaRPr>
          </a:p>
        </p:txBody>
      </p:sp>
    </p:spTree>
    <p:extLst>
      <p:ext uri="{BB962C8B-B14F-4D97-AF65-F5344CB8AC3E}">
        <p14:creationId xmlns:p14="http://schemas.microsoft.com/office/powerpoint/2010/main" val="1876935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828800" y="2286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10: Overall Schedule</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31747" name="Line 4"/>
          <p:cNvSpPr>
            <a:spLocks noChangeShapeType="1"/>
          </p:cNvSpPr>
          <p:nvPr/>
        </p:nvSpPr>
        <p:spPr bwMode="auto">
          <a:xfrm>
            <a:off x="1524000" y="15240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1748"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Overall Schedule</a:t>
            </a:r>
          </a:p>
        </p:txBody>
      </p:sp>
      <p:sp>
        <p:nvSpPr>
          <p:cNvPr id="31749" name="Rectangle 5"/>
          <p:cNvSpPr>
            <a:spLocks noChangeArrowheads="1"/>
          </p:cNvSpPr>
          <p:nvPr/>
        </p:nvSpPr>
        <p:spPr bwMode="auto">
          <a:xfrm>
            <a:off x="5486400" y="1600200"/>
            <a:ext cx="4800600" cy="46482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31750"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a:t>
            </a:r>
          </a:p>
        </p:txBody>
      </p:sp>
      <p:sp>
        <p:nvSpPr>
          <p:cNvPr id="31751" name="TextBox 12"/>
          <p:cNvSpPr txBox="1">
            <a:spLocks noChangeArrowheads="1"/>
          </p:cNvSpPr>
          <p:nvPr/>
        </p:nvSpPr>
        <p:spPr bwMode="auto">
          <a:xfrm>
            <a:off x="5562600" y="2057401"/>
            <a:ext cx="5105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An effectively prepared and </a:t>
            </a:r>
          </a:p>
          <a:p>
            <a:pPr defTabSz="457200">
              <a:spcBef>
                <a:spcPct val="0"/>
              </a:spcBef>
              <a:buFontTx/>
              <a:buNone/>
            </a:pPr>
            <a:r>
              <a:rPr lang="en-US" altLang="en-US" sz="2400">
                <a:solidFill>
                  <a:prstClr val="black"/>
                </a:solidFill>
                <a:latin typeface="Times New Roman" panose="02020603050405020304" pitchFamily="18" charset="0"/>
              </a:rPr>
              <a:t>  presented schedule can be</a:t>
            </a:r>
          </a:p>
          <a:p>
            <a:pPr defTabSz="457200">
              <a:spcBef>
                <a:spcPct val="0"/>
              </a:spcBef>
              <a:buFontTx/>
              <a:buNone/>
            </a:pPr>
            <a:r>
              <a:rPr lang="en-US" altLang="en-US" sz="2400">
                <a:solidFill>
                  <a:prstClr val="black"/>
                </a:solidFill>
                <a:latin typeface="Times New Roman" panose="02020603050405020304" pitchFamily="18" charset="0"/>
              </a:rPr>
              <a:t>  extremely helpful in convincing</a:t>
            </a:r>
          </a:p>
          <a:p>
            <a:pPr defTabSz="457200">
              <a:spcBef>
                <a:spcPct val="0"/>
              </a:spcBef>
              <a:buFontTx/>
              <a:buNone/>
            </a:pPr>
            <a:r>
              <a:rPr lang="en-US" altLang="en-US" sz="2400">
                <a:solidFill>
                  <a:prstClr val="black"/>
                </a:solidFill>
                <a:latin typeface="Times New Roman" panose="02020603050405020304" pitchFamily="18" charset="0"/>
              </a:rPr>
              <a:t>  potential investors that the </a:t>
            </a:r>
          </a:p>
          <a:p>
            <a:pPr defTabSz="457200">
              <a:spcBef>
                <a:spcPct val="0"/>
              </a:spcBef>
              <a:buFontTx/>
              <a:buNone/>
            </a:pPr>
            <a:r>
              <a:rPr lang="en-US" altLang="en-US" sz="2400">
                <a:solidFill>
                  <a:prstClr val="black"/>
                </a:solidFill>
                <a:latin typeface="Times New Roman" panose="02020603050405020304" pitchFamily="18" charset="0"/>
              </a:rPr>
              <a:t>  management team is aware of </a:t>
            </a:r>
          </a:p>
          <a:p>
            <a:pPr defTabSz="457200">
              <a:spcBef>
                <a:spcPct val="0"/>
              </a:spcBef>
              <a:buFontTx/>
              <a:buNone/>
            </a:pPr>
            <a:r>
              <a:rPr lang="en-US" altLang="en-US" sz="2400">
                <a:solidFill>
                  <a:prstClr val="black"/>
                </a:solidFill>
                <a:latin typeface="Times New Roman" panose="02020603050405020304" pitchFamily="18" charset="0"/>
              </a:rPr>
              <a:t>  what needs to take place to launch</a:t>
            </a:r>
          </a:p>
          <a:p>
            <a:pPr defTabSz="457200">
              <a:spcBef>
                <a:spcPct val="0"/>
              </a:spcBef>
              <a:buFontTx/>
              <a:buNone/>
            </a:pPr>
            <a:r>
              <a:rPr lang="en-US" altLang="en-US" sz="2400">
                <a:solidFill>
                  <a:prstClr val="black"/>
                </a:solidFill>
                <a:latin typeface="Times New Roman" panose="02020603050405020304" pitchFamily="18" charset="0"/>
              </a:rPr>
              <a:t>  the venture and has a plan in </a:t>
            </a:r>
          </a:p>
          <a:p>
            <a:pPr defTabSz="457200">
              <a:spcBef>
                <a:spcPct val="0"/>
              </a:spcBef>
              <a:buFontTx/>
              <a:buNone/>
            </a:pPr>
            <a:r>
              <a:rPr lang="en-US" altLang="en-US" sz="2400">
                <a:solidFill>
                  <a:prstClr val="black"/>
                </a:solidFill>
                <a:latin typeface="Times New Roman" panose="02020603050405020304" pitchFamily="18" charset="0"/>
              </a:rPr>
              <a:t>  place to get there.</a:t>
            </a:r>
          </a:p>
        </p:txBody>
      </p:sp>
      <p:sp>
        <p:nvSpPr>
          <p:cNvPr id="31753"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184EEAB5-E3EC-41BF-8B20-C8875103A6C0}" type="slidenum">
              <a:rPr lang="en-US" altLang="en-US" sz="1400">
                <a:solidFill>
                  <a:prstClr val="black"/>
                </a:solidFill>
              </a:rPr>
              <a:pPr>
                <a:spcBef>
                  <a:spcPct val="0"/>
                </a:spcBef>
                <a:buFontTx/>
                <a:buNone/>
              </a:pPr>
              <a:t>71</a:t>
            </a:fld>
            <a:endParaRPr lang="en-US" altLang="en-US" sz="1400">
              <a:solidFill>
                <a:prstClr val="black"/>
              </a:solidFill>
            </a:endParaRPr>
          </a:p>
        </p:txBody>
      </p:sp>
    </p:spTree>
    <p:extLst>
      <p:ext uri="{BB962C8B-B14F-4D97-AF65-F5344CB8AC3E}">
        <p14:creationId xmlns:p14="http://schemas.microsoft.com/office/powerpoint/2010/main" val="27593855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11: Financial Projections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32771" name="Rectangle 3"/>
          <p:cNvSpPr>
            <a:spLocks noGrp="1" noChangeArrowheads="1"/>
          </p:cNvSpPr>
          <p:nvPr>
            <p:ph type="body" idx="1"/>
          </p:nvPr>
        </p:nvSpPr>
        <p:spPr/>
        <p:txBody>
          <a:bodyPr>
            <a:normAutofit lnSpcReduction="10000"/>
          </a:bodyPr>
          <a:lstStyle/>
          <a:p>
            <a:pPr eaLnBrk="1" hangingPunct="1">
              <a:lnSpc>
                <a:spcPct val="90000"/>
              </a:lnSpc>
            </a:pPr>
            <a:r>
              <a:rPr lang="en-US" altLang="en-US" sz="2800">
                <a:latin typeface="Times New Roman" panose="02020603050405020304" pitchFamily="18" charset="0"/>
                <a:ea typeface="ＭＳ Ｐゴシック" panose="020B0600070205080204" pitchFamily="34" charset="-128"/>
              </a:rPr>
              <a:t>Financial Projections</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The final section of a business plan presents a firm’s pro forma (or projected) financial projections. </a:t>
            </a:r>
          </a:p>
          <a:p>
            <a:pPr lvl="1" eaLnBrk="1" hangingPunct="1">
              <a:lnSpc>
                <a:spcPct val="90000"/>
              </a:lnSpc>
            </a:pPr>
            <a:r>
              <a:rPr lang="en-US" altLang="en-US" sz="2400">
                <a:latin typeface="Times New Roman" panose="02020603050405020304" pitchFamily="18" charset="0"/>
                <a:ea typeface="ＭＳ Ｐゴシック" panose="020B0600070205080204" pitchFamily="34" charset="-128"/>
              </a:rPr>
              <a:t>Items to include in this section:</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Sources and uses of funds statement.</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Assumptions sheet.</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 forma income statements.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 forma balance sheets.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Pro forma cash flows.</a:t>
            </a:r>
          </a:p>
          <a:p>
            <a:pPr lvl="2" eaLnBrk="1" hangingPunct="1">
              <a:lnSpc>
                <a:spcPct val="90000"/>
              </a:lnSpc>
            </a:pPr>
            <a:r>
              <a:rPr lang="en-US" altLang="en-US" sz="2000">
                <a:latin typeface="Times New Roman" panose="02020603050405020304" pitchFamily="18" charset="0"/>
                <a:ea typeface="ＭＳ Ｐゴシック" panose="020B0600070205080204" pitchFamily="34" charset="-128"/>
              </a:rPr>
              <a:t>Ratio analysis.</a:t>
            </a:r>
          </a:p>
          <a:p>
            <a:pPr lvl="2" eaLnBrk="1" hangingPunct="1">
              <a:lnSpc>
                <a:spcPct val="90000"/>
              </a:lnSpc>
            </a:pPr>
            <a:endParaRPr lang="en-US" altLang="en-US" sz="1600">
              <a:latin typeface="Times New Roman" panose="02020603050405020304" pitchFamily="18" charset="0"/>
              <a:ea typeface="ＭＳ Ｐゴシック" panose="020B0600070205080204" pitchFamily="34" charset="-128"/>
            </a:endParaRPr>
          </a:p>
        </p:txBody>
      </p:sp>
      <p:sp>
        <p:nvSpPr>
          <p:cNvPr id="32772"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277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3C92B80-A9F2-4789-9837-0FB8BA79C0DF}" type="slidenum">
              <a:rPr lang="en-US" altLang="en-US" sz="1400">
                <a:solidFill>
                  <a:prstClr val="black"/>
                </a:solidFill>
              </a:rPr>
              <a:pPr>
                <a:spcBef>
                  <a:spcPct val="0"/>
                </a:spcBef>
                <a:buFontTx/>
                <a:buNone/>
              </a:pPr>
              <a:t>72</a:t>
            </a:fld>
            <a:endParaRPr lang="en-US" altLang="en-US" sz="1400">
              <a:solidFill>
                <a:prstClr val="black"/>
              </a:solidFill>
            </a:endParaRPr>
          </a:p>
        </p:txBody>
      </p:sp>
    </p:spTree>
    <p:extLst>
      <p:ext uri="{BB962C8B-B14F-4D97-AF65-F5344CB8AC3E}">
        <p14:creationId xmlns:p14="http://schemas.microsoft.com/office/powerpoint/2010/main" val="112692368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828800" y="152400"/>
            <a:ext cx="8610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Section 11: Financial Projections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33795" name="Line 4"/>
          <p:cNvSpPr>
            <a:spLocks noChangeShapeType="1"/>
          </p:cNvSpPr>
          <p:nvPr/>
        </p:nvSpPr>
        <p:spPr bwMode="auto">
          <a:xfrm>
            <a:off x="1524000" y="12954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3796" name="Text Box 4"/>
          <p:cNvSpPr txBox="1">
            <a:spLocks noChangeArrowheads="1"/>
          </p:cNvSpPr>
          <p:nvPr/>
        </p:nvSpPr>
        <p:spPr bwMode="auto">
          <a:xfrm>
            <a:off x="1524000" y="2819401"/>
            <a:ext cx="396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50000"/>
              </a:spcBef>
              <a:buFontTx/>
              <a:buNone/>
            </a:pPr>
            <a:r>
              <a:rPr lang="en-US" altLang="en-US" sz="2800">
                <a:solidFill>
                  <a:prstClr val="black"/>
                </a:solidFill>
                <a:latin typeface="Times New Roman" panose="02020603050405020304" pitchFamily="18" charset="0"/>
              </a:rPr>
              <a:t>Financial Projections</a:t>
            </a:r>
          </a:p>
        </p:txBody>
      </p:sp>
      <p:sp>
        <p:nvSpPr>
          <p:cNvPr id="33797" name="Rectangle 5"/>
          <p:cNvSpPr>
            <a:spLocks noChangeArrowheads="1"/>
          </p:cNvSpPr>
          <p:nvPr/>
        </p:nvSpPr>
        <p:spPr bwMode="auto">
          <a:xfrm>
            <a:off x="5486400" y="1676400"/>
            <a:ext cx="4800600" cy="4572000"/>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spcBef>
                <a:spcPct val="0"/>
              </a:spcBef>
              <a:buFontTx/>
              <a:buNone/>
            </a:pPr>
            <a:endParaRPr lang="en-US" altLang="en-US" sz="2400">
              <a:solidFill>
                <a:prstClr val="black"/>
              </a:solidFill>
              <a:latin typeface="Times New Roman" panose="02020603050405020304" pitchFamily="18" charset="0"/>
            </a:endParaRPr>
          </a:p>
        </p:txBody>
      </p:sp>
      <p:sp>
        <p:nvSpPr>
          <p:cNvPr id="33798" name="TextBox 11"/>
          <p:cNvSpPr txBox="1">
            <a:spLocks noChangeArrowheads="1"/>
          </p:cNvSpPr>
          <p:nvPr/>
        </p:nvSpPr>
        <p:spPr bwMode="auto">
          <a:xfrm>
            <a:off x="5562600" y="1600201"/>
            <a:ext cx="464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buFontTx/>
              <a:buNone/>
            </a:pPr>
            <a:r>
              <a:rPr lang="en-US" altLang="en-US" sz="2400">
                <a:solidFill>
                  <a:prstClr val="black"/>
                </a:solidFill>
                <a:latin typeface="Times New Roman" panose="02020603050405020304" pitchFamily="18" charset="0"/>
              </a:rPr>
              <a:t>Key Insights</a:t>
            </a:r>
          </a:p>
        </p:txBody>
      </p:sp>
      <p:sp>
        <p:nvSpPr>
          <p:cNvPr id="33799" name="TextBox 12"/>
          <p:cNvSpPr txBox="1">
            <a:spLocks noChangeArrowheads="1"/>
          </p:cNvSpPr>
          <p:nvPr/>
        </p:nvSpPr>
        <p:spPr bwMode="auto">
          <a:xfrm>
            <a:off x="5562600" y="2057401"/>
            <a:ext cx="51054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spcBef>
                <a:spcPct val="0"/>
              </a:spcBef>
            </a:pPr>
            <a:r>
              <a:rPr lang="en-US" altLang="en-US" sz="2400">
                <a:solidFill>
                  <a:prstClr val="black"/>
                </a:solidFill>
                <a:latin typeface="Times New Roman" panose="02020603050405020304" pitchFamily="18" charset="0"/>
              </a:rPr>
              <a:t> Having completed the earlier </a:t>
            </a:r>
          </a:p>
          <a:p>
            <a:pPr defTabSz="457200">
              <a:spcBef>
                <a:spcPct val="0"/>
              </a:spcBef>
              <a:buFontTx/>
              <a:buNone/>
            </a:pPr>
            <a:r>
              <a:rPr lang="en-US" altLang="en-US" sz="2400">
                <a:solidFill>
                  <a:prstClr val="black"/>
                </a:solidFill>
                <a:latin typeface="Times New Roman" panose="02020603050405020304" pitchFamily="18" charset="0"/>
              </a:rPr>
              <a:t>  sections of the plan, it’s easy to see</a:t>
            </a:r>
          </a:p>
          <a:p>
            <a:pPr defTabSz="457200">
              <a:spcBef>
                <a:spcPct val="0"/>
              </a:spcBef>
              <a:buFontTx/>
              <a:buNone/>
            </a:pPr>
            <a:r>
              <a:rPr lang="en-US" altLang="en-US" sz="2400">
                <a:solidFill>
                  <a:prstClr val="black"/>
                </a:solidFill>
                <a:latin typeface="Times New Roman" panose="02020603050405020304" pitchFamily="18" charset="0"/>
              </a:rPr>
              <a:t>  why the financial projections come</a:t>
            </a:r>
          </a:p>
          <a:p>
            <a:pPr defTabSz="457200">
              <a:spcBef>
                <a:spcPct val="0"/>
              </a:spcBef>
              <a:buFontTx/>
              <a:buNone/>
            </a:pPr>
            <a:r>
              <a:rPr lang="en-US" altLang="en-US" sz="2400">
                <a:solidFill>
                  <a:prstClr val="black"/>
                </a:solidFill>
                <a:latin typeface="Times New Roman" panose="02020603050405020304" pitchFamily="18" charset="0"/>
              </a:rPr>
              <a:t>  last.</a:t>
            </a:r>
          </a:p>
          <a:p>
            <a:pPr defTabSz="457200">
              <a:spcBef>
                <a:spcPct val="0"/>
              </a:spcBef>
            </a:pPr>
            <a:r>
              <a:rPr lang="en-US" altLang="en-US" sz="2400">
                <a:solidFill>
                  <a:prstClr val="black"/>
                </a:solidFill>
                <a:latin typeface="Times New Roman" panose="02020603050405020304" pitchFamily="18" charset="0"/>
              </a:rPr>
              <a:t> They take the plans you’ve </a:t>
            </a:r>
          </a:p>
          <a:p>
            <a:pPr defTabSz="457200">
              <a:spcBef>
                <a:spcPct val="0"/>
              </a:spcBef>
              <a:buFontTx/>
              <a:buNone/>
            </a:pPr>
            <a:r>
              <a:rPr lang="en-US" altLang="en-US" sz="2400">
                <a:solidFill>
                  <a:prstClr val="black"/>
                </a:solidFill>
                <a:latin typeface="Times New Roman" panose="02020603050405020304" pitchFamily="18" charset="0"/>
              </a:rPr>
              <a:t>  developed and express them in </a:t>
            </a:r>
          </a:p>
          <a:p>
            <a:pPr defTabSz="457200">
              <a:spcBef>
                <a:spcPct val="0"/>
              </a:spcBef>
              <a:buFontTx/>
              <a:buNone/>
            </a:pPr>
            <a:r>
              <a:rPr lang="en-US" altLang="en-US" sz="2400">
                <a:solidFill>
                  <a:prstClr val="black"/>
                </a:solidFill>
                <a:latin typeface="Times New Roman" panose="02020603050405020304" pitchFamily="18" charset="0"/>
              </a:rPr>
              <a:t>  financial terms.</a:t>
            </a:r>
          </a:p>
        </p:txBody>
      </p:sp>
      <p:sp>
        <p:nvSpPr>
          <p:cNvPr id="33801"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A8A266B-1CA7-466E-A864-58D4347337A3}" type="slidenum">
              <a:rPr lang="en-US" altLang="en-US" sz="1400">
                <a:solidFill>
                  <a:prstClr val="black"/>
                </a:solidFill>
              </a:rPr>
              <a:pPr>
                <a:spcBef>
                  <a:spcPct val="0"/>
                </a:spcBef>
                <a:buFontTx/>
                <a:buNone/>
              </a:pPr>
              <a:t>73</a:t>
            </a:fld>
            <a:endParaRPr lang="en-US" altLang="en-US" sz="1400">
              <a:solidFill>
                <a:prstClr val="black"/>
              </a:solidFill>
            </a:endParaRPr>
          </a:p>
        </p:txBody>
      </p:sp>
    </p:spTree>
    <p:extLst>
      <p:ext uri="{BB962C8B-B14F-4D97-AF65-F5344CB8AC3E}">
        <p14:creationId xmlns:p14="http://schemas.microsoft.com/office/powerpoint/2010/main" val="19011009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Presenting the Business Plan to Investors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1 of 2</a:t>
            </a:r>
            <a:endParaRPr lang="en-US" altLang="en-US" sz="3600">
              <a:latin typeface="Times New Roman" panose="02020603050405020304" pitchFamily="18" charset="0"/>
              <a:ea typeface="ＭＳ Ｐゴシック" panose="020B0600070205080204" pitchFamily="34" charset="-128"/>
            </a:endParaRPr>
          </a:p>
        </p:txBody>
      </p:sp>
      <p:sp>
        <p:nvSpPr>
          <p:cNvPr id="34819" name="Rectangle 3"/>
          <p:cNvSpPr>
            <a:spLocks noGrp="1" noChangeArrowheads="1"/>
          </p:cNvSpPr>
          <p:nvPr>
            <p:ph type="body" idx="1"/>
          </p:nvPr>
        </p:nvSpPr>
        <p:spPr>
          <a:xfrm>
            <a:off x="1981200" y="1447801"/>
            <a:ext cx="8229600" cy="4525963"/>
          </a:xfrm>
        </p:spPr>
        <p:txBody>
          <a:bodyPr/>
          <a:lstStyle/>
          <a:p>
            <a:pPr eaLnBrk="1" hangingPunct="1"/>
            <a:r>
              <a:rPr lang="en-US" altLang="en-US" sz="2800">
                <a:latin typeface="Times New Roman" panose="02020603050405020304" pitchFamily="18" charset="0"/>
                <a:ea typeface="ＭＳ Ｐゴシック" panose="020B0600070205080204" pitchFamily="34" charset="-128"/>
              </a:rPr>
              <a:t>The Oral Presentation</a:t>
            </a:r>
          </a:p>
          <a:p>
            <a:pPr lvl="1" eaLnBrk="1" hangingPunct="1"/>
            <a:r>
              <a:rPr lang="en-US" altLang="en-US" sz="2400">
                <a:latin typeface="Times New Roman" panose="02020603050405020304" pitchFamily="18" charset="0"/>
                <a:ea typeface="ＭＳ Ｐゴシック" panose="020B0600070205080204" pitchFamily="34" charset="-128"/>
              </a:rPr>
              <a:t>The first rule in making an oral presentation is to follow directions. If you’re told you have 15 minutes, don’t talk for more than the allotted time.</a:t>
            </a:r>
          </a:p>
          <a:p>
            <a:pPr lvl="1" eaLnBrk="1" hangingPunct="1"/>
            <a:r>
              <a:rPr lang="en-US" altLang="en-US" sz="2400">
                <a:latin typeface="Times New Roman" panose="02020603050405020304" pitchFamily="18" charset="0"/>
                <a:ea typeface="ＭＳ Ｐゴシック" panose="020B0600070205080204" pitchFamily="34" charset="-128"/>
              </a:rPr>
              <a:t>The presentation should be smooth and well-rehearsed.</a:t>
            </a:r>
          </a:p>
          <a:p>
            <a:pPr lvl="1" eaLnBrk="1" hangingPunct="1"/>
            <a:r>
              <a:rPr lang="en-US" altLang="en-US" sz="2400">
                <a:latin typeface="Times New Roman" panose="02020603050405020304" pitchFamily="18" charset="0"/>
                <a:ea typeface="ＭＳ Ｐゴシック" panose="020B0600070205080204" pitchFamily="34" charset="-128"/>
              </a:rPr>
              <a:t>The slides should be sharp and not cluttered.</a:t>
            </a:r>
          </a:p>
          <a:p>
            <a:pPr eaLnBrk="1" hangingPunct="1"/>
            <a:r>
              <a:rPr lang="en-US" altLang="en-US" sz="2800">
                <a:latin typeface="Times New Roman" panose="02020603050405020304" pitchFamily="18" charset="0"/>
                <a:ea typeface="ＭＳ Ｐゴシック" panose="020B0600070205080204" pitchFamily="34" charset="-128"/>
              </a:rPr>
              <a:t>Questions and Feedback to Expect from Investors</a:t>
            </a:r>
          </a:p>
          <a:p>
            <a:pPr lvl="1" eaLnBrk="1" hangingPunct="1"/>
            <a:r>
              <a:rPr lang="en-US" altLang="en-US" sz="2400">
                <a:latin typeface="Times New Roman" panose="02020603050405020304" pitchFamily="18" charset="0"/>
                <a:ea typeface="ＭＳ Ｐゴシック" panose="020B0600070205080204" pitchFamily="34" charset="-128"/>
              </a:rPr>
              <a:t>The smart entrepreneur has a good idea of the questions that will be asked, and will be prepared for those queries.</a:t>
            </a:r>
          </a:p>
        </p:txBody>
      </p:sp>
      <p:sp>
        <p:nvSpPr>
          <p:cNvPr id="34820"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4822"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EA28553F-8C9F-4172-AE35-48CC1CDDBDF8}" type="slidenum">
              <a:rPr lang="en-US" altLang="en-US" sz="1400">
                <a:solidFill>
                  <a:prstClr val="black"/>
                </a:solidFill>
              </a:rPr>
              <a:pPr>
                <a:spcBef>
                  <a:spcPct val="0"/>
                </a:spcBef>
                <a:buFontTx/>
                <a:buNone/>
              </a:pPr>
              <a:t>74</a:t>
            </a:fld>
            <a:endParaRPr lang="en-US" altLang="en-US" sz="1400">
              <a:solidFill>
                <a:prstClr val="black"/>
              </a:solidFill>
            </a:endParaRPr>
          </a:p>
        </p:txBody>
      </p:sp>
    </p:spTree>
    <p:extLst>
      <p:ext uri="{BB962C8B-B14F-4D97-AF65-F5344CB8AC3E}">
        <p14:creationId xmlns:p14="http://schemas.microsoft.com/office/powerpoint/2010/main" val="5086929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Presenting the Business Plan to Investors</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2 of 2</a:t>
            </a:r>
            <a:endParaRPr lang="en-US" altLang="en-US" sz="3600">
              <a:latin typeface="Times New Roman" panose="02020603050405020304" pitchFamily="18" charset="0"/>
              <a:ea typeface="ＭＳ Ｐゴシック" panose="020B0600070205080204" pitchFamily="34" charset="-128"/>
            </a:endParaRPr>
          </a:p>
        </p:txBody>
      </p:sp>
      <p:sp>
        <p:nvSpPr>
          <p:cNvPr id="35843"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35844" name="Text Box 6"/>
          <p:cNvSpPr txBox="1">
            <a:spLocks noChangeArrowheads="1"/>
          </p:cNvSpPr>
          <p:nvPr/>
        </p:nvSpPr>
        <p:spPr bwMode="auto">
          <a:xfrm>
            <a:off x="1828800" y="1447800"/>
            <a:ext cx="822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defTabSz="457200">
              <a:lnSpc>
                <a:spcPct val="75000"/>
              </a:lnSpc>
              <a:spcBef>
                <a:spcPct val="50000"/>
              </a:spcBef>
              <a:buFontTx/>
              <a:buNone/>
            </a:pPr>
            <a:r>
              <a:rPr lang="en-US" altLang="en-US" sz="2400">
                <a:solidFill>
                  <a:prstClr val="black"/>
                </a:solidFill>
                <a:latin typeface="Times New Roman" panose="02020603050405020304" pitchFamily="18" charset="0"/>
              </a:rPr>
              <a:t>Twelve PowerPoint Slides to Include in an Investor Presentation</a:t>
            </a:r>
          </a:p>
        </p:txBody>
      </p:sp>
      <p:sp>
        <p:nvSpPr>
          <p:cNvPr id="35845" name="TextBox 6"/>
          <p:cNvSpPr txBox="1">
            <a:spLocks noChangeArrowheads="1"/>
          </p:cNvSpPr>
          <p:nvPr/>
        </p:nvSpPr>
        <p:spPr bwMode="auto">
          <a:xfrm>
            <a:off x="1905000" y="2057400"/>
            <a:ext cx="44958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Title Slide</a:t>
            </a:r>
          </a:p>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Problem</a:t>
            </a:r>
          </a:p>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Solution</a:t>
            </a:r>
          </a:p>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Opportunity and target market</a:t>
            </a:r>
          </a:p>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Technology</a:t>
            </a:r>
          </a:p>
          <a:p>
            <a:pPr defTabSz="457200">
              <a:lnSpc>
                <a:spcPts val="3600"/>
              </a:lnSpc>
              <a:spcBef>
                <a:spcPct val="0"/>
              </a:spcBef>
              <a:buFontTx/>
              <a:buAutoNum type="arabicPeriod"/>
            </a:pPr>
            <a:r>
              <a:rPr lang="en-US" altLang="en-US" sz="2400">
                <a:solidFill>
                  <a:prstClr val="black"/>
                </a:solidFill>
                <a:latin typeface="Times New Roman" panose="02020603050405020304" pitchFamily="18" charset="0"/>
              </a:rPr>
              <a:t>Competition</a:t>
            </a:r>
          </a:p>
        </p:txBody>
      </p:sp>
      <p:sp>
        <p:nvSpPr>
          <p:cNvPr id="35846" name="TextBox 8"/>
          <p:cNvSpPr txBox="1">
            <a:spLocks noChangeArrowheads="1"/>
          </p:cNvSpPr>
          <p:nvPr/>
        </p:nvSpPr>
        <p:spPr bwMode="auto">
          <a:xfrm>
            <a:off x="6477000" y="2057400"/>
            <a:ext cx="43434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defTabSz="457200">
              <a:lnSpc>
                <a:spcPts val="3600"/>
              </a:lnSpc>
              <a:spcBef>
                <a:spcPct val="0"/>
              </a:spcBef>
              <a:buFontTx/>
              <a:buNone/>
            </a:pPr>
            <a:r>
              <a:rPr lang="en-US" altLang="en-US" sz="2400">
                <a:solidFill>
                  <a:prstClr val="black"/>
                </a:solidFill>
                <a:latin typeface="Times New Roman" panose="02020603050405020304" pitchFamily="18" charset="0"/>
              </a:rPr>
              <a:t>7.	Marketing and sales</a:t>
            </a:r>
          </a:p>
          <a:p>
            <a:pPr defTabSz="457200">
              <a:lnSpc>
                <a:spcPts val="3600"/>
              </a:lnSpc>
              <a:spcBef>
                <a:spcPct val="0"/>
              </a:spcBef>
              <a:buFontTx/>
              <a:buNone/>
            </a:pPr>
            <a:r>
              <a:rPr lang="en-US" altLang="en-US" sz="2400">
                <a:solidFill>
                  <a:prstClr val="black"/>
                </a:solidFill>
                <a:latin typeface="Times New Roman" panose="02020603050405020304" pitchFamily="18" charset="0"/>
              </a:rPr>
              <a:t>8.	Management team</a:t>
            </a:r>
          </a:p>
          <a:p>
            <a:pPr defTabSz="457200">
              <a:lnSpc>
                <a:spcPts val="3600"/>
              </a:lnSpc>
              <a:spcBef>
                <a:spcPct val="0"/>
              </a:spcBef>
              <a:buFontTx/>
              <a:buNone/>
            </a:pPr>
            <a:r>
              <a:rPr lang="en-US" altLang="en-US" sz="2400">
                <a:solidFill>
                  <a:prstClr val="black"/>
                </a:solidFill>
                <a:latin typeface="Times New Roman" panose="02020603050405020304" pitchFamily="18" charset="0"/>
              </a:rPr>
              <a:t>9.	Financial projections</a:t>
            </a:r>
          </a:p>
          <a:p>
            <a:pPr defTabSz="457200">
              <a:lnSpc>
                <a:spcPts val="3600"/>
              </a:lnSpc>
              <a:spcBef>
                <a:spcPct val="0"/>
              </a:spcBef>
              <a:buFontTx/>
              <a:buNone/>
            </a:pPr>
            <a:r>
              <a:rPr lang="en-US" altLang="en-US" sz="2400">
                <a:solidFill>
                  <a:prstClr val="black"/>
                </a:solidFill>
                <a:latin typeface="Times New Roman" panose="02020603050405020304" pitchFamily="18" charset="0"/>
              </a:rPr>
              <a:t>10.	Current status</a:t>
            </a:r>
          </a:p>
          <a:p>
            <a:pPr defTabSz="457200">
              <a:lnSpc>
                <a:spcPts val="3600"/>
              </a:lnSpc>
              <a:spcBef>
                <a:spcPct val="0"/>
              </a:spcBef>
              <a:buFontTx/>
              <a:buNone/>
            </a:pPr>
            <a:r>
              <a:rPr lang="en-US" altLang="en-US" sz="2400">
                <a:solidFill>
                  <a:prstClr val="black"/>
                </a:solidFill>
                <a:latin typeface="Times New Roman" panose="02020603050405020304" pitchFamily="18" charset="0"/>
              </a:rPr>
              <a:t>11.	Financing sought</a:t>
            </a:r>
          </a:p>
          <a:p>
            <a:pPr defTabSz="457200">
              <a:lnSpc>
                <a:spcPts val="3600"/>
              </a:lnSpc>
              <a:spcBef>
                <a:spcPct val="0"/>
              </a:spcBef>
              <a:buFontTx/>
              <a:buNone/>
            </a:pPr>
            <a:r>
              <a:rPr lang="en-US" altLang="en-US" sz="2400">
                <a:solidFill>
                  <a:prstClr val="black"/>
                </a:solidFill>
                <a:latin typeface="Times New Roman" panose="02020603050405020304" pitchFamily="18" charset="0"/>
              </a:rPr>
              <a:t>12.	Summary</a:t>
            </a:r>
          </a:p>
        </p:txBody>
      </p:sp>
      <p:sp>
        <p:nvSpPr>
          <p:cNvPr id="35848"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7F16B295-316A-45AE-96EC-A0EADEBFA6E9}" type="slidenum">
              <a:rPr lang="en-US" altLang="en-US" sz="1400">
                <a:solidFill>
                  <a:prstClr val="black"/>
                </a:solidFill>
              </a:rPr>
              <a:pPr>
                <a:spcBef>
                  <a:spcPct val="0"/>
                </a:spcBef>
                <a:buFontTx/>
                <a:buNone/>
              </a:pPr>
              <a:t>75</a:t>
            </a:fld>
            <a:endParaRPr lang="en-US" altLang="en-US" sz="1400">
              <a:solidFill>
                <a:prstClr val="black"/>
              </a:solidFill>
            </a:endParaRPr>
          </a:p>
        </p:txBody>
      </p:sp>
    </p:spTree>
    <p:extLst>
      <p:ext uri="{BB962C8B-B14F-4D97-AF65-F5344CB8AC3E}">
        <p14:creationId xmlns:p14="http://schemas.microsoft.com/office/powerpoint/2010/main" val="784447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137064" y="76200"/>
            <a:ext cx="8229600" cy="1143000"/>
          </a:xfrm>
        </p:spPr>
        <p:txBody>
          <a:bodyPr/>
          <a:lstStyle/>
          <a:p>
            <a:pPr eaLnBrk="1" hangingPunct="1"/>
            <a:r>
              <a:rPr lang="en-US" altLang="en-US" sz="3600" dirty="0">
                <a:latin typeface="Times New Roman" panose="02020603050405020304" pitchFamily="18" charset="0"/>
                <a:ea typeface="ＭＳ Ｐゴシック" panose="020B0600070205080204" pitchFamily="34" charset="-128"/>
              </a:rPr>
              <a:t>Guidelines for Writing a Business Plan</a:t>
            </a:r>
            <a:br>
              <a:rPr lang="en-US" altLang="en-US" sz="3600" dirty="0">
                <a:latin typeface="Times New Roman" panose="02020603050405020304" pitchFamily="18" charset="0"/>
                <a:ea typeface="ＭＳ Ｐゴシック" panose="020B0600070205080204" pitchFamily="34" charset="-128"/>
              </a:rPr>
            </a:br>
            <a:endParaRPr lang="en-US" altLang="en-US" sz="2000" dirty="0">
              <a:latin typeface="Times New Roman" panose="02020603050405020304" pitchFamily="18" charset="0"/>
              <a:ea typeface="ＭＳ Ｐゴシック" panose="020B0600070205080204" pitchFamily="34" charset="-128"/>
            </a:endParaRPr>
          </a:p>
        </p:txBody>
      </p:sp>
      <p:sp>
        <p:nvSpPr>
          <p:cNvPr id="7171" name="Rectangle 3"/>
          <p:cNvSpPr>
            <a:spLocks noGrp="1" noChangeArrowheads="1"/>
          </p:cNvSpPr>
          <p:nvPr>
            <p:ph type="body" idx="1"/>
          </p:nvPr>
        </p:nvSpPr>
        <p:spPr/>
        <p:txBody>
          <a:bodyPr/>
          <a:lstStyle/>
          <a:p>
            <a:pPr eaLnBrk="1" hangingPunct="1"/>
            <a:r>
              <a:rPr lang="en-US" altLang="en-US" sz="2800">
                <a:latin typeface="Times New Roman" panose="02020603050405020304" pitchFamily="18" charset="0"/>
                <a:ea typeface="ＭＳ Ｐゴシック" panose="020B0600070205080204" pitchFamily="34" charset="-128"/>
              </a:rPr>
              <a:t>Structure of the Business Plan (continued)</a:t>
            </a:r>
          </a:p>
          <a:p>
            <a:pPr lvl="1" eaLnBrk="1" hangingPunct="1"/>
            <a:r>
              <a:rPr lang="en-US" altLang="en-US" sz="2400">
                <a:latin typeface="Times New Roman" panose="02020603050405020304" pitchFamily="18" charset="0"/>
                <a:ea typeface="ＭＳ Ｐゴシック" panose="020B0600070205080204" pitchFamily="34" charset="-128"/>
              </a:rPr>
              <a:t>Software Packages</a:t>
            </a:r>
          </a:p>
          <a:p>
            <a:pPr lvl="2" eaLnBrk="1" hangingPunct="1"/>
            <a:r>
              <a:rPr lang="en-US" altLang="en-US" sz="2000">
                <a:latin typeface="Times New Roman" panose="02020603050405020304" pitchFamily="18" charset="0"/>
                <a:ea typeface="ＭＳ Ｐゴシック" panose="020B0600070205080204" pitchFamily="34" charset="-128"/>
              </a:rPr>
              <a:t>There are many software packages available that employ an interactive, menu-driven approach to assist in the writing of a business plan.  </a:t>
            </a:r>
          </a:p>
          <a:p>
            <a:pPr lvl="2" eaLnBrk="1" hangingPunct="1"/>
            <a:r>
              <a:rPr lang="en-US" altLang="en-US" sz="2000">
                <a:latin typeface="Times New Roman" panose="02020603050405020304" pitchFamily="18" charset="0"/>
                <a:ea typeface="ＭＳ Ｐゴシック" panose="020B0600070205080204" pitchFamily="34" charset="-128"/>
              </a:rPr>
              <a:t>Some of these programs are very helpful.  However, entrepreneurs should avoid a boilerplate plan that looks as though it came from a “canned” source.</a:t>
            </a:r>
          </a:p>
          <a:p>
            <a:pPr lvl="1" eaLnBrk="1" hangingPunct="1"/>
            <a:r>
              <a:rPr lang="en-US" altLang="en-US" sz="2400">
                <a:latin typeface="Times New Roman" panose="02020603050405020304" pitchFamily="18" charset="0"/>
                <a:ea typeface="ＭＳ Ｐゴシック" panose="020B0600070205080204" pitchFamily="34" charset="-128"/>
              </a:rPr>
              <a:t>Sense of Excitement</a:t>
            </a:r>
          </a:p>
          <a:p>
            <a:pPr lvl="2" eaLnBrk="1" hangingPunct="1"/>
            <a:r>
              <a:rPr lang="en-US" altLang="en-US" sz="2000">
                <a:latin typeface="Times New Roman" panose="02020603050405020304" pitchFamily="18" charset="0"/>
                <a:ea typeface="ＭＳ Ｐゴシック" panose="020B0600070205080204" pitchFamily="34" charset="-128"/>
              </a:rPr>
              <a:t>Along with facts and figures, a business plan needs to project a sense of anticipation and excitement about the possibilities that surround a new venture.</a:t>
            </a:r>
          </a:p>
        </p:txBody>
      </p:sp>
      <p:sp>
        <p:nvSpPr>
          <p:cNvPr id="7172"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7174"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00438489-CF91-4C1E-99DE-588C91FB98B3}" type="slidenum">
              <a:rPr lang="en-US" altLang="en-US" sz="1400">
                <a:solidFill>
                  <a:prstClr val="black"/>
                </a:solidFill>
              </a:rPr>
              <a:pPr>
                <a:spcBef>
                  <a:spcPct val="0"/>
                </a:spcBef>
                <a:buFontTx/>
                <a:buNone/>
              </a:pPr>
              <a:t>8</a:t>
            </a:fld>
            <a:endParaRPr lang="en-US" altLang="en-US" sz="1400">
              <a:solidFill>
                <a:prstClr val="black"/>
              </a:solidFill>
            </a:endParaRPr>
          </a:p>
        </p:txBody>
      </p:sp>
    </p:spTree>
    <p:extLst>
      <p:ext uri="{BB962C8B-B14F-4D97-AF65-F5344CB8AC3E}">
        <p14:creationId xmlns:p14="http://schemas.microsoft.com/office/powerpoint/2010/main" val="247819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81200" y="152400"/>
            <a:ext cx="8229600" cy="1143000"/>
          </a:xfrm>
        </p:spPr>
        <p:txBody>
          <a:bodyPr/>
          <a:lstStyle/>
          <a:p>
            <a:pPr eaLnBrk="1" hangingPunct="1"/>
            <a:r>
              <a:rPr lang="en-US" altLang="en-US" sz="3600">
                <a:latin typeface="Times New Roman" panose="02020603050405020304" pitchFamily="18" charset="0"/>
                <a:ea typeface="ＭＳ Ｐゴシック" panose="020B0600070205080204" pitchFamily="34" charset="-128"/>
              </a:rPr>
              <a:t>Guidelines for Writing a Business Plan</a:t>
            </a:r>
            <a:br>
              <a:rPr lang="en-US" altLang="en-US" sz="3600">
                <a:latin typeface="Times New Roman" panose="02020603050405020304" pitchFamily="18" charset="0"/>
                <a:ea typeface="ＭＳ Ｐゴシック" panose="020B0600070205080204" pitchFamily="34" charset="-128"/>
              </a:rPr>
            </a:br>
            <a:r>
              <a:rPr lang="en-US" altLang="en-US" sz="2000">
                <a:latin typeface="Times New Roman" panose="02020603050405020304" pitchFamily="18" charset="0"/>
                <a:ea typeface="ＭＳ Ｐゴシック" panose="020B0600070205080204" pitchFamily="34" charset="-128"/>
              </a:rPr>
              <a:t>3 of 5</a:t>
            </a:r>
          </a:p>
        </p:txBody>
      </p:sp>
      <p:sp>
        <p:nvSpPr>
          <p:cNvPr id="8195" name="Rectangle 3"/>
          <p:cNvSpPr>
            <a:spLocks noGrp="1" noChangeArrowheads="1"/>
          </p:cNvSpPr>
          <p:nvPr>
            <p:ph type="body" idx="1"/>
          </p:nvPr>
        </p:nvSpPr>
        <p:spPr/>
        <p:txBody>
          <a:bodyPr>
            <a:normAutofit lnSpcReduction="10000"/>
          </a:bodyPr>
          <a:lstStyle/>
          <a:p>
            <a:pPr eaLnBrk="1" hangingPunct="1"/>
            <a:r>
              <a:rPr lang="en-US" altLang="en-US" sz="2800" dirty="0">
                <a:latin typeface="Times New Roman" panose="02020603050405020304" pitchFamily="18" charset="0"/>
                <a:ea typeface="ＭＳ Ｐゴシック" panose="020B0600070205080204" pitchFamily="34" charset="-128"/>
              </a:rPr>
              <a:t>Content of the Business Plan</a:t>
            </a:r>
          </a:p>
          <a:p>
            <a:pPr lvl="1" eaLnBrk="1" hangingPunct="1"/>
            <a:r>
              <a:rPr lang="en-US" altLang="en-US" sz="2400" dirty="0">
                <a:latin typeface="Times New Roman" panose="02020603050405020304" pitchFamily="18" charset="0"/>
                <a:ea typeface="ＭＳ Ｐゴシック" panose="020B0600070205080204" pitchFamily="34" charset="-128"/>
              </a:rPr>
              <a:t>The business plan should give clear and concise information on all the important aspects of the proposed venture.  </a:t>
            </a:r>
          </a:p>
          <a:p>
            <a:pPr lvl="1" eaLnBrk="1" hangingPunct="1"/>
            <a:r>
              <a:rPr lang="en-US" altLang="en-US" sz="2400" dirty="0">
                <a:latin typeface="Times New Roman" panose="02020603050405020304" pitchFamily="18" charset="0"/>
                <a:ea typeface="ＭＳ Ｐゴシック" panose="020B0600070205080204" pitchFamily="34" charset="-128"/>
              </a:rPr>
              <a:t>It must be long enough to provide sufficient information yet short enough to maintain reader interest.  </a:t>
            </a:r>
          </a:p>
          <a:p>
            <a:pPr lvl="1" eaLnBrk="1" hangingPunct="1"/>
            <a:r>
              <a:rPr lang="en-US" altLang="en-US" sz="2400" dirty="0">
                <a:latin typeface="Times New Roman" panose="02020603050405020304" pitchFamily="18" charset="0"/>
                <a:ea typeface="ＭＳ Ｐゴシック" panose="020B0600070205080204" pitchFamily="34" charset="-128"/>
              </a:rPr>
              <a:t>For most plans, 25 to 35 pages is sufficient.</a:t>
            </a:r>
          </a:p>
          <a:p>
            <a:pPr eaLnBrk="1" hangingPunct="1"/>
            <a:r>
              <a:rPr lang="en-US" altLang="en-US" sz="2800" dirty="0">
                <a:latin typeface="Times New Roman" panose="02020603050405020304" pitchFamily="18" charset="0"/>
                <a:ea typeface="ＭＳ Ｐゴシック" panose="020B0600070205080204" pitchFamily="34" charset="-128"/>
              </a:rPr>
              <a:t>Types of Business Plans</a:t>
            </a:r>
          </a:p>
          <a:p>
            <a:pPr lvl="1" eaLnBrk="1" hangingPunct="1"/>
            <a:r>
              <a:rPr lang="en-US" altLang="en-US" sz="2400" dirty="0">
                <a:latin typeface="Times New Roman" panose="02020603050405020304" pitchFamily="18" charset="0"/>
                <a:ea typeface="ＭＳ Ｐゴシック" panose="020B0600070205080204" pitchFamily="34" charset="-128"/>
              </a:rPr>
              <a:t>There are three types of business plans, which are shown on the next slide.</a:t>
            </a:r>
          </a:p>
        </p:txBody>
      </p:sp>
      <p:sp>
        <p:nvSpPr>
          <p:cNvPr id="8196" name="Line 4"/>
          <p:cNvSpPr>
            <a:spLocks noChangeShapeType="1"/>
          </p:cNvSpPr>
          <p:nvPr/>
        </p:nvSpPr>
        <p:spPr bwMode="auto">
          <a:xfrm>
            <a:off x="1524000" y="1219200"/>
            <a:ext cx="9144000" cy="0"/>
          </a:xfrm>
          <a:prstGeom prst="line">
            <a:avLst/>
          </a:prstGeom>
          <a:noFill/>
          <a:ln w="38100">
            <a:solidFill>
              <a:srgbClr val="993300"/>
            </a:solidFill>
            <a:round/>
            <a:headEnd/>
            <a:tailEnd/>
          </a:ln>
          <a:extLst>
            <a:ext uri="{909E8E84-426E-40DD-AFC4-6F175D3DCCD1}">
              <a14:hiddenFill xmlns:a14="http://schemas.microsoft.com/office/drawing/2010/main">
                <a:noFill/>
              </a14:hiddenFill>
            </a:ext>
          </a:extLst>
        </p:spPr>
        <p:txBody>
          <a:bodyPr/>
          <a:lstStyle/>
          <a:p>
            <a:pPr defTabSz="457200"/>
            <a:endParaRPr lang="ru-RU">
              <a:solidFill>
                <a:prstClr val="black"/>
              </a:solidFill>
            </a:endParaRPr>
          </a:p>
        </p:txBody>
      </p:sp>
      <p:sp>
        <p:nvSpPr>
          <p:cNvPr id="819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1400">
                <a:solidFill>
                  <a:prstClr val="black"/>
                </a:solidFill>
              </a:rPr>
              <a:t>6-</a:t>
            </a:r>
            <a:fld id="{5F085998-3849-4F6B-8548-2E712A5F7407}" type="slidenum">
              <a:rPr lang="en-US" altLang="en-US" sz="1400">
                <a:solidFill>
                  <a:prstClr val="black"/>
                </a:solidFill>
              </a:rPr>
              <a:pPr>
                <a:spcBef>
                  <a:spcPct val="0"/>
                </a:spcBef>
                <a:buFontTx/>
                <a:buNone/>
              </a:pPr>
              <a:t>9</a:t>
            </a:fld>
            <a:endParaRPr lang="en-US" altLang="en-US" sz="1400">
              <a:solidFill>
                <a:prstClr val="black"/>
              </a:solidFill>
            </a:endParaRPr>
          </a:p>
        </p:txBody>
      </p:sp>
    </p:spTree>
    <p:extLst>
      <p:ext uri="{BB962C8B-B14F-4D97-AF65-F5344CB8AC3E}">
        <p14:creationId xmlns:p14="http://schemas.microsoft.com/office/powerpoint/2010/main" val="4077087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420</TotalTime>
  <Words>3756</Words>
  <Application>Microsoft Office PowerPoint</Application>
  <PresentationFormat>Произвольный</PresentationFormat>
  <Paragraphs>658</Paragraphs>
  <Slides>75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75</vt:i4>
      </vt:variant>
    </vt:vector>
  </HeadingPairs>
  <TitlesOfParts>
    <vt:vector size="76" baseType="lpstr">
      <vt:lpstr>Crop</vt:lpstr>
      <vt:lpstr>Business plan</vt:lpstr>
      <vt:lpstr>A business plan: definition</vt:lpstr>
      <vt:lpstr>Business Plan</vt:lpstr>
      <vt:lpstr>General Rules</vt:lpstr>
      <vt:lpstr>What Is a Business Plan?</vt:lpstr>
      <vt:lpstr>Who Reads the Business Plan—And What Are They Looking For?</vt:lpstr>
      <vt:lpstr>Guidelines for Writing a Business Plan </vt:lpstr>
      <vt:lpstr>Guidelines for Writing a Business Plan </vt:lpstr>
      <vt:lpstr>Guidelines for Writing a Business Plan 3 of 5</vt:lpstr>
      <vt:lpstr>Guidelines for Writing a Business Plan 4 of 5</vt:lpstr>
      <vt:lpstr>Guidelines for Writing a Business Plan 5 of 5</vt:lpstr>
      <vt:lpstr>Outline of Business Plan</vt:lpstr>
      <vt:lpstr>What Is a Business Plan?</vt:lpstr>
      <vt:lpstr>Who Reads the Business Plan—And What Are They Looking For?</vt:lpstr>
      <vt:lpstr>Guidelines for Writing a Business Plan 1 of 5</vt:lpstr>
      <vt:lpstr>Guidelines for Writing a Business Plan 2 of 5</vt:lpstr>
      <vt:lpstr>Guidelines for Writing a Business Plan 3 of 5</vt:lpstr>
      <vt:lpstr>Guidelines for Writing a Business Plan 5 of 5</vt:lpstr>
      <vt:lpstr>Outline of Business Plan</vt:lpstr>
      <vt:lpstr>Outline of a Business Plan</vt:lpstr>
      <vt:lpstr>Outline of a Business Plan</vt:lpstr>
      <vt:lpstr>Cover Sheet</vt:lpstr>
      <vt:lpstr>Executive Summary</vt:lpstr>
      <vt:lpstr>Statement of Purpose</vt:lpstr>
      <vt:lpstr>Sample: Statement of Purpose</vt:lpstr>
      <vt:lpstr>Company History</vt:lpstr>
      <vt:lpstr>Business Description</vt:lpstr>
      <vt:lpstr>Products and Services</vt:lpstr>
      <vt:lpstr>Market Analysis</vt:lpstr>
      <vt:lpstr>Market Analysis: Industry Analysis</vt:lpstr>
      <vt:lpstr>Market Analysis: Customers</vt:lpstr>
      <vt:lpstr>Competition</vt:lpstr>
      <vt:lpstr>Sample: Competition (2 of 2)</vt:lpstr>
      <vt:lpstr>Competitive Grid</vt:lpstr>
      <vt:lpstr>Marketing Strategy</vt:lpstr>
      <vt:lpstr>Management</vt:lpstr>
      <vt:lpstr>Sample: Management (1 of 2)</vt:lpstr>
      <vt:lpstr>Sample: Management (2 of 2)</vt:lpstr>
      <vt:lpstr>Production/ Operations</vt:lpstr>
      <vt:lpstr>Financial Plan</vt:lpstr>
      <vt:lpstr>Methods of Financing</vt:lpstr>
      <vt:lpstr>What is an SBA Guaranteed Loan?</vt:lpstr>
      <vt:lpstr>Financial Plan: Startup Budget</vt:lpstr>
      <vt:lpstr>Financial Plan: Operating Budget</vt:lpstr>
      <vt:lpstr>Financial Plan: Sources and Uses</vt:lpstr>
      <vt:lpstr> </vt:lpstr>
      <vt:lpstr>Презентация PowerPoint</vt:lpstr>
      <vt:lpstr>Презентация PowerPoint</vt:lpstr>
      <vt:lpstr>Презентация PowerPoint</vt:lpstr>
      <vt:lpstr>Appendices</vt:lpstr>
      <vt:lpstr>Презентация PowerPoint</vt:lpstr>
      <vt:lpstr>Section 1: Executive Summary 1 of 2</vt:lpstr>
      <vt:lpstr>Section 1: Executive Summary 2 of 2</vt:lpstr>
      <vt:lpstr>Section 2: Industry Analysis 1 of 2</vt:lpstr>
      <vt:lpstr>Section 2: Industry Analysis 2 of 2</vt:lpstr>
      <vt:lpstr>Section 3: Company Description 1 of 2</vt:lpstr>
      <vt:lpstr>Section 3: Company Description 2 of 2</vt:lpstr>
      <vt:lpstr>Section 4: Market Analysis 1 of 2</vt:lpstr>
      <vt:lpstr>Section 4: Market Analysis 2 of 2</vt:lpstr>
      <vt:lpstr>Section 5: The Economics of the Business 1 of 2</vt:lpstr>
      <vt:lpstr>Section 5: The Economics of the Business 2 of 2</vt:lpstr>
      <vt:lpstr>Section 6: Marketing Plan 1 of 2</vt:lpstr>
      <vt:lpstr>Section 6: Marketing Plan 2 of 2</vt:lpstr>
      <vt:lpstr>Section 7: Design and Development Plan 1 of 2</vt:lpstr>
      <vt:lpstr>Section 7: Design and Development Plan 2 of 2</vt:lpstr>
      <vt:lpstr>Section 8: Operations Plan 1 of 2</vt:lpstr>
      <vt:lpstr>Section 8: Operations Plan 2 of 2</vt:lpstr>
      <vt:lpstr>Section 9: Management Team and Company Structure 1 of 2</vt:lpstr>
      <vt:lpstr>Section 9: Management Team and Company Structure 2 of 2</vt:lpstr>
      <vt:lpstr>Section 10: Overall Schedule 1 of 2</vt:lpstr>
      <vt:lpstr>Section 10: Overall Schedule 2 of 2</vt:lpstr>
      <vt:lpstr>Section 11: Financial Projections 1 of 2</vt:lpstr>
      <vt:lpstr>Section 11: Financial Projections 2 of 2</vt:lpstr>
      <vt:lpstr>Presenting the Business Plan to Investors 1 of 2</vt:lpstr>
      <vt:lpstr>Presenting the Business Plan to Investors 2 of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dc:creator>
  <cp:lastModifiedBy>zkm</cp:lastModifiedBy>
  <cp:revision>8</cp:revision>
  <dcterms:created xsi:type="dcterms:W3CDTF">2020-10-18T15:29:20Z</dcterms:created>
  <dcterms:modified xsi:type="dcterms:W3CDTF">2020-11-12T16:22:41Z</dcterms:modified>
</cp:coreProperties>
</file>