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5" r:id="rId36"/>
    <p:sldId id="303" r:id="rId37"/>
    <p:sldId id="304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2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4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9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5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1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1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FF52-D5DF-493A-97C3-84FCF571217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67FF-18FF-48B0-A483-1F273341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2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Тема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Легированные лантаноидами структуры планарной оптоэлектроники и конверторы </a:t>
            </a:r>
            <a:r>
              <a:rPr lang="ru-RU" dirty="0" smtClean="0"/>
              <a:t>излучения. Легированный </a:t>
            </a:r>
            <a:r>
              <a:rPr lang="ru-RU" dirty="0"/>
              <a:t>эрбием планарный волноводный усилитель. </a:t>
            </a:r>
            <a:r>
              <a:rPr lang="ru-RU" dirty="0" err="1"/>
              <a:t>Апконверсия</a:t>
            </a:r>
            <a:r>
              <a:rPr lang="ru-RU" dirty="0"/>
              <a:t> эрбия в планарных волноводных усилителях, формируемых ионной имплантацией и магнетронным распылением. Применение </a:t>
            </a:r>
            <a:r>
              <a:rPr lang="ru-RU" dirty="0" err="1"/>
              <a:t>апконверсии</a:t>
            </a:r>
            <a:r>
              <a:rPr lang="ru-RU" dirty="0"/>
              <a:t> для повышения эффективности работы солнечных элементов. </a:t>
            </a:r>
            <a:r>
              <a:rPr lang="ru-RU" dirty="0" err="1"/>
              <a:t>Апконверсия</a:t>
            </a:r>
            <a:r>
              <a:rPr lang="ru-RU" dirty="0"/>
              <a:t> в </a:t>
            </a:r>
            <a:r>
              <a:rPr lang="ru-RU" dirty="0" err="1"/>
              <a:t>ксерогелях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3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438" y="981075"/>
            <a:ext cx="577056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75"/>
            <a:ext cx="331152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935038" y="5373688"/>
            <a:ext cx="7704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Спектр</a:t>
            </a:r>
            <a:r>
              <a:rPr lang="ru-RU" sz="2800" dirty="0"/>
              <a:t>ы</a:t>
            </a:r>
            <a:r>
              <a:rPr lang="ru-RU" sz="2800" dirty="0" smtClean="0"/>
              <a:t> </a:t>
            </a:r>
            <a:r>
              <a:rPr lang="ru-RU" sz="2800" dirty="0" err="1" smtClean="0"/>
              <a:t>апконверсионной</a:t>
            </a:r>
            <a:r>
              <a:rPr lang="ru-RU" sz="2800" dirty="0" smtClean="0"/>
              <a:t> люминесценции эрбия в волноводе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456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77825"/>
            <a:ext cx="45021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87325"/>
            <a:ext cx="403701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43651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изображения планарного волноводного усилителя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2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375" y="4508500"/>
            <a:ext cx="9144000" cy="1800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1.53 мкм – длина волны сигнала (мода волновода) и длина волны люминесценции в оптическом усилителе.  Фотоны сигнала вызывают вынужденное испускание.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1.48 мкм – накачка, длина волны источника, вызывающего инверсию заселенности в активной среде (легированном эрбием материале), используется штарковское уширение</a:t>
            </a:r>
            <a:r>
              <a:rPr lang="ru-RU" altLang="ru-RU" sz="1200" smtClean="0"/>
              <a:t>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713" y="188913"/>
            <a:ext cx="424973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9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Легированный эрбием планарный волноводный усилитель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2349500"/>
            <a:ext cx="66103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8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Уменьшение сечения понижает пороговую мощность накачки, т.е. мощность, вызывающую инверсию населенности в легированном эрбием волноводе.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4000" smtClean="0"/>
              <a:t>Планарный волноводный усилитель</a:t>
            </a:r>
          </a:p>
        </p:txBody>
      </p:sp>
    </p:spTree>
    <p:extLst>
      <p:ext uri="{BB962C8B-B14F-4D97-AF65-F5344CB8AC3E}">
        <p14:creationId xmlns:p14="http://schemas.microsoft.com/office/powerpoint/2010/main" val="59303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29600" cy="2192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При скорости передачи информации 100 Гб</a:t>
            </a:r>
            <a:r>
              <a:rPr lang="en-US" altLang="ru-RU" sz="2000" smtClean="0"/>
              <a:t>/c</a:t>
            </a:r>
            <a:r>
              <a:rPr lang="ru-RU" altLang="ru-RU" sz="2000" smtClean="0"/>
              <a:t> по волокну протяженностью 6300 км через каждые 45 км ставится эрбиевый усилитель для компенсации затухания сигнала. Для накачки используются коммерческие лазеры на длине волны 980 нм</a:t>
            </a:r>
            <a:r>
              <a:rPr lang="en-US" altLang="ru-RU" sz="2000" smtClean="0"/>
              <a:t>, </a:t>
            </a:r>
            <a:r>
              <a:rPr lang="ru-RU" altLang="ru-RU" sz="2000" smtClean="0"/>
              <a:t>а также 1.48 мкм InGaAsP</a:t>
            </a:r>
            <a:r>
              <a:rPr lang="en-US" altLang="ru-RU" sz="2000" smtClean="0"/>
              <a:t>.</a:t>
            </a: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Легированные эрбием волноводы используются  в качестве оптических усилителей с 1987 г. При этом достигается инверсия заселенности первого возбужденного состояния.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40322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09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76250"/>
            <a:ext cx="53308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076700"/>
            <a:ext cx="81375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8375"/>
            <a:ext cx="34194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82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/>
              <a:t>Оксид алюминия используется как матрица для легированного эрбием волновода.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/>
              <a:t>Время жизни люминесценции эрбия в оксиде алюминия (для первого возбужденного уровня) составляет 6-10 </a:t>
            </a:r>
            <a:r>
              <a:rPr lang="ru-RU" altLang="ru-RU" dirty="0" err="1" smtClean="0"/>
              <a:t>мс</a:t>
            </a:r>
            <a:r>
              <a:rPr lang="ru-RU" altLang="ru-RU" dirty="0" smtClean="0"/>
              <a:t>, что означает, что миграция энергии несущественна даже для концентраций 1 </a:t>
            </a:r>
            <a:r>
              <a:rPr lang="ru-RU" altLang="ru-RU" dirty="0" err="1" smtClean="0"/>
              <a:t>ат</a:t>
            </a:r>
            <a:r>
              <a:rPr lang="ru-RU" altLang="ru-RU" dirty="0" smtClean="0"/>
              <a:t>.%, что означает отсутствие центров тушения ФЛ.</a:t>
            </a:r>
          </a:p>
        </p:txBody>
      </p:sp>
      <p:sp>
        <p:nvSpPr>
          <p:cNvPr id="98307" name="TextBox 1"/>
          <p:cNvSpPr txBox="1">
            <a:spLocks noChangeArrowheads="1"/>
          </p:cNvSpPr>
          <p:nvPr/>
        </p:nvSpPr>
        <p:spPr bwMode="auto">
          <a:xfrm>
            <a:off x="2124075" y="692150"/>
            <a:ext cx="504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Материал – оксид алюминия</a:t>
            </a:r>
          </a:p>
        </p:txBody>
      </p:sp>
    </p:spTree>
    <p:extLst>
      <p:ext uri="{BB962C8B-B14F-4D97-AF65-F5344CB8AC3E}">
        <p14:creationId xmlns:p14="http://schemas.microsoft.com/office/powerpoint/2010/main" val="312912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0322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95288" y="1773238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Суммарная доза имплантации составляет 2.7х10</a:t>
            </a:r>
            <a:r>
              <a:rPr lang="ru-RU" altLang="ru-RU" sz="2400" baseline="30000"/>
              <a:t>20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/>
              <a:t>    см</a:t>
            </a:r>
            <a:r>
              <a:rPr lang="ru-RU" altLang="ru-RU" sz="2400" baseline="30000"/>
              <a:t>-3 </a:t>
            </a:r>
            <a:r>
              <a:rPr lang="ru-RU" altLang="ru-RU" sz="2400"/>
              <a:t>, т.е. 2.7х10</a:t>
            </a:r>
            <a:r>
              <a:rPr lang="ru-RU" altLang="ru-RU" sz="2400" baseline="30000"/>
              <a:t>20 </a:t>
            </a:r>
            <a:r>
              <a:rPr lang="ru-RU" altLang="ru-RU" sz="2400"/>
              <a:t> </a:t>
            </a:r>
            <a:r>
              <a:rPr lang="en-US" altLang="ru-RU" sz="2400"/>
              <a:t>Er/</a:t>
            </a:r>
            <a:r>
              <a:rPr lang="ru-RU" altLang="ru-RU" sz="2400"/>
              <a:t>см</a:t>
            </a:r>
            <a:r>
              <a:rPr lang="ru-RU" altLang="ru-RU" sz="2400" baseline="30000"/>
              <a:t>3</a:t>
            </a:r>
            <a:r>
              <a:rPr lang="ru-RU" altLang="ru-RU" sz="2400"/>
              <a:t>, что соответствует атомной концентрации 0.28 ат.%.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3284538"/>
            <a:ext cx="3635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При больших концентрациях </a:t>
            </a:r>
            <a:r>
              <a:rPr lang="ru-RU" altLang="ru-RU" sz="2400" i="1"/>
              <a:t>кооперативная апконверсия</a:t>
            </a:r>
            <a:r>
              <a:rPr lang="ru-RU" altLang="ru-RU" sz="2400"/>
              <a:t> уменьшает усиление.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213100"/>
            <a:ext cx="5256213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111125"/>
            <a:ext cx="23939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ru-RU" altLang="ru-RU" smtClean="0"/>
              <a:t>1. На кремнии (100) выращивается </a:t>
            </a:r>
            <a:r>
              <a:rPr lang="en-US" altLang="ru-RU" smtClean="0"/>
              <a:t>SiO</a:t>
            </a:r>
            <a:r>
              <a:rPr lang="en-US" altLang="ru-RU" baseline="-25000" smtClean="0"/>
              <a:t>2</a:t>
            </a:r>
            <a:r>
              <a:rPr lang="en-US" altLang="ru-RU" smtClean="0"/>
              <a:t> </a:t>
            </a:r>
            <a:r>
              <a:rPr lang="ru-RU" altLang="ru-RU" smtClean="0"/>
              <a:t>толщиной 5 мкм.</a:t>
            </a:r>
          </a:p>
          <a:p>
            <a:pPr eaLnBrk="1" hangingPunct="1"/>
            <a:r>
              <a:rPr lang="ru-RU" altLang="ru-RU" smtClean="0"/>
              <a:t>2. Напыляется оксид алюминия толщиной 600 нм.</a:t>
            </a:r>
          </a:p>
          <a:p>
            <a:pPr eaLnBrk="1" hangingPunct="1"/>
            <a:r>
              <a:rPr lang="ru-RU" altLang="ru-RU" smtClean="0"/>
              <a:t>3. Ионная имплантация эрбия в оксид алюминия с энергиями от 100 кэВ до 1.5 МэВ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Планарный волноводный усилитель. Технологический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114740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2980928"/>
          </a:xfrm>
        </p:spPr>
        <p:txBody>
          <a:bodyPr/>
          <a:lstStyle/>
          <a:p>
            <a:r>
              <a:rPr lang="ru-RU" dirty="0" smtClean="0"/>
              <a:t>Для разработки оптического усилителя на чипе требуется перевод системы в состояние </a:t>
            </a:r>
            <a:r>
              <a:rPr lang="ru-RU" dirty="0"/>
              <a:t>с </a:t>
            </a:r>
            <a:r>
              <a:rPr lang="ru-RU" i="1" dirty="0"/>
              <a:t>инверсией электронных населённостей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3. Ионная имплантация эрбия в оксид алюминия с энергиями от 100 кэВ до 1.5 МэВ.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Глубина залегания легированного эрбием слоя составляет от 25 до 450 нм от поверхности.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76104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17525" y="5202238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Суммарная доза имплантации подбирается для концентрации эрбия 2.7х10</a:t>
            </a:r>
            <a:r>
              <a:rPr lang="ru-RU" altLang="ru-RU" sz="2400" baseline="30000"/>
              <a:t>20 </a:t>
            </a:r>
            <a:r>
              <a:rPr lang="ru-RU" altLang="ru-RU" sz="2400"/>
              <a:t> </a:t>
            </a:r>
            <a:r>
              <a:rPr lang="en-US" altLang="ru-RU" sz="2400"/>
              <a:t>Er/</a:t>
            </a:r>
            <a:r>
              <a:rPr lang="ru-RU" altLang="ru-RU" sz="2400"/>
              <a:t>см</a:t>
            </a:r>
            <a:r>
              <a:rPr lang="ru-RU" altLang="ru-RU" sz="2400" baseline="30000"/>
              <a:t>3</a:t>
            </a:r>
            <a:r>
              <a:rPr lang="ru-RU" altLang="ru-RU" sz="2400"/>
              <a:t>, что соответствует атомной концентрации 0.28 ат.%.</a:t>
            </a:r>
          </a:p>
        </p:txBody>
      </p:sp>
    </p:spTree>
    <p:extLst>
      <p:ext uri="{BB962C8B-B14F-4D97-AF65-F5344CB8AC3E}">
        <p14:creationId xmlns:p14="http://schemas.microsoft.com/office/powerpoint/2010/main" val="69256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Легированный эрбием волноводный усилитель </a:t>
            </a:r>
            <a:r>
              <a:rPr lang="en-US" altLang="ru-RU" sz="2400" smtClean="0">
                <a:solidFill>
                  <a:schemeClr val="tx1"/>
                </a:solidFill>
              </a:rPr>
              <a:t/>
            </a:r>
            <a:br>
              <a:rPr lang="en-US" altLang="ru-RU" sz="2400" smtClean="0">
                <a:solidFill>
                  <a:schemeClr val="tx1"/>
                </a:solidFill>
              </a:rPr>
            </a:br>
            <a:r>
              <a:rPr lang="en-US" altLang="ru-RU" sz="2400" smtClean="0">
                <a:solidFill>
                  <a:schemeClr val="tx1"/>
                </a:solidFill>
              </a:rPr>
              <a:t>(e</a:t>
            </a:r>
            <a:r>
              <a:rPr lang="ru-RU" altLang="ru-RU" sz="2400" smtClean="0">
                <a:solidFill>
                  <a:schemeClr val="tx1"/>
                </a:solidFill>
              </a:rPr>
              <a:t>rbium </a:t>
            </a:r>
            <a:r>
              <a:rPr lang="en-US" altLang="ru-RU" sz="2400" smtClean="0">
                <a:solidFill>
                  <a:schemeClr val="tx1"/>
                </a:solidFill>
              </a:rPr>
              <a:t>d</a:t>
            </a:r>
            <a:r>
              <a:rPr lang="ru-RU" altLang="ru-RU" sz="2400" smtClean="0">
                <a:solidFill>
                  <a:schemeClr val="tx1"/>
                </a:solidFill>
              </a:rPr>
              <a:t>oped </a:t>
            </a:r>
            <a:r>
              <a:rPr lang="en-US" altLang="ru-RU" sz="2400" smtClean="0">
                <a:solidFill>
                  <a:schemeClr val="tx1"/>
                </a:solidFill>
              </a:rPr>
              <a:t>f</a:t>
            </a:r>
            <a:r>
              <a:rPr lang="ru-RU" altLang="ru-RU" sz="2400" smtClean="0">
                <a:solidFill>
                  <a:schemeClr val="tx1"/>
                </a:solidFill>
              </a:rPr>
              <a:t>iber </a:t>
            </a:r>
            <a:r>
              <a:rPr lang="en-US" altLang="ru-RU" sz="2400" smtClean="0">
                <a:solidFill>
                  <a:schemeClr val="tx1"/>
                </a:solidFill>
              </a:rPr>
              <a:t>a</a:t>
            </a:r>
            <a:r>
              <a:rPr lang="ru-RU" altLang="ru-RU" sz="2400" smtClean="0">
                <a:solidFill>
                  <a:schemeClr val="tx1"/>
                </a:solidFill>
              </a:rPr>
              <a:t>mplifier (EDFA)</a:t>
            </a:r>
            <a:r>
              <a:rPr lang="en-US" altLang="ru-RU" sz="2400" smtClean="0">
                <a:solidFill>
                  <a:schemeClr val="tx1"/>
                </a:solidFill>
              </a:rPr>
              <a:t>)</a:t>
            </a: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23850" y="1481138"/>
            <a:ext cx="57610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/>
              <a:t>Сердцевина легирована трехвалентным эрбием</a:t>
            </a:r>
          </a:p>
          <a:p>
            <a:r>
              <a:rPr lang="ru-RU" altLang="ru-RU"/>
              <a:t>Играет роль активной среды</a:t>
            </a:r>
          </a:p>
          <a:p>
            <a:r>
              <a:rPr lang="ru-RU" altLang="ru-RU"/>
              <a:t>Накачка 980 нм</a:t>
            </a:r>
          </a:p>
          <a:p>
            <a:r>
              <a:rPr lang="ru-RU" altLang="ru-RU"/>
              <a:t>Накачка 1480 нм</a:t>
            </a:r>
          </a:p>
          <a:p>
            <a:r>
              <a:rPr lang="ru-RU" altLang="ru-RU"/>
              <a:t>Выходной сигнал 1550 нм</a:t>
            </a:r>
          </a:p>
          <a:p>
            <a:r>
              <a:rPr lang="be-BY" altLang="ru-RU"/>
              <a:t>Площадь спирали 1 мм</a:t>
            </a:r>
            <a:r>
              <a:rPr lang="be-BY" altLang="ru-RU" baseline="30000"/>
              <a:t>2</a:t>
            </a:r>
            <a:endParaRPr lang="be-BY" altLang="ru-RU"/>
          </a:p>
          <a:p>
            <a:r>
              <a:rPr lang="be-BY" altLang="ru-RU"/>
              <a:t>Минимальный радиус изгиба 50 мкм</a:t>
            </a:r>
            <a:endParaRPr lang="be-BY" altLang="ru-RU" baseline="30000"/>
          </a:p>
          <a:p>
            <a:endParaRPr lang="ru-RU" altLang="ru-RU" baseline="3000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535363"/>
            <a:ext cx="47863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7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3000" dirty="0" smtClean="0"/>
              <a:t>Усиление около 3</a:t>
            </a:r>
            <a:r>
              <a:rPr lang="en-US" altLang="ru-RU" sz="3000" dirty="0" smtClean="0"/>
              <a:t> dB (</a:t>
            </a:r>
            <a:r>
              <a:rPr lang="ru-RU" altLang="ru-RU" sz="3000" dirty="0" smtClean="0"/>
              <a:t>в два раза) достигается в легированном эрбием волноводе, когда сигнал </a:t>
            </a:r>
            <a:r>
              <a:rPr lang="en-US" altLang="ru-RU" sz="3000" dirty="0" smtClean="0"/>
              <a:t>“</a:t>
            </a:r>
            <a:r>
              <a:rPr lang="ru-RU" altLang="ru-RU" sz="3000" dirty="0" smtClean="0"/>
              <a:t>сталкивается</a:t>
            </a:r>
            <a:r>
              <a:rPr lang="en-US" altLang="ru-RU" sz="3000" dirty="0" smtClean="0"/>
              <a:t>“</a:t>
            </a:r>
            <a:r>
              <a:rPr lang="ru-RU" altLang="ru-RU" sz="3000" dirty="0" smtClean="0"/>
              <a:t> с большим числом возбужденных атомов эрбия – порядка 10</a:t>
            </a:r>
            <a:r>
              <a:rPr lang="ru-RU" altLang="ru-RU" sz="3000" baseline="30000" dirty="0" smtClean="0"/>
              <a:t>20</a:t>
            </a:r>
            <a:r>
              <a:rPr lang="ru-RU" altLang="ru-RU" sz="3000" dirty="0" smtClean="0"/>
              <a:t> – 10</a:t>
            </a:r>
            <a:r>
              <a:rPr lang="ru-RU" altLang="ru-RU" sz="3000" baseline="30000" dirty="0" smtClean="0"/>
              <a:t>21</a:t>
            </a:r>
            <a:r>
              <a:rPr lang="ru-RU" altLang="ru-RU" sz="3000" dirty="0" smtClean="0"/>
              <a:t> см</a:t>
            </a:r>
            <a:r>
              <a:rPr lang="ru-RU" altLang="ru-RU" sz="3000" baseline="30000" dirty="0" smtClean="0"/>
              <a:t>-2</a:t>
            </a:r>
            <a:r>
              <a:rPr lang="ru-RU" altLang="ru-RU" sz="3000" dirty="0" smtClean="0"/>
              <a:t>.</a:t>
            </a:r>
            <a:r>
              <a:rPr lang="en-US" altLang="ru-RU" sz="3000" dirty="0" smtClean="0"/>
              <a:t> </a:t>
            </a:r>
            <a:endParaRPr lang="ru-RU" altLang="ru-RU" sz="3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ru-RU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3000" dirty="0" smtClean="0"/>
              <a:t>Длина волновода на чипе не превышает нескольких сантиметров.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3000" dirty="0" smtClean="0"/>
              <a:t>Все это означает, что концентрация эрбия в планарном  волноводном усилителе имеет порядок 0.1 – 1 ат.%.</a:t>
            </a:r>
          </a:p>
        </p:txBody>
      </p:sp>
    </p:spTree>
    <p:extLst>
      <p:ext uri="{BB962C8B-B14F-4D97-AF65-F5344CB8AC3E}">
        <p14:creationId xmlns:p14="http://schemas.microsoft.com/office/powerpoint/2010/main" val="97102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0322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95288" y="1773238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Суммарная доза имплантации составляет 2.7х10</a:t>
            </a:r>
            <a:r>
              <a:rPr lang="ru-RU" altLang="ru-RU" sz="2400" baseline="30000"/>
              <a:t>20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/>
              <a:t>    см</a:t>
            </a:r>
            <a:r>
              <a:rPr lang="ru-RU" altLang="ru-RU" sz="2400" baseline="30000"/>
              <a:t>-3 </a:t>
            </a:r>
            <a:r>
              <a:rPr lang="ru-RU" altLang="ru-RU" sz="2400"/>
              <a:t>, т.е. 2.7х10</a:t>
            </a:r>
            <a:r>
              <a:rPr lang="ru-RU" altLang="ru-RU" sz="2400" baseline="30000"/>
              <a:t>20 </a:t>
            </a:r>
            <a:r>
              <a:rPr lang="ru-RU" altLang="ru-RU" sz="2400"/>
              <a:t> </a:t>
            </a:r>
            <a:r>
              <a:rPr lang="en-US" altLang="ru-RU" sz="2400"/>
              <a:t>Er/</a:t>
            </a:r>
            <a:r>
              <a:rPr lang="ru-RU" altLang="ru-RU" sz="2400"/>
              <a:t>см</a:t>
            </a:r>
            <a:r>
              <a:rPr lang="ru-RU" altLang="ru-RU" sz="2400" baseline="30000"/>
              <a:t>3</a:t>
            </a:r>
            <a:r>
              <a:rPr lang="ru-RU" altLang="ru-RU" sz="2400"/>
              <a:t>, что соответствует атомной концентрации 0.28 ат.%.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3284538"/>
            <a:ext cx="3635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При больших концентрациях </a:t>
            </a:r>
            <a:r>
              <a:rPr lang="ru-RU" altLang="ru-RU" sz="2400" i="1"/>
              <a:t>кооперативная апконверсия</a:t>
            </a:r>
            <a:r>
              <a:rPr lang="ru-RU" altLang="ru-RU" sz="2400"/>
              <a:t> уменьшает усиление.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213100"/>
            <a:ext cx="5256213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51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3429000"/>
            <a:ext cx="8229600" cy="14017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Слева – волновод с концентрацией эрбия 0.28 </a:t>
            </a:r>
            <a:r>
              <a:rPr lang="ru-RU" altLang="ru-RU" sz="2000" dirty="0" err="1" smtClean="0"/>
              <a:t>ат</a:t>
            </a:r>
            <a:r>
              <a:rPr lang="ru-RU" altLang="ru-RU" sz="2000" dirty="0" smtClean="0"/>
              <a:t>.%, справа 0.31 </a:t>
            </a:r>
            <a:r>
              <a:rPr lang="ru-RU" altLang="ru-RU" sz="2000" dirty="0" err="1" smtClean="0"/>
              <a:t>ат</a:t>
            </a:r>
            <a:r>
              <a:rPr lang="ru-RU" altLang="ru-RU" sz="2000" dirty="0" smtClean="0"/>
              <a:t>.%. Волновод слева приготовлен методом ионной имплантации, справа – магнетронным распылением </a:t>
            </a:r>
            <a:r>
              <a:rPr lang="en-US" altLang="ru-RU" sz="2000" dirty="0" smtClean="0"/>
              <a:t>Er</a:t>
            </a:r>
            <a:r>
              <a:rPr lang="en-US" altLang="ru-RU" sz="2000" baseline="-25000" dirty="0" smtClean="0"/>
              <a:t>2</a:t>
            </a:r>
            <a:r>
              <a:rPr lang="en-US" altLang="ru-RU" sz="2000" dirty="0" smtClean="0"/>
              <a:t>O</a:t>
            </a:r>
            <a:r>
              <a:rPr lang="en-US" altLang="ru-RU" sz="2000" baseline="-25000" dirty="0" smtClean="0"/>
              <a:t>3</a:t>
            </a:r>
            <a:r>
              <a:rPr lang="en-US" altLang="ru-RU" sz="2000" dirty="0" smtClean="0"/>
              <a:t>/Al</a:t>
            </a:r>
            <a:r>
              <a:rPr lang="en-US" altLang="ru-RU" sz="2000" baseline="-25000" dirty="0" smtClean="0"/>
              <a:t>2</a:t>
            </a:r>
            <a:r>
              <a:rPr lang="en-US" altLang="ru-RU" sz="2000" dirty="0" smtClean="0"/>
              <a:t>O</a:t>
            </a:r>
            <a:r>
              <a:rPr lang="en-US" altLang="ru-RU" sz="2000" baseline="-25000" dirty="0" smtClean="0"/>
              <a:t>3</a:t>
            </a:r>
            <a:r>
              <a:rPr lang="en-US" altLang="ru-RU" sz="2000" dirty="0" smtClean="0"/>
              <a:t>.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Апконверсия</a:t>
            </a:r>
            <a:r>
              <a:rPr lang="ru-RU" altLang="ru-RU" sz="2000" dirty="0" smtClean="0"/>
              <a:t> обеспечивает зеленую ФЛ и обусловлена кластеризацией при магнетронном распылении.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04813"/>
            <a:ext cx="66563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8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76250"/>
            <a:ext cx="8229600" cy="1828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Апконверсия эрбия и других лантаноидов в стеклах и пленках исследуется  для повышения эффективности кремниевых солнечных элементов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708275"/>
            <a:ext cx="37433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9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797425"/>
            <a:ext cx="8229600" cy="1833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Ширина запрещенной зоны кремния приблизительно 1.1 эВ, то есть электромагнитное излучение с длиной волны приблизительно более 1100 нм не поглощается. Это 20% солнечной энергии.</a:t>
            </a: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49263"/>
            <a:ext cx="604837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095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7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0830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179388" y="5303838"/>
            <a:ext cx="87852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Апконверсия эрбия во фторсодержащих стеклах. Линейная зависимость интенсивности ФЛ  от мощности возбуждения</a:t>
            </a:r>
            <a:r>
              <a:rPr lang="ru-RU" altLang="ru-RU" sz="3200"/>
              <a:t>.</a:t>
            </a:r>
          </a:p>
        </p:txBody>
      </p:sp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57300"/>
            <a:ext cx="493236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5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Двусторонний солнечный элемент, содержащий апконверсионный люминофор и отражатель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12391"/>
            <a:ext cx="63627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1276"/>
            <a:ext cx="3816647" cy="22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/>
              <a:t>Возбуждение ап-конверсионной люминесценции </a:t>
            </a:r>
            <a:r>
              <a:rPr lang="ru-RU" dirty="0"/>
              <a:t>ионов </a:t>
            </a:r>
            <a:r>
              <a:rPr lang="be-BY" dirty="0"/>
              <a:t>эрбия в полученных образцах в условиях непрерывной оптической накачки осуществлялось сфокусированным излучением лазерного диода с длиной волны 980 нм мощностью 200 мВт. Длина волны этого излучения соответствует полосе поглощения при переходе электронов из основного состояния трехвалентных ионов эрбия </a:t>
            </a:r>
            <a:r>
              <a:rPr lang="be-BY" baseline="30000" dirty="0"/>
              <a:t>4</a:t>
            </a:r>
            <a:r>
              <a:rPr lang="en-US" dirty="0"/>
              <a:t>I</a:t>
            </a:r>
            <a:r>
              <a:rPr lang="be-BY" baseline="-25000" dirty="0"/>
              <a:t>15/2</a:t>
            </a:r>
            <a:r>
              <a:rPr lang="be-BY" dirty="0"/>
              <a:t> во второе возбужденное состояние </a:t>
            </a:r>
            <a:r>
              <a:rPr lang="be-BY" baseline="30000" dirty="0"/>
              <a:t>4</a:t>
            </a:r>
            <a:r>
              <a:rPr lang="en-US" dirty="0"/>
              <a:t>I</a:t>
            </a:r>
            <a:r>
              <a:rPr lang="be-BY" baseline="-25000" dirty="0"/>
              <a:t>11/2</a:t>
            </a:r>
            <a:r>
              <a:rPr lang="be-BY" dirty="0"/>
              <a:t>. В качестве детектора для регистрации ап-конверсионной люминесценции видимого диапазона использовался фотоэлектронный умножитель R9110 (”Hamamatsu“, Япония). Обработка сигналов с фотодетектора проводилась с помощью метода синхронного фазового детектирования. Спектры ап</a:t>
            </a:r>
            <a:r>
              <a:rPr lang="ru-RU" dirty="0"/>
              <a:t>-</a:t>
            </a:r>
            <a:r>
              <a:rPr lang="be-BY" dirty="0"/>
              <a:t>конверсионной люминесценции мишени измерялись как при комнатной температуре, так и при температуре жидкого азота </a:t>
            </a:r>
            <a:r>
              <a:rPr lang="ru-RU" dirty="0"/>
              <a:t>(</a:t>
            </a:r>
            <a:r>
              <a:rPr lang="be-BY" dirty="0"/>
              <a:t>77 К</a:t>
            </a:r>
            <a:r>
              <a:rPr lang="ru-RU" dirty="0"/>
              <a:t>) </a:t>
            </a:r>
            <a:r>
              <a:rPr lang="be-BY" dirty="0"/>
              <a:t>при погружении фрагмента мишени в азот.</a:t>
            </a:r>
            <a:endParaRPr lang="ru-RU" dirty="0"/>
          </a:p>
          <a:p>
            <a:r>
              <a:rPr lang="be-BY" dirty="0"/>
              <a:t>Исследование спектров ап-конверсионной ФЛ при импульсной накачке, а также спектров возбуждения ФЛ осуществлял</a:t>
            </a:r>
            <a:r>
              <a:rPr lang="ru-RU" dirty="0"/>
              <a:t>о</a:t>
            </a:r>
            <a:r>
              <a:rPr lang="be-BY" dirty="0"/>
              <a:t>сь с использованием параметрического генератора света (OPO, "Солар-ЛС"), возбуждаемого третьей гармоникой (355 нм) импульсного лазера </a:t>
            </a:r>
            <a:r>
              <a:rPr lang="en-US" dirty="0" err="1"/>
              <a:t>Nd</a:t>
            </a:r>
            <a:r>
              <a:rPr lang="be-BY" dirty="0"/>
              <a:t>:</a:t>
            </a:r>
            <a:r>
              <a:rPr lang="en-US" dirty="0"/>
              <a:t>YAG</a:t>
            </a:r>
            <a:r>
              <a:rPr lang="be-BY" dirty="0"/>
              <a:t>. Длительность импульсов составляла 5 нс, частота повторения – 10 Гц, средняя мощность возбуждения ~ 5 мВт. При записи спектров возбуждения ап</a:t>
            </a:r>
            <a:r>
              <a:rPr lang="ru-RU" dirty="0"/>
              <a:t>-</a:t>
            </a:r>
            <a:r>
              <a:rPr lang="be-BY" dirty="0"/>
              <a:t>конверсионной ФЛ длина волны излучения накачки непрерывно перестраивалась в спектральном диапазоне от 900 нм до 1600 нм. Регистрация ап-конверсионной люминесценции видимого диапазона осуществлялась с помощью решеточного монохроматора </a:t>
            </a:r>
            <a:r>
              <a:rPr lang="en-US" dirty="0"/>
              <a:t>Acton</a:t>
            </a:r>
            <a:r>
              <a:rPr lang="be-BY" dirty="0"/>
              <a:t> 2300</a:t>
            </a:r>
            <a:r>
              <a:rPr lang="en-US" dirty="0" err="1"/>
              <a:t>i</a:t>
            </a:r>
            <a:r>
              <a:rPr lang="be-BY" dirty="0"/>
              <a:t>, фотоэлектронного умножителя и цифрового осциллографа </a:t>
            </a:r>
            <a:r>
              <a:rPr lang="en-US" dirty="0" err="1"/>
              <a:t>LeCroy</a:t>
            </a:r>
            <a:r>
              <a:rPr lang="be-BY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Для данной мощности накачки кооперативная </a:t>
            </a:r>
            <a:r>
              <a:rPr lang="ru-RU" altLang="ru-RU" dirty="0" err="1" smtClean="0"/>
              <a:t>апконверсия</a:t>
            </a:r>
            <a:r>
              <a:rPr lang="ru-RU" altLang="ru-RU" dirty="0" smtClean="0"/>
              <a:t> уменьшает </a:t>
            </a:r>
            <a:r>
              <a:rPr lang="ru-RU" altLang="ru-RU" dirty="0" smtClean="0"/>
              <a:t>заселенность верхнего уровня.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Используется инверсия населенностей для первого возбужденного состояния  и уровня основного состояния. Требуется определенное время жизни.</a:t>
            </a:r>
          </a:p>
        </p:txBody>
      </p:sp>
    </p:spTree>
    <p:extLst>
      <p:ext uri="{BB962C8B-B14F-4D97-AF65-F5344CB8AC3E}">
        <p14:creationId xmlns:p14="http://schemas.microsoft.com/office/powerpoint/2010/main" val="37304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95584"/>
              </p:ext>
            </p:extLst>
          </p:nvPr>
        </p:nvGraphicFramePr>
        <p:xfrm>
          <a:off x="1711196" y="2276872"/>
          <a:ext cx="6009640" cy="159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660"/>
                <a:gridCol w="2263140"/>
                <a:gridCol w="2656840"/>
              </a:tblGrid>
              <a:tr h="24320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Элемент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значение, ат. %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Среднеквадратичное отклонение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26860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2730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2730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0.81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26479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58.57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26860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Ti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3.78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548680"/>
            <a:ext cx="4752528" cy="14927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 а б л и ц а 1.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Средние значения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концентрации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элементов в атомных %, значение среднеквадратичного отклонения, полученные по результатам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энергодисперсионного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микроанализа легированного эрбием порошка ксерогеля титаната бария (объем выборки - 5)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82636"/>
              </p:ext>
            </p:extLst>
          </p:nvPr>
        </p:nvGraphicFramePr>
        <p:xfrm>
          <a:off x="2339752" y="116632"/>
          <a:ext cx="5544616" cy="427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ph" r:id="rId3" imgW="4137092" imgH="3166652" progId="Origin50.Graph">
                  <p:embed/>
                </p:oleObj>
              </mc:Choice>
              <mc:Fallback>
                <p:oleObj name="Graph" r:id="rId3" imgW="4137092" imgH="3166652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6632"/>
                        <a:ext cx="5544616" cy="4273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dirty="0"/>
              <a:t>Рис</a:t>
            </a:r>
            <a:r>
              <a:rPr lang="ru-RU" dirty="0"/>
              <a:t>.</a:t>
            </a:r>
            <a:r>
              <a:rPr lang="be-BY" dirty="0"/>
              <a:t> 3</a:t>
            </a:r>
            <a:r>
              <a:rPr lang="ru-RU" dirty="0"/>
              <a:t>. Спектры</a:t>
            </a:r>
            <a:r>
              <a:rPr lang="be-BY" dirty="0"/>
              <a:t> ап-конверсионной </a:t>
            </a:r>
            <a:r>
              <a:rPr lang="ru-RU" dirty="0"/>
              <a:t>ФЛ ионов </a:t>
            </a:r>
            <a:r>
              <a:rPr lang="be-BY" dirty="0"/>
              <a:t>эрбия в </a:t>
            </a:r>
            <a:r>
              <a:rPr lang="ru-RU" dirty="0"/>
              <a:t>мишени, спрессованной из </a:t>
            </a:r>
            <a:r>
              <a:rPr lang="be-BY" dirty="0"/>
              <a:t>порошк</a:t>
            </a:r>
            <a:r>
              <a:rPr lang="ru-RU" dirty="0"/>
              <a:t>а</a:t>
            </a:r>
            <a:r>
              <a:rPr lang="be-BY" dirty="0"/>
              <a:t> ксерогеля титаната бария</a:t>
            </a:r>
            <a:r>
              <a:rPr lang="ru-RU" dirty="0"/>
              <a:t>, при температуре 300 К (а) и </a:t>
            </a:r>
            <a:r>
              <a:rPr lang="be-BY" dirty="0"/>
              <a:t>78 К</a:t>
            </a:r>
            <a:r>
              <a:rPr lang="ru-RU" dirty="0"/>
              <a:t> (б). Спектры получены </a:t>
            </a:r>
            <a:r>
              <a:rPr lang="be-BY" dirty="0"/>
              <a:t>при возбуждении </a:t>
            </a:r>
            <a:r>
              <a:rPr lang="ru-RU" dirty="0"/>
              <a:t>непрерывным ИК излучением </a:t>
            </a:r>
            <a:r>
              <a:rPr lang="be-BY" dirty="0"/>
              <a:t>на длине волны 980 нм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934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7352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479" y="3284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dirty="0"/>
              <a:t>Рис</a:t>
            </a:r>
            <a:r>
              <a:rPr lang="ru-RU" dirty="0"/>
              <a:t>.</a:t>
            </a:r>
            <a:r>
              <a:rPr lang="be-BY" dirty="0"/>
              <a:t> 3</a:t>
            </a:r>
            <a:r>
              <a:rPr lang="ru-RU" dirty="0"/>
              <a:t>. </a:t>
            </a:r>
            <a:r>
              <a:rPr lang="ru-RU" dirty="0" smtClean="0"/>
              <a:t>А</a:t>
            </a:r>
            <a:r>
              <a:rPr lang="be-BY" dirty="0" smtClean="0"/>
              <a:t>п-конверсионная </a:t>
            </a:r>
            <a:r>
              <a:rPr lang="ru-RU" dirty="0"/>
              <a:t>ФЛ ионов </a:t>
            </a:r>
            <a:r>
              <a:rPr lang="be-BY" dirty="0"/>
              <a:t>эрбия в </a:t>
            </a:r>
            <a:r>
              <a:rPr lang="ru-RU" dirty="0"/>
              <a:t>мишени, спрессованной из </a:t>
            </a:r>
            <a:r>
              <a:rPr lang="be-BY" dirty="0"/>
              <a:t>порошк</a:t>
            </a:r>
            <a:r>
              <a:rPr lang="ru-RU" dirty="0"/>
              <a:t>а</a:t>
            </a:r>
            <a:r>
              <a:rPr lang="be-BY" dirty="0"/>
              <a:t> ксерогеля титаната бария</a:t>
            </a:r>
            <a:r>
              <a:rPr lang="ru-RU" dirty="0"/>
              <a:t>, при температуре 300 К </a:t>
            </a:r>
            <a:r>
              <a:rPr lang="ru-RU" dirty="0" smtClean="0"/>
              <a:t> </a:t>
            </a:r>
            <a:r>
              <a:rPr lang="be-BY" dirty="0" smtClean="0"/>
              <a:t>при </a:t>
            </a:r>
            <a:r>
              <a:rPr lang="be-BY" dirty="0"/>
              <a:t>возбуждении </a:t>
            </a:r>
            <a:r>
              <a:rPr lang="ru-RU" dirty="0"/>
              <a:t>непрерывным ИК излучением </a:t>
            </a:r>
            <a:r>
              <a:rPr lang="be-BY" dirty="0"/>
              <a:t>на длине волны 980 нм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07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676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918" y="3783149"/>
            <a:ext cx="7955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Энергетическая диаграмма и с</a:t>
            </a:r>
            <a:r>
              <a:rPr lang="be-BY" dirty="0"/>
              <a:t>хем</a:t>
            </a:r>
            <a:r>
              <a:rPr lang="ru-RU" dirty="0"/>
              <a:t>ы процессов возбуждения и релаксации ионов </a:t>
            </a:r>
            <a:r>
              <a:rPr lang="en-US" dirty="0" err="1"/>
              <a:t>Er</a:t>
            </a:r>
            <a:r>
              <a:rPr lang="ru-RU" baseline="30000" dirty="0"/>
              <a:t>3+</a:t>
            </a:r>
            <a:r>
              <a:rPr lang="ru-RU" dirty="0"/>
              <a:t> в условиях возбуждения на длинах волн в диапазоне 1.5 мкм (а) и 980 </a:t>
            </a:r>
            <a:r>
              <a:rPr lang="ru-RU" dirty="0" err="1"/>
              <a:t>нм</a:t>
            </a:r>
            <a:r>
              <a:rPr lang="ru-RU" dirty="0"/>
              <a:t> (б). Волнистыми стрелками на рисунке приведены процессы </a:t>
            </a:r>
            <a:r>
              <a:rPr lang="ru-RU" dirty="0" err="1"/>
              <a:t>безызлучательной</a:t>
            </a:r>
            <a:r>
              <a:rPr lang="ru-RU" dirty="0"/>
              <a:t> релаксации иона </a:t>
            </a:r>
            <a:r>
              <a:rPr lang="en-US" dirty="0" err="1"/>
              <a:t>Er</a:t>
            </a:r>
            <a:r>
              <a:rPr lang="ru-RU" baseline="30000" dirty="0"/>
              <a:t>3+</a:t>
            </a:r>
            <a:r>
              <a:rPr lang="ru-RU" dirty="0"/>
              <a:t>, пунктирными стрелками (</a:t>
            </a:r>
            <a:r>
              <a:rPr lang="en-US" dirty="0"/>
              <a:t>ET</a:t>
            </a:r>
            <a:r>
              <a:rPr lang="ru-RU" dirty="0"/>
              <a:t> – </a:t>
            </a:r>
            <a:r>
              <a:rPr lang="en-US" dirty="0"/>
              <a:t>energy transfer</a:t>
            </a:r>
            <a:r>
              <a:rPr lang="ru-RU" dirty="0"/>
              <a:t>) – процессы </a:t>
            </a:r>
            <a:r>
              <a:rPr lang="ru-RU" dirty="0" err="1"/>
              <a:t>коопертивной</a:t>
            </a:r>
            <a:r>
              <a:rPr lang="ru-RU" dirty="0"/>
              <a:t> ап-конверсии, сопровождающиеся передачей энергии одного возбужденного иона другому с переводом последнего на более высокий энергетический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3458976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24" y="764704"/>
            <a:ext cx="61341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369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048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Люминесценция эрбия в пленке ксерогеля  титаната бария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98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125538"/>
            <a:ext cx="4392613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93938"/>
            <a:ext cx="43719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89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/>
        </p:nvGraphicFramePr>
        <p:xfrm>
          <a:off x="3635375" y="188913"/>
          <a:ext cx="4824413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ph" r:id="rId3" imgW="2480986" imgH="1738223" progId="Origin50.График">
                  <p:embed/>
                </p:oleObj>
              </mc:Choice>
              <mc:Fallback>
                <p:oleObj name="Graph" r:id="rId3" imgW="2480986" imgH="1738223" progId="Origin50.График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8913"/>
                        <a:ext cx="4824413" cy="33639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913"/>
            <a:ext cx="25923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17913"/>
            <a:ext cx="2952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Рисунок 8" descr="D:\научраб\Topics\2021\СтатьяГапоненко\Гопоненко\Гопоненко\Образец BES9\BES9_m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250"/>
            <a:ext cx="34337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7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52613"/>
            <a:ext cx="4284663" cy="1368425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Для эрбия многофононная релаксация с уровней выше </a:t>
            </a:r>
            <a:r>
              <a:rPr lang="ru-RU" altLang="ru-RU" sz="2400" baseline="30000" smtClean="0"/>
              <a:t>4</a:t>
            </a:r>
            <a:r>
              <a:rPr lang="en-US" altLang="ru-RU" sz="2400" smtClean="0"/>
              <a:t>I</a:t>
            </a:r>
            <a:r>
              <a:rPr lang="en-US" altLang="ru-RU" sz="2400" baseline="-25000" smtClean="0"/>
              <a:t>13/2</a:t>
            </a:r>
            <a:r>
              <a:rPr lang="en-US" altLang="ru-RU" sz="2400" smtClean="0"/>
              <a:t> </a:t>
            </a:r>
            <a:r>
              <a:rPr lang="ru-RU" altLang="ru-RU" sz="2400" smtClean="0"/>
              <a:t>приводит к малому времени жизни на этих уровнях.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/>
              <a:t>Время жизни на уровне</a:t>
            </a:r>
            <a:r>
              <a:rPr lang="ru-RU" altLang="ru-RU" sz="2400" baseline="-25000" smtClean="0"/>
              <a:t> </a:t>
            </a:r>
            <a:r>
              <a:rPr lang="ru-RU" altLang="ru-RU" sz="2400" baseline="30000" smtClean="0"/>
              <a:t>4</a:t>
            </a:r>
            <a:r>
              <a:rPr lang="en-US" altLang="ru-RU" sz="2400" smtClean="0"/>
              <a:t>I</a:t>
            </a:r>
            <a:r>
              <a:rPr lang="en-US" altLang="ru-RU" sz="2400" baseline="-25000" smtClean="0"/>
              <a:t>13/2</a:t>
            </a:r>
            <a:r>
              <a:rPr lang="en-US" altLang="ru-RU" sz="2400" smtClean="0"/>
              <a:t> </a:t>
            </a:r>
            <a:r>
              <a:rPr lang="ru-RU" altLang="ru-RU" sz="2400" smtClean="0"/>
              <a:t>порядка 1-10 миллисекунды, на вышележащих – порядка 1-10 микросекунды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188913"/>
            <a:ext cx="425608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00113" y="339725"/>
            <a:ext cx="2736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Термы трехвалентного эрбия</a:t>
            </a:r>
          </a:p>
        </p:txBody>
      </p:sp>
    </p:spTree>
    <p:extLst>
      <p:ext uri="{BB962C8B-B14F-4D97-AF65-F5344CB8AC3E}">
        <p14:creationId xmlns:p14="http://schemas.microsoft.com/office/powerpoint/2010/main" val="135079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ъект 2"/>
          <p:cNvSpPr>
            <a:spLocks noGrp="1"/>
          </p:cNvSpPr>
          <p:nvPr>
            <p:ph idx="1"/>
          </p:nvPr>
        </p:nvSpPr>
        <p:spPr>
          <a:xfrm>
            <a:off x="312738" y="5260975"/>
            <a:ext cx="8229600" cy="1597025"/>
          </a:xfrm>
        </p:spPr>
        <p:txBody>
          <a:bodyPr/>
          <a:lstStyle/>
          <a:p>
            <a:r>
              <a:rPr lang="ru-RU" sz="2400" smtClean="0"/>
              <a:t>Увеличение времени жизни в ионно имплантированных пленках оксида кремния при отжиге до 700 градусов связывают с отжигом дефектов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2888"/>
            <a:ext cx="5111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955675"/>
            <a:ext cx="3924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42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312738" y="5260975"/>
            <a:ext cx="8229600" cy="1597025"/>
          </a:xfrm>
        </p:spPr>
        <p:txBody>
          <a:bodyPr/>
          <a:lstStyle/>
          <a:p>
            <a:r>
              <a:rPr lang="ru-RU" sz="2400" smtClean="0"/>
              <a:t>Уменьшение интенсивности ФЛ в ионно имплантированных пленках оксида кремния при отжиге 1100 – 1200 градусов связывают с образованием преципитатов диаметром 10 – 20 нм.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16100"/>
            <a:ext cx="32416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2038350"/>
            <a:ext cx="426243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57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228" y="249238"/>
            <a:ext cx="46799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797668" cy="82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42210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Кинетики затухания люминесценции в оксиде кремния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1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528638" y="5300663"/>
            <a:ext cx="8229600" cy="1185862"/>
          </a:xfrm>
        </p:spPr>
        <p:txBody>
          <a:bodyPr/>
          <a:lstStyle/>
          <a:p>
            <a:r>
              <a:rPr lang="ru-RU" smtClean="0"/>
              <a:t>Уменьшение времени жизни с увеличением концентрации эрбия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633571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92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893763"/>
            <a:ext cx="5040312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3933825"/>
            <a:ext cx="8183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962025" y="6218238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Спектр люминесценции апконверсии эрбия</a:t>
            </a: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954088"/>
            <a:ext cx="38623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075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1166</Words>
  <Application>Microsoft Office PowerPoint</Application>
  <PresentationFormat>Экран (4:3)</PresentationFormat>
  <Paragraphs>82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Origin Graph</vt:lpstr>
      <vt:lpstr>Graph</vt:lpstr>
      <vt:lpstr>Тема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Легированный эрбием планарный волноводный усилитель</vt:lpstr>
      <vt:lpstr>Планарный волноводный усилитель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Планарный волноводный усилитель. Технологический маршрут</vt:lpstr>
      <vt:lpstr>Презентация PowerPoint</vt:lpstr>
      <vt:lpstr>Легированный эрбием волноводный усилитель  (erbium doped fiber amplifier (EDFA))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Двусторонний солнечный элемент, содержащий апконверсионный люминофор и отражатель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</dc:title>
  <dc:creator>1</dc:creator>
  <cp:lastModifiedBy>1</cp:lastModifiedBy>
  <cp:revision>13</cp:revision>
  <dcterms:created xsi:type="dcterms:W3CDTF">2022-04-04T13:27:20Z</dcterms:created>
  <dcterms:modified xsi:type="dcterms:W3CDTF">2022-04-04T15:13:02Z</dcterms:modified>
</cp:coreProperties>
</file>