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63" r:id="rId5"/>
    <p:sldId id="258" r:id="rId6"/>
    <p:sldId id="259" r:id="rId7"/>
    <p:sldId id="260" r:id="rId8"/>
    <p:sldId id="261" r:id="rId9"/>
    <p:sldId id="280" r:id="rId10"/>
    <p:sldId id="281" r:id="rId11"/>
    <p:sldId id="265" r:id="rId12"/>
    <p:sldId id="262" r:id="rId13"/>
    <p:sldId id="282" r:id="rId14"/>
    <p:sldId id="297" r:id="rId15"/>
    <p:sldId id="286" r:id="rId16"/>
    <p:sldId id="288" r:id="rId17"/>
    <p:sldId id="268" r:id="rId18"/>
    <p:sldId id="289" r:id="rId19"/>
    <p:sldId id="276" r:id="rId20"/>
    <p:sldId id="290" r:id="rId21"/>
    <p:sldId id="292" r:id="rId22"/>
    <p:sldId id="293" r:id="rId23"/>
    <p:sldId id="294" r:id="rId24"/>
    <p:sldId id="277" r:id="rId25"/>
    <p:sldId id="278" r:id="rId26"/>
    <p:sldId id="279" r:id="rId27"/>
    <p:sldId id="273" r:id="rId28"/>
    <p:sldId id="274" r:id="rId29"/>
    <p:sldId id="275" r:id="rId30"/>
    <p:sldId id="27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D6EC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B281-5E48-493E-BA5A-F9B0A005B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5A17-DA7F-4D36-842C-D8EA6E849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8634-BE98-47B0-9907-F12E7CA40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EF10-D025-4692-AF8A-153C5CAD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E345-5195-4222-8C80-3A6244A4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83DF-C76F-4DC1-9F6B-910D8672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5C9D2-AC7A-4F04-AE73-B699AA23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CF22-DEF3-4563-B7B2-3F2B1D1EF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4151-BF2C-4A46-9A63-51BF2878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2CB2-247A-4C8D-8941-72044F74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28C6-22FC-44C2-AAAF-D9B09C7E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9565B19-C8F3-4141-A93B-57CEDA7F0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Лекция №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17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</a:rPr>
              <a:t>Тема 17.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</a:rPr>
              <a:t>Физическое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</a:rPr>
              <a:t>осаждение</a:t>
            </a:r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itchFamily="18" charset="0"/>
              </a:rPr>
              <a:t>распылением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1. Катодное распыление материалов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</a:rPr>
              <a:t>Ионное распыление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3.</a:t>
            </a:r>
            <a:r>
              <a:rPr lang="ru-RU" sz="2800" smtClean="0">
                <a:latin typeface="Times New Roman" pitchFamily="18" charset="0"/>
              </a:rPr>
              <a:t> Магнетронное распыление</a:t>
            </a:r>
            <a:endParaRPr 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Схематическое изображение установки катодного распыления</a:t>
            </a:r>
            <a:endParaRPr lang="en-US" sz="3200" smtClean="0">
              <a:latin typeface="Times New Roman" pitchFamily="18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447800"/>
            <a:ext cx="3252788" cy="3429000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600200" y="4800600"/>
            <a:ext cx="61769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1- базовая плита; 2 – герметизация колпака; </a:t>
            </a:r>
          </a:p>
          <a:p>
            <a:r>
              <a:rPr lang="ru-RU">
                <a:latin typeface="Times New Roman" pitchFamily="18" charset="0"/>
              </a:rPr>
              <a:t>3 – катод; 4- колпак; ; 5- подложка; 6 – держатель подложки; </a:t>
            </a:r>
          </a:p>
          <a:p>
            <a:r>
              <a:rPr lang="ru-RU">
                <a:latin typeface="Times New Roman" pitchFamily="18" charset="0"/>
              </a:rPr>
              <a:t>7 – подогреватель подложки; 8 – атом металла;</a:t>
            </a:r>
          </a:p>
          <a:p>
            <a:r>
              <a:rPr lang="ru-RU">
                <a:latin typeface="Times New Roman" pitchFamily="18" charset="0"/>
              </a:rPr>
              <a:t> 9 – отрицательное тлеющее свечение; 10-ион аргона;</a:t>
            </a:r>
          </a:p>
          <a:p>
            <a:r>
              <a:rPr lang="ru-RU">
                <a:latin typeface="Times New Roman" pitchFamily="18" charset="0"/>
              </a:rPr>
              <a:t> 11 – темновое катодное пространство; 12- подвод аргона; </a:t>
            </a:r>
          </a:p>
          <a:p>
            <a:r>
              <a:rPr lang="ru-RU">
                <a:latin typeface="Times New Roman" pitchFamily="18" charset="0"/>
              </a:rPr>
              <a:t>13 – присоединение к вакуумному насосу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Схематическое изображения процесса катодного распыления</a:t>
            </a:r>
          </a:p>
        </p:txBody>
      </p:sp>
      <p:pic>
        <p:nvPicPr>
          <p:cNvPr id="12291" name="Picture 5" descr="http://upload.wikimedia.org/wikipedia/en/thumb/7/72/Sputtering.gif/300px-Sputte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705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3399"/>
                </a:solidFill>
                <a:latin typeface="Times New Roman" pitchFamily="18" charset="0"/>
              </a:rPr>
              <a:t>Ионное распыление</a:t>
            </a:r>
            <a:endParaRPr lang="en-US" sz="3600" b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Распыление является физическим процессом, включающим ускорение ионов, обычно </a:t>
            </a:r>
            <a:r>
              <a:rPr lang="ru-RU" sz="2800" b="1" smtClean="0">
                <a:latin typeface="Times New Roman" pitchFamily="18" charset="0"/>
              </a:rPr>
              <a:t>Ar+</a:t>
            </a:r>
            <a:r>
              <a:rPr lang="ru-RU" sz="2800" smtClean="0">
                <a:latin typeface="Times New Roman" pitchFamily="18" charset="0"/>
              </a:rPr>
              <a:t>, посредством градиента потенциала и бомбардировку этими ионами мишени или катода. </a:t>
            </a:r>
            <a:endParaRPr lang="en-US" sz="2800" smtClean="0">
              <a:latin typeface="Times New Roman" pitchFamily="18" charset="0"/>
            </a:endParaRPr>
          </a:p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При передаче импульса мишени приповерхностные атомы материала мишени испаряются и переносятся в виде пара на подложки, на которых происходит рост пленки.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</a:rPr>
              <a:t>Схема ионно-лучевого распыления</a:t>
            </a:r>
            <a:r>
              <a:rPr lang="en-US" smtClean="0"/>
              <a:t> 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981200"/>
            <a:ext cx="5443538" cy="3048000"/>
          </a:xfrm>
          <a:noFill/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06400" y="5105400"/>
            <a:ext cx="8375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1- вакуумная камера, 2- держатель подложки, 3- подложка, 4- концентрированный</a:t>
            </a:r>
          </a:p>
          <a:p>
            <a:pPr algn="just"/>
            <a:r>
              <a:rPr lang="ru-RU">
                <a:latin typeface="Times New Roman" pitchFamily="18" charset="0"/>
              </a:rPr>
              <a:t>поток ионов, 5- распыляемый материал, 6- держатель мишени, 7- ионно-лучевой </a:t>
            </a:r>
          </a:p>
          <a:p>
            <a:pPr algn="just"/>
            <a:r>
              <a:rPr lang="ru-RU">
                <a:latin typeface="Times New Roman" pitchFamily="18" charset="0"/>
              </a:rPr>
              <a:t>источник, 8- магнитная система концентрации плазмы тлеющего разряда, </a:t>
            </a:r>
          </a:p>
          <a:p>
            <a:pPr algn="just"/>
            <a:r>
              <a:rPr lang="ru-RU">
                <a:latin typeface="Times New Roman" pitchFamily="18" charset="0"/>
              </a:rPr>
              <a:t>9- устройство фокусировки ионного луча, 10- зона концентрации плазмы тлеющего</a:t>
            </a:r>
          </a:p>
          <a:p>
            <a:pPr algn="just"/>
            <a:r>
              <a:rPr lang="ru-RU">
                <a:latin typeface="Times New Roman" pitchFamily="18" charset="0"/>
              </a:rPr>
              <a:t> разряда, 11- поток частиц осаждающегося на подложку материала.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Метод ионно-плазменного нанесения пленок</a:t>
            </a:r>
            <a:endParaRPr lang="ru-RU" sz="3200" b="1" smtClean="0">
              <a:solidFill>
                <a:srgbClr val="0000FF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Разновидность </a:t>
            </a:r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катодного распыления</a:t>
            </a:r>
          </a:p>
          <a:p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Отличие:</a:t>
            </a:r>
          </a:p>
          <a:p>
            <a:r>
              <a:rPr lang="ru-RU" sz="2800" smtClean="0">
                <a:latin typeface="Times New Roman" pitchFamily="18" charset="0"/>
              </a:rPr>
              <a:t>распыление осуществляется не бомбардировкой катода возбужденными ионами тлеющего разряда, а бомбарди-ровкой специальной мишени </a:t>
            </a:r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ионами плазмы газового разряда</a:t>
            </a:r>
          </a:p>
          <a:p>
            <a:r>
              <a:rPr lang="ru-RU" sz="2800" smtClean="0">
                <a:latin typeface="Times New Roman" pitchFamily="18" charset="0"/>
              </a:rPr>
              <a:t>Системы для ионно-плазменного напыления называют трехэлектродными или триодными.</a:t>
            </a:r>
            <a:endParaRPr lang="ru-RU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Схема установки ионно-плазменного напыления</a:t>
            </a: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катод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; 2 -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; 3 –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распыляемая мишень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; 4 - подложка; 5 - подложкодержатель;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10-3 - 10-4 Торр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напряжении между термокатодом и анодом порядка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+50…100 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4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несамостоятельный газовый разряд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При этом в промежутке термокатод-анод удается получить ток до нескольких 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ампер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Мишень, имеющая отрицательный потенциал относительно катода, оттягивает на себя значительную часть ионов, образующихся в газовом разряде, и ускоряет их. Таким образом, возрастает интенсивность бомбардировки мишени.</a:t>
            </a: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результате бомбардировки мишени ионами происходит ее распыление, и распыленные атомы осаждаются на подложке, формируя тонкую пленку.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Аргон </a:t>
            </a:r>
            <a:r>
              <a:rPr lang="ru-RU" sz="280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плазма</a:t>
            </a:r>
            <a:r>
              <a:rPr lang="en-US" sz="2800" smtClean="0">
                <a:latin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ионы</a:t>
            </a:r>
            <a:r>
              <a:rPr lang="en-US" sz="2800" b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</a:rPr>
              <a:t>аргона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sym typeface="Symbol" pitchFamily="18" charset="2"/>
              </a:rPr>
              <a:t> катод-мишень (отрицательный потенциал) 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материал катода</a:t>
            </a:r>
            <a:r>
              <a:rPr lang="ru-RU" sz="2800" smtClean="0">
                <a:latin typeface="Times New Roman" pitchFamily="18" charset="0"/>
                <a:sym typeface="Symbol" pitchFamily="18" charset="2"/>
              </a:rPr>
              <a:t>  </a:t>
            </a:r>
            <a:r>
              <a:rPr lang="ru-RU" sz="2800" b="1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конденсация распыленного материала</a:t>
            </a:r>
            <a:r>
              <a:rPr lang="ru-RU" sz="2800" smtClean="0">
                <a:latin typeface="Times New Roman" pitchFamily="18" charset="0"/>
                <a:sym typeface="Symbol" pitchFamily="18" charset="2"/>
              </a:rPr>
              <a:t>.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0483" name="Picture 5" descr="http://www.oxford-vacuum.com/background/thin_film/sputtering_proc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9530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Высокочастотное распыление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Для распыления </a:t>
            </a:r>
            <a:r>
              <a:rPr lang="ru-RU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диэлектрической мишени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необходимо между анодом и катодом-мишенью подавать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переменное напряжение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Эффективность распыления можно значительно повысить, если между анодом и катодом-мишенью подать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переменное напряжение частотой порядка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МГц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Магнетронное распыление</a:t>
            </a:r>
            <a:endParaRPr lang="en-US" sz="32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Метод основан на распылении материала за счет бомбардировки поверхности мишени ионами рабочего газа (обычно аргона), образующимися в плазме аномального тлеющего разряда при наложении неоднородных </a:t>
            </a:r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скрещенных электрического и магнитного полей</a:t>
            </a:r>
            <a:r>
              <a:rPr lang="ru-RU" sz="2800" smtClean="0">
                <a:latin typeface="Times New Roman" pitchFamily="18" charset="0"/>
              </a:rPr>
              <a:t>. При этом за счет локализации плазмы у распыляемой поверхности мишени с помощью сильного поперечного магнитного поля увеличивается плотность ионного тока.</a:t>
            </a: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Процессы при воздействии ионов на вещество</a:t>
            </a:r>
            <a:endParaRPr lang="ru-RU" sz="3200" smtClean="0"/>
          </a:p>
        </p:txBody>
      </p:sp>
      <p:pic>
        <p:nvPicPr>
          <p:cNvPr id="3075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19" t="22276" r="18652" b="20924"/>
          <a:stretch>
            <a:fillRect/>
          </a:stretch>
        </p:blipFill>
        <p:spPr>
          <a:xfrm>
            <a:off x="1600200" y="1647825"/>
            <a:ext cx="5943600" cy="4430713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установки магнетронного распыления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1676400"/>
            <a:ext cx="7666037" cy="44354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just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Основные элементы 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плоский катод (мишень), из напыляемого материала, 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анод, 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магнитная система на основе постоянных магнитов,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система водоохлаждения. 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Силовые линии магнитного поля, замыкаясь между полюсами, пересекаются с линиями электрического поля.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подаче постоянного напряжения между мишенью (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отрицательный потенциал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 и анодом (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положительный потенциал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 возникает неоднородное электрическое поле и возбуждается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тлеющий разряд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Наличие замкнутого магнитного поля к распыляемой поверхности мишени позволяет локализовать плазму разряда непосредственно у мишени. 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Поверхность мишени, расположенная между входом и выходом силовых линий магнитного поля, интенсивно распыляется и имеет вид замкнутой дорожки, геометрия которой определяется формой магнитной системы.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229600" cy="5516563"/>
          </a:xfrm>
        </p:spPr>
        <p:txBody>
          <a:bodyPr/>
          <a:lstStyle/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Электрон циркулирует в электромагнитной ловушке до тех пор, пока не произойдет несколько ионизирующих столкновений с атомами рабочего газа, в результате которых он потеряет полученную от электрического поля энергию. Таким образом, в магнетронных устройствах при одновременном действии электрических и магнитных полей изменяется траектория движения электрона. </a:t>
            </a:r>
          </a:p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заряд, движущийся в электромагнитном поле, действует сила Лоренца, направление которой, по правилу сложения сил, зависит от направления ее составляющих. При этом, часть силы Лоренца, обусловленная действием магнитного поля, не совершает работы, а лишь искривляет траекторию движения частицы, заставляя ее двигаться по окружности в плоскости, перпендикулярной V и B. </a:t>
            </a:r>
          </a:p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Таким образом, большая часть энергии электрона, прежде чем он попадает на анод, используется на ионизацию и возбуждение, что значительно увеличивает эффективность процесса ионизации и приводит к возрастанию концентрации положительных ионов у поверхности мишени. Это, в свою очередь, приводит к увеличению интенсивности ионной бомбардировки мишени и значительному росту скорости осаждения пленок.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304800" y="457200"/>
            <a:ext cx="8229600" cy="5867400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Из-за неоднородности действия электрических и магнитных полей в прикатодной зоне интенсивность ионизации в различных участках различна. </a:t>
            </a:r>
          </a:p>
          <a:p>
            <a:pPr algn="just"/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Максимальное значение ионизации наблюдается в области, где линии индукции магнитного поля перпендикулярны вектору напряженности электрического поля, минимальное – где их направление совпадает.</a:t>
            </a:r>
          </a:p>
          <a:p>
            <a:pPr algn="just"/>
            <a:r>
              <a:rPr lang="ru-RU" sz="2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параметры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-давление инертного газа в распылительной камере (0,1 – 1 Па),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остаточное давление в камере ≈ 10-3 Па,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рабочее напряжение на катоде (мишени) 300 – 600 В,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максимальный нагрев подложек – 350 ºС,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чистота инертного газа (Ar) – 99,998 % (ОСЧ),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количество распыляемых отсеков – 4,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количество магнетронов – 2 шт. (Ti, Al)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533400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Магнетрон представляет собой двухэлектродную систему, в которой </a:t>
            </a:r>
            <a:r>
              <a:rPr lang="ru-RU" sz="2400" b="1" smtClean="0">
                <a:latin typeface="Times New Roman" pitchFamily="18" charset="0"/>
              </a:rPr>
              <a:t>распыляемый материал </a:t>
            </a:r>
            <a:r>
              <a:rPr lang="ru-RU" sz="2400" smtClean="0">
                <a:latin typeface="Times New Roman" pitchFamily="18" charset="0"/>
              </a:rPr>
              <a:t>является </a:t>
            </a:r>
            <a:r>
              <a:rPr lang="ru-RU" sz="2400" b="1" smtClean="0">
                <a:latin typeface="Times New Roman" pitchFamily="18" charset="0"/>
              </a:rPr>
              <a:t>катодом</a:t>
            </a:r>
            <a:r>
              <a:rPr lang="ru-RU" sz="2400" smtClean="0">
                <a:latin typeface="Times New Roman" pitchFamily="18" charset="0"/>
              </a:rPr>
              <a:t>. Наиболее часто используются две основные электродные системы: с кольцевым (коническим) катодом, называемым S-пушкой (а), и планарная (б).</a:t>
            </a:r>
            <a:endParaRPr lang="en-US" sz="2400" smtClean="0">
              <a:latin typeface="Times New Roman" pitchFamily="18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258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85800"/>
            <a:ext cx="8229600" cy="4906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Линии магнитного поля перпендикулярны линиям электрического поля и проходят через поверхность катода.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Создается </a:t>
            </a:r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плотная плазма низкого давления</a:t>
            </a:r>
            <a:r>
              <a:rPr lang="ru-RU" sz="2800" smtClean="0">
                <a:latin typeface="Times New Roman" pitchFamily="18" charset="0"/>
              </a:rPr>
              <a:t>, локализованная над нужным участком поверхности катода, с которой и производится распыление. Скорость распыления при использовании конического магнетрона пропорциональна косинусу угла между направлением пучка распыляемого материала и нормалью к подложке. </a:t>
            </a: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99"/>
                </a:solidFill>
                <a:latin typeface="Times New Roman" pitchFamily="18" charset="0"/>
              </a:rPr>
              <a:t>Преимущества метода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-нанесение металлов и сплавов с высокой скоростью;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-более низкое напряжение магнетронных источников, чем электронно-лучевых устройств;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-генерирует меньшее проникающее излучение;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скорость осаждения может регулироваться расстоянием между источником и подложкой и достигать 1 мкм/мин;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-более совершенное оборудование;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Что обеспечивает необходимые качества и производительность при нанесении металлических тонких пленок</a:t>
            </a: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85800"/>
            <a:ext cx="6858000" cy="5456238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В немагнетронном распылении плазма не имеет ограничения, и электроны, и ионы аргона проходят через пространство, иногда сталкиваясь с подложкой.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133600"/>
            <a:ext cx="5465763" cy="34290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В случае магнетронного распыления плазма ограничена областью, где магнитное поле является сильным. Тем не менее, воздействие плазмы на мишень увеличивает скорость осаждения, ускоряет пополнение ионами аргона и подложка меньше повреждается от частиц.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3733800"/>
            <a:ext cx="5541963" cy="19065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Вакуумные методы напыления покрытий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термическое испарение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электронно-лучевое испарение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катодное распыление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высокочастотное распыление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магнетронное распыление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ионно-лучевое распыление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реактивное испарение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ионное осаждение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МАГНЕТРОН С КОЛЬЦЕВОЙ МИШЕНЬЮ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9300" y="1600200"/>
            <a:ext cx="5103813" cy="452596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Катодное распыление материалов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latin typeface="Times New Roman" pitchFamily="18" charset="0"/>
              </a:rPr>
              <a:t>Основным механизмом катодного распыления является </a:t>
            </a:r>
            <a:r>
              <a:rPr lang="ru-RU" sz="2400" b="1" smtClean="0">
                <a:solidFill>
                  <a:srgbClr val="FF3399"/>
                </a:solidFill>
                <a:latin typeface="Times New Roman" pitchFamily="18" charset="0"/>
              </a:rPr>
              <a:t>процесс передачи импульса</a:t>
            </a:r>
            <a:r>
              <a:rPr lang="ru-RU" sz="2400" smtClean="0">
                <a:latin typeface="Times New Roman" pitchFamily="18" charset="0"/>
              </a:rPr>
              <a:t> либо путем непосредственного столкновения ускоренного иона с атомом мишени, либо путем ряда вторичных столкновений первично смещенных атомов.</a:t>
            </a:r>
          </a:p>
          <a:p>
            <a:pPr algn="just" eaLnBrk="1" hangingPunct="1"/>
            <a:endParaRPr lang="en-US" sz="2400" smtClean="0">
              <a:latin typeface="Times New Roman" pitchFamily="18" charset="0"/>
            </a:endParaRPr>
          </a:p>
          <a:p>
            <a:pPr algn="just" eaLnBrk="1" hangingPunct="1"/>
            <a:r>
              <a:rPr lang="ru-RU" sz="2200" smtClean="0">
                <a:latin typeface="Times New Roman" pitchFamily="18" charset="0"/>
              </a:rPr>
              <a:t>Для образования ионов  между анодом и катодом в вакуумной камере создают </a:t>
            </a: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тлеющий разряд</a:t>
            </a:r>
            <a:r>
              <a:rPr lang="ru-RU" sz="2200" smtClean="0"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</a:rPr>
              <a:t>- </a:t>
            </a: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прикатодная область </a:t>
            </a:r>
            <a:r>
              <a:rPr lang="ru-RU" sz="2200" smtClean="0">
                <a:latin typeface="Times New Roman" pitchFamily="18" charset="0"/>
              </a:rPr>
              <a:t>– основное падение потенциала - катодное</a:t>
            </a:r>
          </a:p>
          <a:p>
            <a:pPr algn="just" eaLnBrk="1" hangingPunct="1"/>
            <a:r>
              <a:rPr lang="ru-RU" sz="2200" smtClean="0">
                <a:latin typeface="Times New Roman" pitchFamily="18" charset="0"/>
              </a:rPr>
              <a:t>- </a:t>
            </a: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область столба разряда</a:t>
            </a:r>
            <a:r>
              <a:rPr lang="ru-RU" sz="2200" b="1" smtClean="0">
                <a:latin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</a:rPr>
              <a:t>– плазма с высокой проводимостью и малым падением потенциала </a:t>
            </a:r>
            <a:endParaRPr lang="en-US" sz="22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285750" indent="-285750" algn="just" eaLnBrk="1" hangingPunct="1"/>
            <a:r>
              <a:rPr lang="ru-RU" sz="2400" smtClean="0">
                <a:latin typeface="Times New Roman" pitchFamily="18" charset="0"/>
              </a:rPr>
              <a:t>Физическое распыление вещества количественно характеризуется </a:t>
            </a:r>
            <a:r>
              <a:rPr lang="ru-RU" sz="2400" b="1" i="1" smtClean="0">
                <a:solidFill>
                  <a:srgbClr val="FF3399"/>
                </a:solidFill>
                <a:latin typeface="Times New Roman" pitchFamily="18" charset="0"/>
              </a:rPr>
              <a:t>коэффициентом распыления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b="1" i="1" smtClean="0">
                <a:solidFill>
                  <a:srgbClr val="0000FF"/>
                </a:solidFill>
                <a:latin typeface="Times New Roman" pitchFamily="18" charset="0"/>
              </a:rPr>
              <a:t>К</a:t>
            </a:r>
            <a:r>
              <a:rPr lang="ru-RU" sz="2400" smtClean="0">
                <a:latin typeface="Times New Roman" pitchFamily="18" charset="0"/>
              </a:rPr>
              <a:t> (ат/ион) – числом атомов, выбиваемых из мишени одним падающим на нее ионом. </a:t>
            </a:r>
            <a:endParaRPr lang="en-US" sz="2400" smtClean="0">
              <a:latin typeface="Times New Roman" pitchFamily="18" charset="0"/>
            </a:endParaRPr>
          </a:p>
          <a:p>
            <a:pPr marL="285750" indent="-285750" algn="ctr" eaLnBrk="1" hangingPunct="1"/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</a:rPr>
              <a:t>K=N</a:t>
            </a:r>
            <a:r>
              <a:rPr lang="en-US" sz="2800" b="1" i="1" baseline="-25000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</a:rPr>
              <a:t>/N</a:t>
            </a:r>
            <a:r>
              <a:rPr lang="en-US" sz="2800" smtClean="0">
                <a:latin typeface="Times New Roman" pitchFamily="18" charset="0"/>
              </a:rPr>
              <a:t>,</a:t>
            </a:r>
          </a:p>
          <a:p>
            <a:pPr marL="285750" indent="-285750" eaLnBrk="1" hangingPunct="1"/>
            <a:r>
              <a:rPr lang="ru-RU" sz="2400" b="1" i="1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ru-RU" sz="2400" b="1" i="1" baseline="-25000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ru-RU" sz="2400" smtClean="0">
                <a:latin typeface="Times New Roman" pitchFamily="18" charset="0"/>
              </a:rPr>
              <a:t> – число атомов мишени, распыленных с единицы поверхности при облучении ее потоком ионов с дозой </a:t>
            </a:r>
            <a:r>
              <a:rPr lang="ru-RU" sz="2400" b="1" i="1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ru-RU" sz="2400" smtClean="0">
                <a:latin typeface="Times New Roman" pitchFamily="18" charset="0"/>
              </a:rPr>
              <a:t>.</a:t>
            </a:r>
            <a:endParaRPr lang="en-US" sz="2400" smtClean="0">
              <a:latin typeface="Times New Roman" pitchFamily="18" charset="0"/>
            </a:endParaRPr>
          </a:p>
          <a:p>
            <a:pPr marL="285750" indent="-285750" eaLnBrk="1" hangingPunct="1"/>
            <a:r>
              <a:rPr lang="ru-RU" sz="2400" smtClean="0">
                <a:latin typeface="Times New Roman" pitchFamily="18" charset="0"/>
              </a:rPr>
              <a:t>Энергия (эВ), соответствующая максимуму </a:t>
            </a:r>
            <a:r>
              <a:rPr lang="ru-RU" sz="2400" b="1" i="1" smtClean="0">
                <a:solidFill>
                  <a:srgbClr val="0000FF"/>
                </a:solidFill>
                <a:latin typeface="Times New Roman" pitchFamily="18" charset="0"/>
              </a:rPr>
              <a:t>К</a:t>
            </a:r>
            <a:r>
              <a:rPr lang="ru-RU" sz="2400" smtClean="0">
                <a:latin typeface="Times New Roman" pitchFamily="18" charset="0"/>
              </a:rPr>
              <a:t>,</a:t>
            </a:r>
          </a:p>
          <a:p>
            <a:pPr marL="285750" indent="-285750" algn="ctr" eaLnBrk="1" hangingPunct="1"/>
            <a:r>
              <a:rPr lang="ru-RU" sz="2800" b="1" i="1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ru-RU" sz="2800" b="1" i="1" baseline="-25000" smtClean="0">
                <a:solidFill>
                  <a:srgbClr val="0000FF"/>
                </a:solidFill>
                <a:latin typeface="Times New Roman" pitchFamily="18" charset="0"/>
              </a:rPr>
              <a:t>M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=0,3/</a:t>
            </a:r>
            <a:r>
              <a:rPr lang="ru-RU" sz="2800" b="1" i="1" smtClean="0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ru-RU" sz="2800" smtClean="0">
                <a:latin typeface="Times New Roman" pitchFamily="18" charset="0"/>
              </a:rPr>
              <a:t>.</a:t>
            </a:r>
          </a:p>
          <a:p>
            <a:pPr marL="285750" indent="-285750" eaLnBrk="1" hangingPunct="1"/>
            <a:r>
              <a:rPr lang="ru-RU" sz="2800" b="1" i="1" smtClean="0">
                <a:solidFill>
                  <a:srgbClr val="0000FF"/>
                </a:solidFill>
                <a:latin typeface="Times New Roman" pitchFamily="18" charset="0"/>
              </a:rPr>
              <a:t>F - </a:t>
            </a:r>
            <a:r>
              <a:rPr lang="ru-RU" sz="2400" smtClean="0">
                <a:latin typeface="Times New Roman" pitchFamily="18" charset="0"/>
              </a:rPr>
              <a:t>нормирующий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коэффициент энергии</a:t>
            </a:r>
          </a:p>
          <a:p>
            <a:pPr marL="285750" indent="-285750" eaLnBrk="1" hangingPunct="1"/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57200"/>
            <a:ext cx="8229600" cy="5516563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2400" smtClean="0">
                <a:latin typeface="Times New Roman" pitchFamily="18" charset="0"/>
              </a:rPr>
              <a:t>Максимальное значение коэффициента распыления</a:t>
            </a:r>
          </a:p>
          <a:p>
            <a:pPr eaLnBrk="1" hangingPunct="1">
              <a:lnSpc>
                <a:spcPct val="60000"/>
              </a:lnSpc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60000"/>
              </a:lnSpc>
            </a:pPr>
            <a:endParaRPr lang="en-US" sz="2400" smtClean="0">
              <a:latin typeface="Times New Roman" pitchFamily="18" charset="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90600"/>
            <a:ext cx="2438400" cy="1023938"/>
          </a:xfrm>
          <a:prstGeom prst="rect">
            <a:avLst/>
          </a:prstGeom>
          <a:solidFill>
            <a:srgbClr val="D6ECEE"/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2057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200400" y="2514600"/>
            <a:ext cx="457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сечение экранирования (см</a:t>
            </a:r>
            <a:r>
              <a:rPr lang="ru-RU" sz="2400" baseline="30000"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ru-RU" sz="2400" i="1">
                <a:latin typeface="Times New Roman" pitchFamily="18" charset="0"/>
              </a:rPr>
              <a:t>а </a:t>
            </a:r>
            <a:r>
              <a:rPr lang="ru-RU" sz="2400">
                <a:latin typeface="Times New Roman" pitchFamily="18" charset="0"/>
              </a:rPr>
              <a:t>– радиус экранирования</a:t>
            </a: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62363"/>
            <a:ext cx="3124200" cy="1214437"/>
          </a:xfrm>
          <a:prstGeom prst="rect">
            <a:avLst/>
          </a:prstGeom>
          <a:solidFill>
            <a:srgbClr val="D6ECEE"/>
          </a:solidFill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990600" y="5029200"/>
            <a:ext cx="77104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ru-RU" sz="2400" b="1" i="1" baseline="-2500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ru-RU" sz="2400">
                <a:latin typeface="Times New Roman" pitchFamily="18" charset="0"/>
              </a:rPr>
              <a:t>– собственная концентрация атомов в кристалле, см</a:t>
            </a:r>
            <a:r>
              <a:rPr lang="ru-RU" sz="2400" baseline="30000">
                <a:latin typeface="Times New Roman" pitchFamily="18" charset="0"/>
              </a:rPr>
              <a:t>-3</a:t>
            </a:r>
            <a:r>
              <a:rPr lang="ru-RU" sz="2400">
                <a:latin typeface="Times New Roman" pitchFamily="18" charset="0"/>
              </a:rPr>
              <a:t>, </a:t>
            </a:r>
            <a:endParaRPr lang="en-US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заряды ядер ионов 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ru-RU" sz="2400" b="1" i="1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и атомов мишени 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ru-RU" sz="2400" b="1" i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, </a:t>
            </a:r>
            <a:endParaRPr lang="en-US" sz="2400">
              <a:latin typeface="Times New Roman" pitchFamily="18" charset="0"/>
            </a:endParaRPr>
          </a:p>
          <a:p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ru-RU" sz="2400">
                <a:latin typeface="Times New Roman" pitchFamily="18" charset="0"/>
              </a:rPr>
              <a:t>- нормирующий коэффициент энергии (эВ</a:t>
            </a:r>
            <a:r>
              <a:rPr lang="ru-RU" sz="2400" baseline="30000">
                <a:latin typeface="Times New Roman" pitchFamily="18" charset="0"/>
              </a:rPr>
              <a:t>-1</a:t>
            </a:r>
            <a:r>
              <a:rPr lang="ru-RU" sz="2400">
                <a:latin typeface="Times New Roman" pitchFamily="18" charset="0"/>
              </a:rPr>
              <a:t>), </a:t>
            </a:r>
            <a:endParaRPr lang="en-US" sz="2400">
              <a:latin typeface="Times New Roman" pitchFamily="18" charset="0"/>
            </a:endParaRPr>
          </a:p>
          <a:p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ru-RU" sz="2400" b="1" i="1" baseline="-2500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– энергия сублимации элемента (эВ).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609600"/>
            <a:ext cx="2971800" cy="1027113"/>
          </a:xfrm>
          <a:solidFill>
            <a:srgbClr val="D6ECEE"/>
          </a:solidFill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228600" y="1981200"/>
            <a:ext cx="8518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Коэффициент распыления зависит от угла падения ионов. </a:t>
            </a:r>
            <a:endParaRPr lang="en-US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Распыление изотропных веществ подчиняется закону косинуса: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2971800" cy="512763"/>
          </a:xfrm>
          <a:prstGeom prst="rect">
            <a:avLst/>
          </a:prstGeom>
          <a:solidFill>
            <a:srgbClr val="D6ECEE"/>
          </a:solidFill>
          <a:ln w="9525">
            <a:noFill/>
            <a:miter lim="800000"/>
            <a:headEnd/>
            <a:tailEnd/>
          </a:ln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1066800" y="3962400"/>
            <a:ext cx="664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К(0)</a:t>
            </a:r>
            <a:r>
              <a:rPr lang="ru-RU" sz="2400">
                <a:latin typeface="Times New Roman" pitchFamily="18" charset="0"/>
              </a:rPr>
              <a:t> – коэффициент распыления при нормальном</a:t>
            </a:r>
            <a:endParaRPr lang="en-US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 падении иона на поверхность мишени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99"/>
                </a:solidFill>
                <a:latin typeface="Times New Roman" pitchFamily="18" charset="0"/>
              </a:rPr>
              <a:t/>
            </a:r>
            <a:br>
              <a:rPr lang="en-US" sz="3200" b="1" smtClean="0">
                <a:solidFill>
                  <a:srgbClr val="FF3399"/>
                </a:solidFill>
                <a:latin typeface="Times New Roman" pitchFamily="18" charset="0"/>
              </a:rPr>
            </a:br>
            <a:endParaRPr lang="en-US" sz="3200" b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48640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Значение угла, при котором наблюдается максимум коэффициента распыления, зависит от типа иона, материала мишени и энергии:</a:t>
            </a: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724400" cy="1255713"/>
          </a:xfrm>
          <a:prstGeom prst="rect">
            <a:avLst/>
          </a:prstGeom>
          <a:solidFill>
            <a:srgbClr val="D6ECEE"/>
          </a:solidFill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28800" y="34290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E</a:t>
            </a:r>
            <a:r>
              <a:rPr lang="ru-RU" sz="2800" b="1" i="1" baseline="-25000">
                <a:latin typeface="Times New Roman" pitchFamily="18" charset="0"/>
              </a:rPr>
              <a:t>R</a:t>
            </a:r>
            <a:r>
              <a:rPr lang="ru-RU" sz="2800">
                <a:latin typeface="Times New Roman" pitchFamily="18" charset="0"/>
              </a:rPr>
              <a:t> = 13.6 эВ – энергия Ридберга.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При </a:t>
            </a:r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физическом распылении</a:t>
            </a:r>
            <a:r>
              <a:rPr lang="ru-RU" sz="2800" smtClean="0">
                <a:latin typeface="Times New Roman" pitchFamily="18" charset="0"/>
              </a:rPr>
              <a:t> отсутствует химическая реакция; в качестве рабочих газов используют 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</a:rPr>
              <a:t>аргон</a:t>
            </a:r>
            <a:r>
              <a:rPr lang="ru-RU" sz="2800" smtClean="0">
                <a:latin typeface="Times New Roman" pitchFamily="18" charset="0"/>
              </a:rPr>
              <a:t> или 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</a:rPr>
              <a:t>азот</a:t>
            </a:r>
            <a:r>
              <a:rPr lang="ru-RU" sz="2800" smtClean="0">
                <a:latin typeface="Times New Roman" pitchFamily="18" charset="0"/>
              </a:rPr>
              <a:t>. </a:t>
            </a:r>
          </a:p>
          <a:p>
            <a:pPr algn="just" eaLnBrk="1" hangingPunct="1"/>
            <a:r>
              <a:rPr lang="ru-RU" sz="2800" b="1" smtClean="0">
                <a:solidFill>
                  <a:srgbClr val="FF3399"/>
                </a:solidFill>
                <a:latin typeface="Times New Roman" pitchFamily="18" charset="0"/>
              </a:rPr>
              <a:t>Реактивное распыление</a:t>
            </a:r>
            <a:r>
              <a:rPr lang="ru-RU" sz="2800" smtClean="0">
                <a:latin typeface="Times New Roman" pitchFamily="18" charset="0"/>
              </a:rPr>
              <a:t> основано на введении дополнительного (реактивного) газа, который взаимодействуя с конденсируемыми атомами на подложке, способствует получению пленок с различными свойствами.</a:t>
            </a: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1365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Default Design</vt:lpstr>
      <vt:lpstr>Лекция №17 Тема 17. Физическое осаждение распылением </vt:lpstr>
      <vt:lpstr>Процессы при воздействии ионов на вещество</vt:lpstr>
      <vt:lpstr>Вакуумные методы напыления покрытий </vt:lpstr>
      <vt:lpstr>Катодное распыление материалов</vt:lpstr>
      <vt:lpstr>Слайд 5</vt:lpstr>
      <vt:lpstr>Слайд 6</vt:lpstr>
      <vt:lpstr>Слайд 7</vt:lpstr>
      <vt:lpstr> </vt:lpstr>
      <vt:lpstr>Слайд 9</vt:lpstr>
      <vt:lpstr>Схематическое изображение установки катодного распыления</vt:lpstr>
      <vt:lpstr>Схематическое изображения процесса катодного распыления</vt:lpstr>
      <vt:lpstr>Ионное распыление</vt:lpstr>
      <vt:lpstr>Схема ионно-лучевого распыления </vt:lpstr>
      <vt:lpstr>Метод ионно-плазменного нанесения пленок</vt:lpstr>
      <vt:lpstr>Схема установки ионно-плазменного напыления</vt:lpstr>
      <vt:lpstr>Слайд 16</vt:lpstr>
      <vt:lpstr>Слайд 17</vt:lpstr>
      <vt:lpstr>Высокочастотное распыление</vt:lpstr>
      <vt:lpstr>Магнетронное распыление</vt:lpstr>
      <vt:lpstr>Схема установки магнетронного распыления</vt:lpstr>
      <vt:lpstr>Слайд 21</vt:lpstr>
      <vt:lpstr>Слайд 22</vt:lpstr>
      <vt:lpstr>Слайд 23</vt:lpstr>
      <vt:lpstr>Слайд 24</vt:lpstr>
      <vt:lpstr>Слайд 25</vt:lpstr>
      <vt:lpstr>Преимущества метода</vt:lpstr>
      <vt:lpstr>Слайд 27</vt:lpstr>
      <vt:lpstr>В немагнетронном распылении плазма не имеет ограничения, и электроны, и ионы аргона проходят через пространство, иногда сталкиваясь с подложкой.</vt:lpstr>
      <vt:lpstr>В случае магнетронного распыления плазма ограничена областью, где магнитное поле является сильным. Тем не менее, воздействие плазмы на мишень увеличивает скорость осаждения, ускоряет пополнение ионами аргона и подложка меньше повреждается от частиц.</vt:lpstr>
      <vt:lpstr>МАГНЕТРОН С КОЛЬЦЕВОЙ МИШЕНЬЮ</vt:lpstr>
    </vt:vector>
  </TitlesOfParts>
  <Company>gpl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hodin</dc:creator>
  <cp:lastModifiedBy>Admin</cp:lastModifiedBy>
  <cp:revision>145</cp:revision>
  <dcterms:created xsi:type="dcterms:W3CDTF">2002-01-01T02:49:15Z</dcterms:created>
  <dcterms:modified xsi:type="dcterms:W3CDTF">2023-09-21T14:00:24Z</dcterms:modified>
</cp:coreProperties>
</file>