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6" r:id="rId5"/>
    <p:sldId id="277" r:id="rId6"/>
    <p:sldId id="273" r:id="rId7"/>
    <p:sldId id="274" r:id="rId8"/>
    <p:sldId id="275" r:id="rId9"/>
    <p:sldId id="260" r:id="rId10"/>
    <p:sldId id="261" r:id="rId11"/>
    <p:sldId id="278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1" r:id="rId20"/>
    <p:sldId id="272" r:id="rId21"/>
    <p:sldId id="269" r:id="rId22"/>
    <p:sldId id="270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9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="" xmlns:p14="http://schemas.microsoft.com/office/powerpoint/2010/main" val="407563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35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343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121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F2F2F0"/>
                </a:solidFill>
              </a:rPr>
              <a:pPr/>
              <a:t>12/6/2020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F2F2F0"/>
                </a:solidFill>
              </a:rPr>
              <a:pPr/>
              <a:t>‹#›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="" xmlns:p14="http://schemas.microsoft.com/office/powerpoint/2010/main" val="383654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24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091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073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4075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82777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16246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 defTabSz="457200"/>
              <a:t>12/6/2020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432A30"/>
                </a:solidFill>
              </a:rPr>
              <a:pPr defTabSz="457200"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3443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Marketing characteristics of IT and software </a:t>
            </a:r>
            <a:endParaRPr lang="ru-RU" sz="6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3540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864" y="187036"/>
            <a:ext cx="9601200" cy="9559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Modular Nature and Open Standards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00200"/>
            <a:ext cx="9601200" cy="4551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One </a:t>
            </a:r>
            <a:r>
              <a:rPr lang="en-US" dirty="0"/>
              <a:t>of the fundamental features of the PC industry today is that the modular nature </a:t>
            </a:r>
            <a:r>
              <a:rPr lang="en-US" dirty="0" smtClean="0"/>
              <a:t>of PC </a:t>
            </a:r>
            <a:r>
              <a:rPr lang="en-US" dirty="0"/>
              <a:t>production combined with the availability of components has led to competition </a:t>
            </a:r>
            <a:r>
              <a:rPr lang="en-US" dirty="0" smtClean="0"/>
              <a:t>on every </a:t>
            </a:r>
            <a:r>
              <a:rPr lang="en-US" dirty="0"/>
              <a:t>stage of the value chain in the hardware industry (Curry &amp; Kenney, 1999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smtClean="0"/>
              <a:t>This modular </a:t>
            </a:r>
            <a:r>
              <a:rPr lang="en-US" dirty="0"/>
              <a:t>nature has also started to spread to the software side of the </a:t>
            </a:r>
            <a:r>
              <a:rPr lang="en-US" dirty="0" smtClean="0"/>
              <a:t>industry</a:t>
            </a:r>
            <a:r>
              <a:rPr lang="en-US" dirty="0"/>
              <a:t>, </a:t>
            </a:r>
            <a:r>
              <a:rPr lang="en-US" dirty="0" smtClean="0"/>
              <a:t>which also </a:t>
            </a:r>
            <a:r>
              <a:rPr lang="en-US" dirty="0"/>
              <a:t>has been moving to creating products that adhere to open standards. Databases</a:t>
            </a:r>
            <a:r>
              <a:rPr lang="en-US" dirty="0" smtClean="0"/>
              <a:t>, middleware and</a:t>
            </a:r>
            <a:r>
              <a:rPr lang="en-US" dirty="0"/>
              <a:t>, to some extent, operating systems are examples </a:t>
            </a:r>
            <a:r>
              <a:rPr lang="en-US" dirty="0" smtClean="0"/>
              <a:t>of software </a:t>
            </a:r>
            <a:r>
              <a:rPr lang="en-US" dirty="0"/>
              <a:t>products that are starting to be considered as commodities.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hardware and</a:t>
            </a:r>
            <a:r>
              <a:rPr lang="en-US" dirty="0"/>
              <a:t>, to some extent software, </a:t>
            </a:r>
            <a:r>
              <a:rPr lang="en-US" dirty="0" err="1"/>
              <a:t>commoditisation</a:t>
            </a:r>
            <a:r>
              <a:rPr lang="en-US" dirty="0"/>
              <a:t> makes it harder for </a:t>
            </a:r>
            <a:r>
              <a:rPr lang="en-US" dirty="0" smtClean="0"/>
              <a:t>computer manufacturers </a:t>
            </a:r>
            <a:r>
              <a:rPr lang="en-US" dirty="0"/>
              <a:t>and software companies to lock customers to their platform. As </a:t>
            </a:r>
            <a:r>
              <a:rPr lang="en-US" dirty="0" smtClean="0"/>
              <a:t>the industry </a:t>
            </a:r>
            <a:r>
              <a:rPr lang="en-US" dirty="0"/>
              <a:t>is moving away from proprietary systems to open standards companies </a:t>
            </a:r>
            <a:r>
              <a:rPr lang="en-US" dirty="0" smtClean="0"/>
              <a:t>must try </a:t>
            </a:r>
            <a:r>
              <a:rPr lang="en-US" dirty="0"/>
              <a:t>to find new ways to attract and keep their customers. Examples of hardware </a:t>
            </a:r>
            <a:r>
              <a:rPr lang="en-US" dirty="0" smtClean="0"/>
              <a:t>that follow </a:t>
            </a:r>
            <a:r>
              <a:rPr lang="en-US" dirty="0"/>
              <a:t>open standards are graphic cards: they all follow the necessary hardware </a:t>
            </a:r>
            <a:r>
              <a:rPr lang="en-US" dirty="0" smtClean="0"/>
              <a:t>and software </a:t>
            </a:r>
            <a:r>
              <a:rPr lang="en-US" dirty="0"/>
              <a:t>standards (e.g. many graphic cards follow the AGP hardware standard as </a:t>
            </a:r>
            <a:r>
              <a:rPr lang="en-US" dirty="0" smtClean="0"/>
              <a:t>well as </a:t>
            </a:r>
            <a:r>
              <a:rPr lang="en-US" dirty="0"/>
              <a:t>Microsoft’s Direct-X software standard). (Healy &amp; Shooter, 2004)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85811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Nature and Open Standards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10591"/>
            <a:ext cx="9601200" cy="48837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"Open Standards" are standards made available to the general public and are developed (or approved) and maintained via a collaborative and consensus driven process. "Open Standards" facilitate interoperability and data exchange among different products or services and are intended for widespread adoption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An Open Standard refers to a format or protocol that </a:t>
            </a:r>
            <a:r>
              <a:rPr lang="en-US" dirty="0" smtClean="0"/>
              <a:t>is </a:t>
            </a:r>
          </a:p>
          <a:p>
            <a:r>
              <a:rPr lang="en-US" dirty="0" smtClean="0"/>
              <a:t>subject </a:t>
            </a:r>
            <a:r>
              <a:rPr lang="en-US" dirty="0"/>
              <a:t>to full public assessment and use without constraints in a manner equally available to all parties</a:t>
            </a:r>
            <a:r>
              <a:rPr lang="en-US" dirty="0" smtClean="0"/>
              <a:t>; </a:t>
            </a:r>
          </a:p>
          <a:p>
            <a:r>
              <a:rPr lang="en-US" dirty="0" smtClean="0"/>
              <a:t>without </a:t>
            </a:r>
            <a:r>
              <a:rPr lang="en-US" dirty="0"/>
              <a:t>any components or extensions that have dependencies on formats or protocols that do not meet the definition of an Open Standard themselves</a:t>
            </a:r>
            <a:r>
              <a:rPr lang="en-US" dirty="0" smtClean="0"/>
              <a:t>; </a:t>
            </a:r>
          </a:p>
          <a:p>
            <a:r>
              <a:rPr lang="en-US" dirty="0" smtClean="0"/>
              <a:t>free </a:t>
            </a:r>
            <a:r>
              <a:rPr lang="en-US" dirty="0"/>
              <a:t>from legal or technical clauses that limit its </a:t>
            </a:r>
            <a:r>
              <a:rPr lang="en-US" dirty="0" err="1"/>
              <a:t>utilisation</a:t>
            </a:r>
            <a:r>
              <a:rPr lang="en-US" dirty="0"/>
              <a:t> by any party or in any business model</a:t>
            </a:r>
            <a:r>
              <a:rPr lang="en-US" dirty="0" smtClean="0"/>
              <a:t>; </a:t>
            </a:r>
          </a:p>
          <a:p>
            <a:r>
              <a:rPr lang="en-US" dirty="0" smtClean="0"/>
              <a:t>managed </a:t>
            </a:r>
            <a:r>
              <a:rPr lang="en-US" dirty="0"/>
              <a:t>and further developed independently of any single vendor in a process open to the equal participation of competitors and third parties</a:t>
            </a:r>
            <a:r>
              <a:rPr lang="en-US" dirty="0" smtClean="0"/>
              <a:t>; </a:t>
            </a:r>
          </a:p>
          <a:p>
            <a:r>
              <a:rPr lang="en-US" dirty="0" smtClean="0"/>
              <a:t>available </a:t>
            </a:r>
            <a:r>
              <a:rPr lang="en-US" dirty="0"/>
              <a:t>in multiple complete implementations by competing vendors, or as a complete implementation equally available to all parties.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11537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 and Consolidation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24891"/>
            <a:ext cx="9601200" cy="4416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IT industry has until recently been </a:t>
            </a:r>
            <a:r>
              <a:rPr lang="en-US" dirty="0" err="1"/>
              <a:t>characterised</a:t>
            </a:r>
            <a:r>
              <a:rPr lang="en-US" dirty="0"/>
              <a:t> by a disaggregated value-chain</a:t>
            </a:r>
            <a:r>
              <a:rPr lang="en-US" dirty="0" smtClean="0"/>
              <a:t>; the </a:t>
            </a:r>
            <a:r>
              <a:rPr lang="en-US" dirty="0"/>
              <a:t>term disaggregated refers to the fact that one part of the value-chain is affected </a:t>
            </a:r>
            <a:r>
              <a:rPr lang="en-US" dirty="0" smtClean="0"/>
              <a:t>by changes </a:t>
            </a:r>
            <a:r>
              <a:rPr lang="en-US" dirty="0"/>
              <a:t>in another part of the value chain.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example of this is Microsoft and Intel: </a:t>
            </a:r>
            <a:r>
              <a:rPr lang="en-US" dirty="0" smtClean="0"/>
              <a:t>if Intel </a:t>
            </a:r>
            <a:r>
              <a:rPr lang="en-US" dirty="0"/>
              <a:t>decreases its price on processors, it is likely that computer sales will increase</a:t>
            </a:r>
            <a:r>
              <a:rPr lang="en-US" dirty="0" smtClean="0"/>
              <a:t>, which </a:t>
            </a:r>
            <a:r>
              <a:rPr lang="en-US" dirty="0"/>
              <a:t>in turn means that Microsoft’s sales would increase, since many of the </a:t>
            </a:r>
            <a:r>
              <a:rPr lang="en-US" dirty="0" smtClean="0"/>
              <a:t>sold computers </a:t>
            </a:r>
            <a:r>
              <a:rPr lang="en-US" dirty="0"/>
              <a:t>probably would have Microsoft’s operating system installed. (Curry </a:t>
            </a:r>
            <a:r>
              <a:rPr lang="en-US" dirty="0" smtClean="0"/>
              <a:t>&amp; Kenney</a:t>
            </a:r>
            <a:r>
              <a:rPr lang="en-US" dirty="0"/>
              <a:t>, 1999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 smtClean="0"/>
              <a:t>During </a:t>
            </a:r>
            <a:r>
              <a:rPr lang="en-US" dirty="0"/>
              <a:t>the end of the 1990’s the IT industry entered a phase of </a:t>
            </a:r>
            <a:r>
              <a:rPr lang="en-US" dirty="0" smtClean="0"/>
              <a:t>increased consolidation</a:t>
            </a:r>
            <a:r>
              <a:rPr lang="en-US" dirty="0"/>
              <a:t>, both horizontally and vertically, that looks set to continue in the </a:t>
            </a:r>
            <a:r>
              <a:rPr lang="en-US" dirty="0" smtClean="0"/>
              <a:t>next few </a:t>
            </a:r>
            <a:r>
              <a:rPr lang="en-US" dirty="0"/>
              <a:t>years. Examples of the increased consolidation are HP’s acquisition of Compaq </a:t>
            </a:r>
            <a:r>
              <a:rPr lang="en-US" dirty="0" smtClean="0"/>
              <a:t>in 2002 </a:t>
            </a:r>
            <a:r>
              <a:rPr lang="en-US" dirty="0"/>
              <a:t>and Microsoft’s acquisition of the enterprise resource planning-system </a:t>
            </a:r>
            <a:r>
              <a:rPr lang="en-US" dirty="0" smtClean="0"/>
              <a:t>developer Navision</a:t>
            </a:r>
            <a:r>
              <a:rPr lang="en-US" dirty="0"/>
              <a:t>. (Gartner from PC Magazine, 2004</a:t>
            </a:r>
            <a:r>
              <a:rPr lang="en-US" dirty="0" smtClean="0"/>
              <a:t>) Furthermore</a:t>
            </a:r>
            <a:r>
              <a:rPr lang="en-US" dirty="0"/>
              <a:t>, the industry has traditionally been </a:t>
            </a:r>
            <a:r>
              <a:rPr lang="en-US" dirty="0" err="1"/>
              <a:t>characterised</a:t>
            </a:r>
            <a:r>
              <a:rPr lang="en-US" dirty="0"/>
              <a:t> by </a:t>
            </a:r>
            <a:r>
              <a:rPr lang="en-US" dirty="0" smtClean="0"/>
              <a:t>horizontal competition </a:t>
            </a:r>
            <a:r>
              <a:rPr lang="en-US" dirty="0"/>
              <a:t>(e.g. operating system competing against operating system and </a:t>
            </a:r>
            <a:r>
              <a:rPr lang="en-US" dirty="0" smtClean="0"/>
              <a:t>processor manufacturer </a:t>
            </a:r>
            <a:r>
              <a:rPr lang="en-US" dirty="0"/>
              <a:t>against processor manufacturer). One of the consequences of </a:t>
            </a:r>
            <a:r>
              <a:rPr lang="en-US" dirty="0" smtClean="0"/>
              <a:t>the increased </a:t>
            </a:r>
            <a:r>
              <a:rPr lang="en-US" dirty="0"/>
              <a:t>level of consolidation is that the competition in the industry is now </a:t>
            </a:r>
            <a:r>
              <a:rPr lang="en-US" dirty="0" smtClean="0"/>
              <a:t>both horizontal </a:t>
            </a:r>
            <a:r>
              <a:rPr lang="en-US" dirty="0"/>
              <a:t>and vertical (Healy, 2004). Vertical competition means that total solutions compete against total solutions, rather than hardware against hardware and </a:t>
            </a:r>
            <a:r>
              <a:rPr lang="en-US" dirty="0" smtClean="0"/>
              <a:t>operating systems </a:t>
            </a:r>
            <a:r>
              <a:rPr lang="en-US" dirty="0"/>
              <a:t>against operating systems.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4987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4691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dirty="0"/>
              <a:t>A Focus on Applications and Total Solutions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10591"/>
            <a:ext cx="9601200" cy="4873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Many </a:t>
            </a:r>
            <a:r>
              <a:rPr lang="en-US" dirty="0"/>
              <a:t>IT-analysts (e.g. </a:t>
            </a:r>
            <a:r>
              <a:rPr lang="en-US" dirty="0" err="1"/>
              <a:t>Carr</a:t>
            </a:r>
            <a:r>
              <a:rPr lang="en-US" dirty="0"/>
              <a:t> &amp; McHale, 2002) predict that one of HP’s corner stones</a:t>
            </a:r>
            <a:r>
              <a:rPr lang="en-US" dirty="0" smtClean="0"/>
              <a:t>, hardware</a:t>
            </a:r>
            <a:r>
              <a:rPr lang="en-US" dirty="0"/>
              <a:t>, will reduce its share of the total IT-spending in the coming years, while </a:t>
            </a:r>
            <a:r>
              <a:rPr lang="en-US" dirty="0" smtClean="0"/>
              <a:t>at the </a:t>
            </a:r>
            <a:r>
              <a:rPr lang="en-US" dirty="0"/>
              <a:t>same time services and software spending will increase; this is part of the </a:t>
            </a:r>
            <a:r>
              <a:rPr lang="en-US" dirty="0" smtClean="0"/>
              <a:t>trend where </a:t>
            </a:r>
            <a:r>
              <a:rPr lang="en-US" dirty="0"/>
              <a:t>IT infrastructure is moving to higher levels of efficiency and </a:t>
            </a:r>
            <a:r>
              <a:rPr lang="en-US" dirty="0" smtClean="0"/>
              <a:t>off-the-shelf approaches </a:t>
            </a:r>
            <a:r>
              <a:rPr lang="en-US" dirty="0"/>
              <a:t>in technology, software and some service segments. Customers </a:t>
            </a:r>
            <a:r>
              <a:rPr lang="en-US" dirty="0" smtClean="0"/>
              <a:t>are demanding </a:t>
            </a:r>
            <a:r>
              <a:rPr lang="en-US" dirty="0"/>
              <a:t>higher quality, innovative software and hardware, and IT is </a:t>
            </a:r>
            <a:r>
              <a:rPr lang="en-US" dirty="0" smtClean="0"/>
              <a:t>becoming increasingly </a:t>
            </a:r>
            <a:r>
              <a:rPr lang="en-US" dirty="0"/>
              <a:t>focused on solving customers’ real business problems. IT solutions </a:t>
            </a:r>
            <a:r>
              <a:rPr lang="en-US" dirty="0" smtClean="0"/>
              <a:t>are being </a:t>
            </a:r>
            <a:r>
              <a:rPr lang="en-US" dirty="0"/>
              <a:t>expected to provide real business solutions with applications aimed at </a:t>
            </a:r>
            <a:r>
              <a:rPr lang="en-US" dirty="0" smtClean="0"/>
              <a:t>specific business </a:t>
            </a:r>
            <a:r>
              <a:rPr lang="en-US" dirty="0"/>
              <a:t>purposes; customers are demanding total (end-to-end) solutions spanning </a:t>
            </a:r>
            <a:r>
              <a:rPr lang="en-US" dirty="0" smtClean="0"/>
              <a:t>the entire </a:t>
            </a:r>
            <a:r>
              <a:rPr lang="en-US" dirty="0"/>
              <a:t>solution stack (explained in detail in section 2.2.2) from hardware </a:t>
            </a:r>
            <a:r>
              <a:rPr lang="en-US" dirty="0" smtClean="0"/>
              <a:t>infrastructure up </a:t>
            </a:r>
            <a:r>
              <a:rPr lang="en-US" dirty="0"/>
              <a:t>to high-end applications, which puts pressure on IT companies to become </a:t>
            </a:r>
            <a:r>
              <a:rPr lang="en-US" dirty="0" smtClean="0"/>
              <a:t>more solutions-oriented</a:t>
            </a:r>
            <a:r>
              <a:rPr lang="en-US" dirty="0"/>
              <a:t>. (HP, 2004)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44269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Industry Channel: Definitions and Participants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Industry Channel</a:t>
            </a:r>
          </a:p>
          <a:p>
            <a:pPr marL="0" indent="0">
              <a:buNone/>
            </a:pPr>
            <a:r>
              <a:rPr lang="en-US" dirty="0"/>
              <a:t>Waxman et al. (2003) define a channel as a sell-through relationship in which </a:t>
            </a:r>
            <a:r>
              <a:rPr lang="en-US" dirty="0" smtClean="0"/>
              <a:t>one firm</a:t>
            </a:r>
            <a:r>
              <a:rPr lang="en-US" dirty="0"/>
              <a:t>, often referred to as a partner, acts as an independent selling party to an end-user</a:t>
            </a:r>
            <a:r>
              <a:rPr lang="en-US" dirty="0" smtClean="0"/>
              <a:t>, leveraging </a:t>
            </a:r>
            <a:r>
              <a:rPr lang="en-US" dirty="0"/>
              <a:t>products and or services from a vendor or service provider in addition to, </a:t>
            </a:r>
            <a:r>
              <a:rPr lang="en-US" dirty="0" smtClean="0"/>
              <a:t>or as </a:t>
            </a:r>
            <a:r>
              <a:rPr lang="en-US" dirty="0"/>
              <a:t>part of, their own goods and services. The partners generally earn profit by </a:t>
            </a:r>
            <a:r>
              <a:rPr lang="en-US" dirty="0" smtClean="0"/>
              <a:t>adding their </a:t>
            </a:r>
            <a:r>
              <a:rPr lang="en-US" dirty="0"/>
              <a:t>own product/services to a customer solution. (Waxman et al., 2003)</a:t>
            </a:r>
          </a:p>
          <a:p>
            <a:pPr marL="0" indent="0">
              <a:buNone/>
            </a:pPr>
            <a:r>
              <a:rPr lang="en-US" dirty="0" smtClean="0"/>
              <a:t>Solution </a:t>
            </a:r>
            <a:r>
              <a:rPr lang="en-US" dirty="0"/>
              <a:t>stack</a:t>
            </a:r>
          </a:p>
          <a:p>
            <a:pPr marL="0" indent="0">
              <a:buNone/>
            </a:pPr>
            <a:r>
              <a:rPr lang="en-US" dirty="0"/>
              <a:t>A complete (end-to-end) IT solution can be seen as a block consisting of </a:t>
            </a:r>
            <a:r>
              <a:rPr lang="en-US" dirty="0" smtClean="0"/>
              <a:t>several bricks</a:t>
            </a:r>
            <a:r>
              <a:rPr lang="en-US" dirty="0"/>
              <a:t>, and is commonly referred to as a solution </a:t>
            </a:r>
            <a:r>
              <a:rPr lang="en-US" dirty="0" smtClean="0"/>
              <a:t>stack. This </a:t>
            </a:r>
            <a:r>
              <a:rPr lang="en-US" dirty="0"/>
              <a:t>concept </a:t>
            </a:r>
            <a:r>
              <a:rPr lang="en-US" dirty="0" smtClean="0"/>
              <a:t>is important </a:t>
            </a:r>
            <a:r>
              <a:rPr lang="en-US" dirty="0"/>
              <a:t>because many IT related companies use this stack as a way </a:t>
            </a:r>
            <a:r>
              <a:rPr lang="en-US" dirty="0" smtClean="0"/>
              <a:t>of communicating </a:t>
            </a:r>
            <a:r>
              <a:rPr lang="en-US" dirty="0"/>
              <a:t>what their products do, and how they interact with other products. </a:t>
            </a:r>
            <a:r>
              <a:rPr lang="en-US" dirty="0" smtClean="0"/>
              <a:t>The different </a:t>
            </a:r>
            <a:r>
              <a:rPr lang="en-US" dirty="0"/>
              <a:t>levels of the stack combined create a complete solution; the lowest </a:t>
            </a:r>
            <a:r>
              <a:rPr lang="en-US" dirty="0" smtClean="0"/>
              <a:t>level represent </a:t>
            </a:r>
            <a:r>
              <a:rPr lang="en-US" dirty="0"/>
              <a:t>the actual hardware, the next level represent the operating system that </a:t>
            </a:r>
            <a:r>
              <a:rPr lang="en-US" dirty="0" smtClean="0"/>
              <a:t>runs on </a:t>
            </a:r>
            <a:r>
              <a:rPr lang="en-US" dirty="0"/>
              <a:t>the hardware and so forth; each level requires that the levels below it </a:t>
            </a:r>
            <a:r>
              <a:rPr lang="en-US" dirty="0" smtClean="0"/>
              <a:t>function accurately</a:t>
            </a:r>
            <a:r>
              <a:rPr lang="en-US" dirty="0"/>
              <a:t>. (Healy &amp; Shooter, 2004)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56068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Industry Channel: Definitions and Participants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2.2.3 Hardware Vendor</a:t>
            </a:r>
          </a:p>
          <a:p>
            <a:pPr marL="0" indent="0">
              <a:buNone/>
            </a:pPr>
            <a:r>
              <a:rPr lang="en-US" dirty="0"/>
              <a:t>An independent </a:t>
            </a:r>
            <a:r>
              <a:rPr lang="en-US" b="1" dirty="0"/>
              <a:t>hardware vendor</a:t>
            </a:r>
            <a:r>
              <a:rPr lang="en-US" dirty="0"/>
              <a:t> (IHV) is a company specializing in making or selling computer </a:t>
            </a:r>
            <a:r>
              <a:rPr lang="en-US" b="1" dirty="0"/>
              <a:t>hardware</a:t>
            </a:r>
            <a:r>
              <a:rPr lang="en-US" dirty="0"/>
              <a:t>, usually for niche markets. </a:t>
            </a:r>
            <a:r>
              <a:rPr lang="en-US" dirty="0" smtClean="0"/>
              <a:t>A </a:t>
            </a:r>
            <a:r>
              <a:rPr lang="en-US" dirty="0"/>
              <a:t>hardware vendor </a:t>
            </a:r>
            <a:r>
              <a:rPr lang="en-US" dirty="0" smtClean="0"/>
              <a:t>develops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/>
              <a:t>manufactures and sells core infrastructure and </a:t>
            </a:r>
            <a:r>
              <a:rPr lang="en-US" dirty="0" smtClean="0"/>
              <a:t>hardware platforms</a:t>
            </a:r>
            <a:r>
              <a:rPr lang="en-US" dirty="0"/>
              <a:t>. Apart from hardware, some of the vendors (especially IBM) are focused </a:t>
            </a:r>
            <a:r>
              <a:rPr lang="en-US" dirty="0" smtClean="0"/>
              <a:t>on offering </a:t>
            </a:r>
            <a:r>
              <a:rPr lang="en-US" dirty="0"/>
              <a:t>total solutions; usually with partners (they offer hardware, software </a:t>
            </a:r>
            <a:r>
              <a:rPr lang="en-US" dirty="0" smtClean="0"/>
              <a:t>and services</a:t>
            </a:r>
            <a:r>
              <a:rPr lang="en-US" dirty="0"/>
              <a:t>). Typically the term hardware vendor refers to the industry’s largest vendors</a:t>
            </a:r>
            <a:r>
              <a:rPr lang="en-US" dirty="0" smtClean="0"/>
              <a:t>, such </a:t>
            </a:r>
            <a:r>
              <a:rPr lang="en-US" dirty="0"/>
              <a:t>as Dell, HP, IBM and Sun Microsystems (Sun). (Healy &amp; Shooter, 2004)</a:t>
            </a:r>
          </a:p>
          <a:p>
            <a:pPr marL="0" indent="0">
              <a:buNone/>
            </a:pPr>
            <a:r>
              <a:rPr lang="en-US" dirty="0"/>
              <a:t>2.2.4 Independent Software Vendor (ISV)</a:t>
            </a:r>
          </a:p>
          <a:p>
            <a:pPr marL="0" indent="0">
              <a:buNone/>
            </a:pPr>
            <a:r>
              <a:rPr lang="en-US" dirty="0"/>
              <a:t>An independent software vendor (ISV) is a company that develops, sells and </a:t>
            </a:r>
            <a:r>
              <a:rPr lang="en-US" dirty="0" smtClean="0"/>
              <a:t>often installs </a:t>
            </a:r>
            <a:r>
              <a:rPr lang="en-US" dirty="0"/>
              <a:t>and manages software applications that run on hardware vendors’ platforms</a:t>
            </a:r>
            <a:r>
              <a:rPr lang="en-US" dirty="0" smtClean="0"/>
              <a:t>. Examples </a:t>
            </a:r>
            <a:r>
              <a:rPr lang="en-US" dirty="0"/>
              <a:t>of large ISVs are Oracle, SAP, BEA and Microsoft. There are a vast </a:t>
            </a:r>
            <a:r>
              <a:rPr lang="en-US" dirty="0" smtClean="0"/>
              <a:t>number of </a:t>
            </a:r>
            <a:r>
              <a:rPr lang="en-US" dirty="0"/>
              <a:t>smaller ISVs in the marketplace developing a large range of applications </a:t>
            </a:r>
            <a:r>
              <a:rPr lang="en-US" dirty="0" smtClean="0"/>
              <a:t>from broad </a:t>
            </a:r>
            <a:r>
              <a:rPr lang="en-US" dirty="0"/>
              <a:t>applications, used by most business companies, to applications used by </a:t>
            </a:r>
            <a:r>
              <a:rPr lang="en-US" dirty="0" smtClean="0"/>
              <a:t>niche companies </a:t>
            </a:r>
            <a:r>
              <a:rPr lang="en-US" dirty="0"/>
              <a:t>in vertical industries. (Bruin &amp; </a:t>
            </a:r>
            <a:r>
              <a:rPr lang="en-US" dirty="0" err="1"/>
              <a:t>Raviart</a:t>
            </a:r>
            <a:r>
              <a:rPr lang="en-US" dirty="0"/>
              <a:t>, 2004)</a:t>
            </a:r>
          </a:p>
          <a:p>
            <a:pPr marL="0" indent="0">
              <a:buNone/>
            </a:pPr>
            <a:r>
              <a:rPr lang="en-US" dirty="0"/>
              <a:t>The ISV functions both as an enabler and gatekeeper, seen from the hardware </a:t>
            </a:r>
            <a:r>
              <a:rPr lang="en-US" dirty="0" smtClean="0"/>
              <a:t>vendor’s perspective</a:t>
            </a:r>
            <a:r>
              <a:rPr lang="en-US" dirty="0"/>
              <a:t>; the ISV can actively support or block a hardware vendors attempt to </a:t>
            </a:r>
            <a:r>
              <a:rPr lang="en-US" dirty="0" smtClean="0"/>
              <a:t>sell hardware </a:t>
            </a:r>
            <a:r>
              <a:rPr lang="en-US" dirty="0"/>
              <a:t>together with the ISV’s application. (</a:t>
            </a:r>
            <a:r>
              <a:rPr lang="en-US" dirty="0" err="1"/>
              <a:t>Poorabia</a:t>
            </a:r>
            <a:r>
              <a:rPr lang="en-US" dirty="0"/>
              <a:t>, 2004)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91861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Industry Channel: Definitions and Participants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System </a:t>
            </a:r>
            <a:r>
              <a:rPr lang="en-US" dirty="0"/>
              <a:t>Integrator (SI and CSI)</a:t>
            </a:r>
          </a:p>
          <a:p>
            <a:pPr marL="0" indent="0">
              <a:buNone/>
            </a:pPr>
            <a:r>
              <a:rPr lang="en-US" dirty="0"/>
              <a:t>A system integrator (SI) or a consultant system integrator (CSI) is a company </a:t>
            </a:r>
            <a:r>
              <a:rPr lang="en-US" dirty="0" smtClean="0"/>
              <a:t>that integrates </a:t>
            </a:r>
            <a:r>
              <a:rPr lang="en-US" dirty="0"/>
              <a:t>applications and hardware from several companies to build a complete (</a:t>
            </a:r>
            <a:r>
              <a:rPr lang="en-US" dirty="0" smtClean="0"/>
              <a:t>end-to-end</a:t>
            </a:r>
            <a:r>
              <a:rPr lang="en-US" dirty="0"/>
              <a:t>) solution for end customers. The SI usually leads the project and designs </a:t>
            </a:r>
            <a:r>
              <a:rPr lang="en-US" dirty="0" smtClean="0"/>
              <a:t>and builds </a:t>
            </a:r>
            <a:r>
              <a:rPr lang="en-US" dirty="0"/>
              <a:t>custom solutions from concept to implementation. A true SI is </a:t>
            </a:r>
            <a:r>
              <a:rPr lang="en-US" dirty="0" smtClean="0"/>
              <a:t>often distinguished </a:t>
            </a:r>
            <a:r>
              <a:rPr lang="en-US" dirty="0"/>
              <a:t>by its software and consulting capabilities. Examples of large </a:t>
            </a:r>
            <a:r>
              <a:rPr lang="en-US" dirty="0" smtClean="0"/>
              <a:t>system integrators </a:t>
            </a:r>
            <a:r>
              <a:rPr lang="en-US" dirty="0"/>
              <a:t>are consulting firms such as Accenture, BearingPoint and Cap Gemini</a:t>
            </a:r>
            <a:r>
              <a:rPr lang="en-US" dirty="0" smtClean="0"/>
              <a:t>. Depending </a:t>
            </a:r>
            <a:r>
              <a:rPr lang="en-US" dirty="0"/>
              <a:t>on the complexity of the solution the integration can also be done </a:t>
            </a:r>
            <a:r>
              <a:rPr lang="en-US" dirty="0" smtClean="0"/>
              <a:t>by hardware </a:t>
            </a:r>
            <a:r>
              <a:rPr lang="en-US" dirty="0"/>
              <a:t>vendors or by the customer itself depending on their skills and capabilities</a:t>
            </a:r>
            <a:r>
              <a:rPr lang="en-US" dirty="0" smtClean="0"/>
              <a:t>. (</a:t>
            </a:r>
            <a:r>
              <a:rPr lang="en-US" dirty="0"/>
              <a:t>Waxman et al., 2003)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80255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Industry Channel: Definitions and Participants 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Distributor (VAD)</a:t>
            </a:r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distributor buys and sells hardware and software vendors’ products to other </a:t>
            </a:r>
            <a:r>
              <a:rPr lang="en-US" dirty="0" smtClean="0"/>
              <a:t>channel members</a:t>
            </a:r>
            <a:r>
              <a:rPr lang="en-US" dirty="0"/>
              <a:t>, but normally it does not sell to end consumers. Distributors primarily sell </a:t>
            </a:r>
            <a:r>
              <a:rPr lang="en-US" dirty="0" smtClean="0"/>
              <a:t>to resellers</a:t>
            </a:r>
            <a:r>
              <a:rPr lang="en-US" dirty="0"/>
              <a:t>, system integrators, ISVs or other distributors. There are two major </a:t>
            </a:r>
            <a:r>
              <a:rPr lang="en-US" dirty="0" smtClean="0"/>
              <a:t>categories of </a:t>
            </a:r>
            <a:r>
              <a:rPr lang="en-US" dirty="0"/>
              <a:t>distributors: volume- (regular) and value-adding distributors (VADs). A VAD </a:t>
            </a:r>
            <a:r>
              <a:rPr lang="en-US" dirty="0" smtClean="0"/>
              <a:t>adds value </a:t>
            </a:r>
            <a:r>
              <a:rPr lang="en-US" dirty="0"/>
              <a:t>to the product before they distribute them; this might be in the form </a:t>
            </a:r>
            <a:r>
              <a:rPr lang="en-US" dirty="0" smtClean="0"/>
              <a:t>of assembling </a:t>
            </a:r>
            <a:r>
              <a:rPr lang="en-US" dirty="0"/>
              <a:t>a complete system or installing software. The two terms are not exclusive</a:t>
            </a:r>
            <a:r>
              <a:rPr lang="en-US" dirty="0" smtClean="0"/>
              <a:t>; a </a:t>
            </a:r>
            <a:r>
              <a:rPr lang="en-US" dirty="0"/>
              <a:t>distributor can be both a VAD and volume distributor and even a reseller at the </a:t>
            </a:r>
            <a:r>
              <a:rPr lang="en-US" dirty="0" smtClean="0"/>
              <a:t>same time</a:t>
            </a:r>
            <a:r>
              <a:rPr lang="en-US" dirty="0"/>
              <a:t>. (Adams &amp; </a:t>
            </a:r>
            <a:r>
              <a:rPr lang="en-US" dirty="0" err="1"/>
              <a:t>Costigan</a:t>
            </a:r>
            <a:r>
              <a:rPr lang="en-US" dirty="0"/>
              <a:t>, 2004)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22639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Industry Channel: Definitions and </a:t>
            </a:r>
            <a:r>
              <a:rPr lang="en-US" dirty="0" smtClean="0"/>
              <a:t>Participants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Reseller (VAR)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reseller works like a distributor, except that it sells primarily to end customers</a:t>
            </a:r>
            <a:r>
              <a:rPr lang="en-US" dirty="0" smtClean="0"/>
              <a:t>. There </a:t>
            </a:r>
            <a:r>
              <a:rPr lang="en-US" dirty="0"/>
              <a:t>are two major categories of resellers: regular and value-adding resellers </a:t>
            </a:r>
            <a:r>
              <a:rPr lang="en-US" dirty="0" smtClean="0"/>
              <a:t>(VARs). A </a:t>
            </a:r>
            <a:r>
              <a:rPr lang="en-US" dirty="0"/>
              <a:t>VAR adds value to the product in some way, much like a VAD, e.g. by </a:t>
            </a:r>
            <a:r>
              <a:rPr lang="en-US" dirty="0" smtClean="0"/>
              <a:t>installing and </a:t>
            </a:r>
            <a:r>
              <a:rPr lang="en-US" dirty="0"/>
              <a:t>assembling a complete system, while the regular reseller simply sells the </a:t>
            </a:r>
            <a:r>
              <a:rPr lang="en-US" dirty="0" smtClean="0"/>
              <a:t>products without </a:t>
            </a:r>
            <a:r>
              <a:rPr lang="en-US" dirty="0"/>
              <a:t>modification. The term reseller is not exclusive. (Waxman et al., 2003)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37368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Industry Channel: Definitions and Participants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ISVs and the Hardware Vendor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ISVs form a heterogenic community with diverse needs and requirements. </a:t>
            </a:r>
            <a:r>
              <a:rPr lang="en-US" dirty="0" err="1"/>
              <a:t>Carr</a:t>
            </a:r>
            <a:r>
              <a:rPr lang="en-US" dirty="0"/>
              <a:t> </a:t>
            </a:r>
            <a:r>
              <a:rPr lang="en-US" dirty="0" smtClean="0"/>
              <a:t>&amp; McHale </a:t>
            </a:r>
            <a:r>
              <a:rPr lang="en-US" dirty="0"/>
              <a:t>(2002) state that the relationship between the ISV and the hardware vendor </a:t>
            </a:r>
            <a:r>
              <a:rPr lang="en-US" dirty="0" smtClean="0"/>
              <a:t>is a </a:t>
            </a:r>
            <a:r>
              <a:rPr lang="en-US" dirty="0"/>
              <a:t>give and take relationship: while the ISVs extend to solution eco-systems of </a:t>
            </a:r>
            <a:r>
              <a:rPr lang="en-US" dirty="0" smtClean="0"/>
              <a:t>the vendor</a:t>
            </a:r>
            <a:r>
              <a:rPr lang="en-US" dirty="0"/>
              <a:t>, the ISVs profit by association with vendors whose name has a market </a:t>
            </a:r>
            <a:r>
              <a:rPr lang="en-US" dirty="0" smtClean="0"/>
              <a:t>pull effect</a:t>
            </a:r>
            <a:r>
              <a:rPr lang="en-US" dirty="0"/>
              <a:t>. As a result, it is in the vendors’ interest to help the ISVs with porting to </a:t>
            </a:r>
            <a:r>
              <a:rPr lang="en-US" dirty="0" smtClean="0"/>
              <a:t>their platforms</a:t>
            </a:r>
            <a:r>
              <a:rPr lang="en-US" dirty="0"/>
              <a:t>, compatibility testing, marketing support and in some cases even help </a:t>
            </a:r>
            <a:r>
              <a:rPr lang="en-US" dirty="0" smtClean="0"/>
              <a:t>selling the </a:t>
            </a:r>
            <a:r>
              <a:rPr lang="en-US" dirty="0"/>
              <a:t>ISV’s product. (Porting means that the application is made available on </a:t>
            </a:r>
            <a:r>
              <a:rPr lang="en-US" dirty="0" smtClean="0"/>
              <a:t>an additional </a:t>
            </a:r>
            <a:r>
              <a:rPr lang="en-US" dirty="0"/>
              <a:t>platform.) Because of the </a:t>
            </a:r>
            <a:r>
              <a:rPr lang="en-US" dirty="0" err="1"/>
              <a:t>standardisation</a:t>
            </a:r>
            <a:r>
              <a:rPr lang="en-US" dirty="0"/>
              <a:t> of hardware platforms ISVs </a:t>
            </a:r>
            <a:r>
              <a:rPr lang="en-US" dirty="0" smtClean="0"/>
              <a:t>can be </a:t>
            </a:r>
            <a:r>
              <a:rPr lang="en-US" dirty="0"/>
              <a:t>a lot more agnostic in terms of platform selection today than in the past. But </a:t>
            </a:r>
            <a:r>
              <a:rPr lang="en-US" dirty="0" smtClean="0"/>
              <a:t>there can </a:t>
            </a:r>
            <a:r>
              <a:rPr lang="en-US" dirty="0"/>
              <a:t>still be many aspects that influence their choice of platform and </a:t>
            </a:r>
            <a:r>
              <a:rPr lang="en-US" dirty="0" smtClean="0"/>
              <a:t>preferred hardware </a:t>
            </a:r>
            <a:r>
              <a:rPr lang="en-US" dirty="0"/>
              <a:t>provider. (</a:t>
            </a:r>
            <a:r>
              <a:rPr lang="en-US" dirty="0" err="1"/>
              <a:t>Carr</a:t>
            </a:r>
            <a:r>
              <a:rPr lang="en-US" dirty="0"/>
              <a:t> &amp; McHale, 2002)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8469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the IT Industry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IT industry has several characteristics that greatly affect the way the </a:t>
            </a:r>
            <a:r>
              <a:rPr lang="en-US" dirty="0" smtClean="0"/>
              <a:t>industry works </a:t>
            </a:r>
            <a:r>
              <a:rPr lang="en-US" dirty="0"/>
              <a:t>and, to a certain extent, differentiates it from other </a:t>
            </a:r>
            <a:r>
              <a:rPr lang="en-US" dirty="0" smtClean="0"/>
              <a:t>industries. The main factors:</a:t>
            </a:r>
          </a:p>
          <a:p>
            <a:r>
              <a:rPr lang="en-US" dirty="0"/>
              <a:t>High Rate of Product Innovation and Short Product Life </a:t>
            </a:r>
            <a:r>
              <a:rPr lang="en-US" dirty="0" smtClean="0"/>
              <a:t>Cycles</a:t>
            </a:r>
          </a:p>
          <a:p>
            <a:r>
              <a:rPr lang="en-US" dirty="0"/>
              <a:t>Moore’s </a:t>
            </a:r>
            <a:r>
              <a:rPr lang="en-US" dirty="0" smtClean="0"/>
              <a:t>law</a:t>
            </a:r>
          </a:p>
          <a:p>
            <a:r>
              <a:rPr lang="en-US" dirty="0"/>
              <a:t>Modular Nature and Open </a:t>
            </a:r>
            <a:r>
              <a:rPr lang="en-US" dirty="0" smtClean="0"/>
              <a:t>Standards</a:t>
            </a:r>
          </a:p>
          <a:p>
            <a:r>
              <a:rPr lang="en-US" dirty="0"/>
              <a:t>Competition and Consolidation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86916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87037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Industry Channel: Definitions and </a:t>
            </a:r>
            <a:r>
              <a:rPr lang="en-US" dirty="0" smtClean="0"/>
              <a:t>Participants Partners</a:t>
            </a:r>
            <a:r>
              <a:rPr lang="en-US" dirty="0"/>
              <a:t>’ Platform Influence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70364"/>
            <a:ext cx="9601200" cy="39970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vendor’s partners (e.g. HP’s partners) can influence the customers’ </a:t>
            </a:r>
            <a:r>
              <a:rPr lang="en-US" dirty="0" smtClean="0"/>
              <a:t>end-platform selection </a:t>
            </a:r>
            <a:r>
              <a:rPr lang="en-US" dirty="0"/>
              <a:t>in several ways, hence exist several different sales scenarios, depending </a:t>
            </a:r>
            <a:r>
              <a:rPr lang="en-US" dirty="0" smtClean="0"/>
              <a:t>on if</a:t>
            </a:r>
            <a:r>
              <a:rPr lang="en-US" dirty="0"/>
              <a:t>, for example, the partner influences the customer to buy the vendor’s hardware, </a:t>
            </a:r>
            <a:r>
              <a:rPr lang="en-US" dirty="0" smtClean="0"/>
              <a:t>the partners </a:t>
            </a:r>
            <a:r>
              <a:rPr lang="en-US" dirty="0"/>
              <a:t>sell the hardware and so forth.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order to understand the different sales scenarios, it is necessary to know </a:t>
            </a:r>
            <a:r>
              <a:rPr lang="en-US" dirty="0" smtClean="0"/>
              <a:t>the following </a:t>
            </a:r>
            <a:r>
              <a:rPr lang="en-US" dirty="0"/>
              <a:t>terms:</a:t>
            </a:r>
          </a:p>
          <a:p>
            <a:pPr marL="0" indent="0">
              <a:buNone/>
            </a:pPr>
            <a:r>
              <a:rPr lang="en-US" dirty="0"/>
              <a:t>• Sell through sales: the partner sells the vendor’s products</a:t>
            </a:r>
          </a:p>
          <a:p>
            <a:pPr marL="0" indent="0">
              <a:buNone/>
            </a:pPr>
            <a:r>
              <a:rPr lang="en-US" dirty="0"/>
              <a:t>• Influenced sales: the partner influences the choice of platform, but does not </a:t>
            </a:r>
            <a:r>
              <a:rPr lang="en-US" dirty="0" smtClean="0"/>
              <a:t>sell HP </a:t>
            </a:r>
            <a:r>
              <a:rPr lang="en-US" dirty="0"/>
              <a:t>products</a:t>
            </a:r>
          </a:p>
          <a:p>
            <a:pPr marL="0" indent="0">
              <a:buNone/>
            </a:pPr>
            <a:r>
              <a:rPr lang="en-US" dirty="0"/>
              <a:t>• Leveraged (or incremental) sales: sales of the vendor’s products that would </a:t>
            </a:r>
            <a:r>
              <a:rPr lang="en-US" dirty="0" smtClean="0"/>
              <a:t>not have </a:t>
            </a:r>
            <a:r>
              <a:rPr lang="en-US" dirty="0"/>
              <a:t>occurred without the influence of the partner (and in turn possibly </a:t>
            </a:r>
            <a:r>
              <a:rPr lang="en-US" dirty="0" smtClean="0"/>
              <a:t>the vendor’s </a:t>
            </a:r>
            <a:r>
              <a:rPr lang="en-US" dirty="0"/>
              <a:t>effort to influence the partner</a:t>
            </a:r>
            <a:r>
              <a:rPr lang="en-US" dirty="0" smtClean="0"/>
              <a:t>) The </a:t>
            </a:r>
            <a:r>
              <a:rPr lang="en-US" dirty="0"/>
              <a:t>terms do not necessarily have to be exclusive; a sale could for example </a:t>
            </a:r>
            <a:r>
              <a:rPr lang="en-US" dirty="0" smtClean="0"/>
              <a:t>be influenced </a:t>
            </a:r>
            <a:r>
              <a:rPr lang="en-US" dirty="0"/>
              <a:t>as well as leveraging HP hardware.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124048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Eco-system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company’s eco-system consists of all the interconnected industry members </a:t>
            </a:r>
            <a:r>
              <a:rPr lang="en-US" dirty="0" smtClean="0"/>
              <a:t>involved in </a:t>
            </a:r>
            <a:r>
              <a:rPr lang="en-US" dirty="0"/>
              <a:t>delivering a complete solution to an end customer. The eco-system in the </a:t>
            </a:r>
            <a:r>
              <a:rPr lang="en-US" dirty="0" smtClean="0"/>
              <a:t>IT industry </a:t>
            </a:r>
            <a:r>
              <a:rPr lang="en-US" dirty="0"/>
              <a:t>primarily consists of vendors, independent software vendors, </a:t>
            </a:r>
            <a:r>
              <a:rPr lang="en-US" dirty="0" smtClean="0"/>
              <a:t>system integrators</a:t>
            </a:r>
            <a:r>
              <a:rPr lang="en-US" dirty="0"/>
              <a:t>, value-added distributors and resellers. The members all have </a:t>
            </a:r>
            <a:r>
              <a:rPr lang="en-US" dirty="0" smtClean="0"/>
              <a:t>different roles</a:t>
            </a:r>
            <a:r>
              <a:rPr lang="en-US" dirty="0"/>
              <a:t>, but they all may take part in delivering the solution to the end-customer. (</a:t>
            </a:r>
            <a:r>
              <a:rPr lang="en-US" dirty="0" smtClean="0"/>
              <a:t>Bruin  </a:t>
            </a:r>
            <a:r>
              <a:rPr lang="en-US" dirty="0" err="1"/>
              <a:t>Raviart</a:t>
            </a:r>
            <a:r>
              <a:rPr lang="en-US" dirty="0"/>
              <a:t>, 2004)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80583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Eco-system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different kinds of industry members are interconnected in several </a:t>
            </a:r>
            <a:r>
              <a:rPr lang="en-US" dirty="0" smtClean="0"/>
              <a:t>ways. A </a:t>
            </a:r>
            <a:r>
              <a:rPr lang="en-US" dirty="0"/>
              <a:t>company </a:t>
            </a:r>
            <a:r>
              <a:rPr lang="en-US" dirty="0" smtClean="0"/>
              <a:t>might have </a:t>
            </a:r>
            <a:r>
              <a:rPr lang="en-US" dirty="0"/>
              <a:t>several roles: an ISV might for example also function as a VAR. Furthermore, </a:t>
            </a:r>
            <a:r>
              <a:rPr lang="en-US" dirty="0" smtClean="0"/>
              <a:t>a transaction </a:t>
            </a:r>
            <a:r>
              <a:rPr lang="en-US" dirty="0"/>
              <a:t>between involved parties usually consists of one contact way from </a:t>
            </a:r>
            <a:r>
              <a:rPr lang="en-US" dirty="0" smtClean="0"/>
              <a:t>vendor to </a:t>
            </a:r>
            <a:r>
              <a:rPr lang="en-US" dirty="0"/>
              <a:t>customer (i.e. if the vendor sells directly to the customer, then there is normally </a:t>
            </a:r>
            <a:r>
              <a:rPr lang="en-US" dirty="0" smtClean="0"/>
              <a:t>no need </a:t>
            </a:r>
            <a:r>
              <a:rPr lang="en-US" dirty="0"/>
              <a:t>for a distributor).</a:t>
            </a:r>
          </a:p>
          <a:p>
            <a:pPr marL="0" indent="0">
              <a:buNone/>
            </a:pPr>
            <a:r>
              <a:rPr lang="en-US" dirty="0"/>
              <a:t>Companies build eco-systems around their own offerings, often to serve a </a:t>
            </a:r>
            <a:r>
              <a:rPr lang="en-US" dirty="0" smtClean="0"/>
              <a:t>specific market</a:t>
            </a:r>
            <a:r>
              <a:rPr lang="en-US" dirty="0"/>
              <a:t>. Examples of HP’s eco-systems are the ones that the company builds around </a:t>
            </a:r>
            <a:r>
              <a:rPr lang="en-US" dirty="0" smtClean="0"/>
              <a:t>its hardware </a:t>
            </a:r>
            <a:r>
              <a:rPr lang="en-US" dirty="0"/>
              <a:t>platforms; they consist of partners delivering applications and other </a:t>
            </a:r>
            <a:r>
              <a:rPr lang="en-US" dirty="0" smtClean="0"/>
              <a:t>related software </a:t>
            </a:r>
            <a:r>
              <a:rPr lang="en-US" dirty="0"/>
              <a:t>and services to HP’s hardware platforms. An eco-system is very much </a:t>
            </a:r>
            <a:r>
              <a:rPr lang="en-US" dirty="0" smtClean="0"/>
              <a:t>the same </a:t>
            </a:r>
            <a:r>
              <a:rPr lang="en-US" dirty="0"/>
              <a:t>as a value-creating network of interdependent partners, where each </a:t>
            </a:r>
            <a:r>
              <a:rPr lang="en-US" dirty="0" smtClean="0"/>
              <a:t>partner contributes </a:t>
            </a:r>
            <a:r>
              <a:rPr lang="en-US" dirty="0"/>
              <a:t>and adds value to a customer solution. Value networks will be discussed </a:t>
            </a:r>
            <a:r>
              <a:rPr lang="en-US" dirty="0" smtClean="0"/>
              <a:t>in more </a:t>
            </a:r>
            <a:r>
              <a:rPr lang="en-US" dirty="0"/>
              <a:t>detail in the theoretical framework.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84369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High Rate of Product Innovation and Short Product Life Cycles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high rate of product innovation is one of the IT industry’s most </a:t>
            </a:r>
            <a:r>
              <a:rPr lang="en-US" dirty="0" smtClean="0"/>
              <a:t>important characteristics</a:t>
            </a:r>
            <a:r>
              <a:rPr lang="en-US" dirty="0"/>
              <a:t>, because of its implications for the whole industry. The high rate </a:t>
            </a:r>
            <a:r>
              <a:rPr lang="en-US" dirty="0" smtClean="0"/>
              <a:t>of innovation </a:t>
            </a:r>
            <a:r>
              <a:rPr lang="en-US" dirty="0"/>
              <a:t>leads to very short product-life cycles, which in turn means that </a:t>
            </a:r>
            <a:r>
              <a:rPr lang="en-US" dirty="0" smtClean="0"/>
              <a:t>assemblers must </a:t>
            </a:r>
            <a:r>
              <a:rPr lang="en-US" dirty="0"/>
              <a:t>constantly upgrade their production facilities and produce in new ways (</a:t>
            </a:r>
            <a:r>
              <a:rPr lang="en-US" dirty="0" smtClean="0"/>
              <a:t>instead of </a:t>
            </a:r>
            <a:r>
              <a:rPr lang="en-US" dirty="0"/>
              <a:t>refining old ways) to avoid inventory deprecation. (Curry &amp; Kenny, 1999</a:t>
            </a:r>
            <a:r>
              <a:rPr lang="en-US" dirty="0" smtClean="0"/>
              <a:t>) The </a:t>
            </a:r>
            <a:r>
              <a:rPr lang="en-US" dirty="0"/>
              <a:t>high rate of product innovation also results in discontinuous change, when </a:t>
            </a:r>
            <a:r>
              <a:rPr lang="en-US" dirty="0" smtClean="0"/>
              <a:t>new technology </a:t>
            </a:r>
            <a:r>
              <a:rPr lang="en-US" dirty="0"/>
              <a:t>suddenly emerges from ‘nowhere’ and in a very short time replaces </a:t>
            </a:r>
            <a:r>
              <a:rPr lang="en-US" dirty="0" smtClean="0"/>
              <a:t>the current </a:t>
            </a:r>
            <a:r>
              <a:rPr lang="en-US" dirty="0"/>
              <a:t>standard; this is known as a shift of paradigms. (Moore, 1999)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3171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37755" y="103909"/>
            <a:ext cx="11454245" cy="675409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30839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4321" y="819158"/>
            <a:ext cx="9304970" cy="5253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371600" y="326571"/>
            <a:ext cx="8752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Product-Market vs. Product Life Cycle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4561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5363" y="104775"/>
            <a:ext cx="10201275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041337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1" y="187036"/>
            <a:ext cx="11024754" cy="64553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92871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4218" y="731520"/>
            <a:ext cx="10580913" cy="594775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22152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Moore’s law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62545"/>
            <a:ext cx="9601200" cy="4204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Moore’s </a:t>
            </a:r>
            <a:r>
              <a:rPr lang="en-US" dirty="0"/>
              <a:t>law, a prediction by Gordon Moore in 1965, stated that the numbers </a:t>
            </a:r>
            <a:r>
              <a:rPr lang="en-US" dirty="0" smtClean="0"/>
              <a:t>of transistors </a:t>
            </a:r>
            <a:r>
              <a:rPr lang="en-US" dirty="0"/>
              <a:t>per silicon chip will double each year, while the manufacturing </a:t>
            </a:r>
            <a:r>
              <a:rPr lang="en-US" dirty="0" smtClean="0"/>
              <a:t>cost remains </a:t>
            </a:r>
            <a:r>
              <a:rPr lang="en-US" dirty="0"/>
              <a:t>constant. The time was revised in 1975 to every second year, but since </a:t>
            </a:r>
            <a:r>
              <a:rPr lang="en-US" dirty="0" smtClean="0"/>
              <a:t>1961 the </a:t>
            </a:r>
            <a:r>
              <a:rPr lang="en-US" dirty="0"/>
              <a:t>actual numbers of transistors per chip have roughly doubled every 18 months</a:t>
            </a:r>
            <a:r>
              <a:rPr lang="en-US" dirty="0" smtClean="0"/>
              <a:t>. (Encyclopedia </a:t>
            </a:r>
            <a:r>
              <a:rPr lang="en-US" dirty="0"/>
              <a:t>Britannica, 2004c)</a:t>
            </a:r>
          </a:p>
          <a:p>
            <a:pPr marL="0" indent="0">
              <a:buNone/>
            </a:pPr>
            <a:r>
              <a:rPr lang="en-US" dirty="0"/>
              <a:t>However, Moore’s law does not apply to all computer products: the parts that are </a:t>
            </a:r>
            <a:r>
              <a:rPr lang="en-US" dirty="0" smtClean="0"/>
              <a:t>not part </a:t>
            </a:r>
            <a:r>
              <a:rPr lang="en-US" dirty="0"/>
              <a:t>of the computer core (processor, graphic card, hard-drive etc.) such as keyboard </a:t>
            </a:r>
            <a:r>
              <a:rPr lang="en-US" dirty="0" smtClean="0"/>
              <a:t>Sales </a:t>
            </a:r>
            <a:r>
              <a:rPr lang="en-US" dirty="0"/>
              <a:t>and Marketing Strategy in the IT </a:t>
            </a:r>
            <a:r>
              <a:rPr lang="en-US" dirty="0" smtClean="0"/>
              <a:t>Industry and </a:t>
            </a:r>
            <a:r>
              <a:rPr lang="en-US" dirty="0"/>
              <a:t>monitors do not decrease in price as rapidly as the internal components. (Curry </a:t>
            </a:r>
            <a:r>
              <a:rPr lang="en-US" dirty="0" smtClean="0"/>
              <a:t>&amp; Kenney</a:t>
            </a:r>
            <a:r>
              <a:rPr lang="en-US" dirty="0"/>
              <a:t>, 1999)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8470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2018</Words>
  <Application>Microsoft Office PowerPoint</Application>
  <PresentationFormat>Произвольный</PresentationFormat>
  <Paragraphs>65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Crop</vt:lpstr>
      <vt:lpstr>Marketing characteristics of IT and software </vt:lpstr>
      <vt:lpstr>Characteristics of the IT Industry </vt:lpstr>
      <vt:lpstr>High Rate of Product Innovation and Short Product Life Cycles </vt:lpstr>
      <vt:lpstr>Слайд 4</vt:lpstr>
      <vt:lpstr>Слайд 5</vt:lpstr>
      <vt:lpstr>Слайд 6</vt:lpstr>
      <vt:lpstr>Слайд 7</vt:lpstr>
      <vt:lpstr>Слайд 8</vt:lpstr>
      <vt:lpstr>Moore’s law </vt:lpstr>
      <vt:lpstr>Modular Nature and Open Standards </vt:lpstr>
      <vt:lpstr>Modular Nature and Open Standards </vt:lpstr>
      <vt:lpstr>Competition and Consolidation </vt:lpstr>
      <vt:lpstr>A Focus on Applications and Total Solutions </vt:lpstr>
      <vt:lpstr>The Industry Channel: Definitions and Participants </vt:lpstr>
      <vt:lpstr>The Industry Channel: Definitions and Participants </vt:lpstr>
      <vt:lpstr>The Industry Channel: Definitions and Participants </vt:lpstr>
      <vt:lpstr>The Industry Channel: Definitions and Participants  </vt:lpstr>
      <vt:lpstr>The Industry Channel: Definitions and Participants</vt:lpstr>
      <vt:lpstr>The Industry Channel: Definitions and Participants</vt:lpstr>
      <vt:lpstr>The Industry Channel: Definitions and Participants Partners’ Platform Influence </vt:lpstr>
      <vt:lpstr>Eco-system </vt:lpstr>
      <vt:lpstr>Eco-system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characteristics of IT and software</dc:title>
  <dc:creator>Я</dc:creator>
  <cp:lastModifiedBy>Дашка ...</cp:lastModifiedBy>
  <cp:revision>17</cp:revision>
  <dcterms:created xsi:type="dcterms:W3CDTF">2020-11-09T11:23:41Z</dcterms:created>
  <dcterms:modified xsi:type="dcterms:W3CDTF">2020-12-06T19:28:13Z</dcterms:modified>
</cp:coreProperties>
</file>