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  <p:sldId id="270" r:id="rId12"/>
    <p:sldId id="264" r:id="rId13"/>
    <p:sldId id="271" r:id="rId14"/>
    <p:sldId id="272" r:id="rId15"/>
    <p:sldId id="265" r:id="rId16"/>
    <p:sldId id="266" r:id="rId17"/>
    <p:sldId id="267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4CF11-1A05-4355-B3FE-5EBC5FC30939}" type="datetimeFigureOut">
              <a:rPr lang="ru-RU" smtClean="0"/>
              <a:pPr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94F05-A6FE-4AA6-9E32-E2EF591519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Лекция 5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</a:rPr>
              <a:t>Проводниковые материалы и их применение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457200" y="548680"/>
            <a:ext cx="8229600" cy="5577483"/>
          </a:xfrm>
          <a:prstGeom prst="rect">
            <a:avLst/>
          </a:prstGeom>
        </p:spPr>
        <p:txBody>
          <a:bodyPr/>
          <a:lstStyle/>
          <a:p>
            <a:pPr marL="347472" marR="0" lvl="0" indent="-347472" algn="l" defTabSz="914400" rtl="0" eaLnBrk="1" fontAlgn="auto" latinLnBrk="0" hangingPunct="1">
              <a:lnSpc>
                <a:spcPct val="100000"/>
              </a:lnSpc>
              <a:spcBef>
                <a:spcPts val="432"/>
              </a:spcBef>
              <a:spcAft>
                <a:spcPts val="0"/>
              </a:spcAft>
              <a:buClrTx/>
              <a:buSzPts val="1800"/>
              <a:buFont typeface="Arial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1. Выпрямляющие контакты металл-полупроводник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/>
            </a:r>
            <a:b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</a:b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• Омические контакты делятся на два типа:</a:t>
            </a:r>
            <a:b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</a:b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Контакты, которые демонстрируют выпрямляющие ВАХ называются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барьерами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Шоттки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, и контакты, которые демонстрируют линейные ВАХ –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омические контакты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.</a:t>
            </a:r>
            <a:b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</a:b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• Контакт является омическим, если падение напряжения на нем  пренебрежимо мало в сравнении с падением напряжения на приборе.</a:t>
            </a:r>
          </a:p>
          <a:p>
            <a:pPr marL="347472" marR="0" lvl="0" indent="-347472" algn="l" defTabSz="914400" rtl="0" eaLnBrk="1" fontAlgn="auto" latinLnBrk="0" hangingPunct="1">
              <a:lnSpc>
                <a:spcPct val="100000"/>
              </a:lnSpc>
              <a:spcBef>
                <a:spcPts val="432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Используемые материалы: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Ni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,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Тi,W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,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Мо,Pt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,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Рd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и их силициды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457200" y="260648"/>
            <a:ext cx="8229600" cy="586551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Алюминий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(высота барьера 0,7 эВ), но воспроизводимость его параметров низкая.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Силицид платины 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(0,84 эВ).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 (0,53 эВ) и W (0,59 эВ).</a:t>
            </a: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Материалы для формирования обкладок конденсаторов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Используют Аl (для А1</a:t>
            </a:r>
            <a:r>
              <a:rPr kumimoji="0" lang="ru-RU" sz="24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</a:t>
            </a:r>
            <a:r>
              <a:rPr kumimoji="0" lang="ru-RU" sz="24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или Та (для Та</a:t>
            </a:r>
            <a:r>
              <a:rPr kumimoji="0" lang="ru-RU" sz="24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</a:t>
            </a:r>
            <a:r>
              <a:rPr kumimoji="0" lang="ru-RU" sz="24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Материалы с высоким удельным сопротивлением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827088" y="1735138"/>
          <a:ext cx="7632700" cy="4100512"/>
        </p:xfrm>
        <a:graphic>
          <a:graphicData uri="http://schemas.openxmlformats.org/presentationml/2006/ole">
            <p:oleObj spid="_x0000_s1026" name="Документ" r:id="rId3" imgW="6274513" imgH="3370831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41805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Тонкопленочные резисторы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764704"/>
            <a:ext cx="8229600" cy="5361459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Тонкопленочные резисторы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• Требования, предъявляемые к материалу контактов тонкопленочных резисторов:</a:t>
            </a:r>
            <a:b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Низкое слоевое сопротивление;</a:t>
            </a:r>
            <a:b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Устойчивость к коррозии;</a:t>
            </a:r>
            <a:b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Паяемая поверхность;</a:t>
            </a:r>
            <a:b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Адгезия к поверхности подложки;</a:t>
            </a:r>
            <a:b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Совместимость технологии формирования с другими пленочными компонентами.</a:t>
            </a:r>
            <a:b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Выбор материала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• - Та, сплавы на основе Та и, в частности – константан (55% Cu, 44% Ni, 1% Mn), материал с особенно малым температурным коэффициентом сопротивления , но большим термоэлектрическим коэффициентом).</a:t>
            </a:r>
            <a:b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• -смеси проводников с изоляторами, включая керметы (сокращенно от керамика-металл), например, Cr - SiO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b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Композиции на основе металлов и диэлектриков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Керметные пленки 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это композиционные структуры, содержащие металлическую и диэлектрическую компоненты.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Материалы: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 природе керамической составляющей керметы делят на: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оксидные (Al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Cr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SiO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ZrO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карбидные (SiC, Cr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TiC)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нитридные (TiN),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боридные(Cr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TiB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ZrB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керметы на основе силицидов (MoSi) и других тугоплавких соединений и др.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Cr-SiO, Au-SiO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PtWO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PtTa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</a:t>
            </a:r>
            <a:r>
              <a:rPr kumimoji="0" lang="ru-RU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</a:t>
            </a:r>
            <a:r>
              <a:rPr kumimoji="0" lang="en-US" sz="2000" b="0" i="0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</a:t>
            </a: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 (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2-10</a:t>
            </a: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кОм/□ и ТКС –(80-300)×10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-6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град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-1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en-US" sz="2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Используются для формирования резисторов.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Резистивные материалы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Ta, Cr, Re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– </a:t>
            </a: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металлы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Сплавы (манганин, константан, нихром)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Кремнийсодержащие сплавы – </a:t>
            </a: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РС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Многокомпонентные сплавы – </a:t>
            </a: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МЛТ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Керметы – смесь 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Cr, Fe, Ni </a:t>
            </a: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 оксидов 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SiO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TiO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Силициды – 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CrSi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MoSi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endParaRPr kumimoji="0" lang="ru-RU" sz="24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Материалы и сплавы различного назначения</a:t>
            </a:r>
          </a:p>
        </p:txBody>
      </p:sp>
      <p:graphicFrame>
        <p:nvGraphicFramePr>
          <p:cNvPr id="5" name="Group 51"/>
          <p:cNvGraphicFramePr>
            <a:graphicFrameLocks/>
          </p:cNvGraphicFramePr>
          <p:nvPr/>
        </p:nvGraphicFramePr>
        <p:xfrm>
          <a:off x="323850" y="2420938"/>
          <a:ext cx="8640763" cy="1747520"/>
        </p:xfrm>
        <a:graphic>
          <a:graphicData uri="http://schemas.openxmlformats.org/drawingml/2006/table">
            <a:tbl>
              <a:tblPr/>
              <a:tblGrid>
                <a:gridCol w="1704975"/>
                <a:gridCol w="1127125"/>
                <a:gridCol w="984250"/>
                <a:gridCol w="898525"/>
                <a:gridCol w="973138"/>
                <a:gridCol w="931862"/>
                <a:gridCol w="857250"/>
                <a:gridCol w="1163638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Силицид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MoSi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TaSi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TiSi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CoSi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NiSi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PtSi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PdSi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ru-RU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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,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мкОмсм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40-100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38-50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13-16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10-18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28-35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30-35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Нитриды, карбиды, бориды</a:t>
            </a:r>
          </a:p>
        </p:txBody>
      </p:sp>
      <p:graphicFrame>
        <p:nvGraphicFramePr>
          <p:cNvPr id="5" name="Group 40"/>
          <p:cNvGraphicFramePr>
            <a:graphicFrameLocks/>
          </p:cNvGraphicFramePr>
          <p:nvPr/>
        </p:nvGraphicFramePr>
        <p:xfrm>
          <a:off x="457200" y="1600200"/>
          <a:ext cx="8229600" cy="2463610"/>
        </p:xfrm>
        <a:graphic>
          <a:graphicData uri="http://schemas.openxmlformats.org/drawingml/2006/table">
            <a:tbl>
              <a:tblPr/>
              <a:tblGrid>
                <a:gridCol w="1593850"/>
                <a:gridCol w="1149350"/>
                <a:gridCol w="1371600"/>
                <a:gridCol w="1371600"/>
                <a:gridCol w="1371600"/>
                <a:gridCol w="1371600"/>
              </a:tblGrid>
              <a:tr h="1203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Материал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HfN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TiN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TiC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TiB</a:t>
                      </a:r>
                      <a:r>
                        <a:rPr kumimoji="0" lang="en-US" altLang="ko-KR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2</a:t>
                      </a:r>
                      <a:endParaRPr kumimoji="0" lang="ru-RU" sz="24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C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(</a:t>
                      </a:r>
                      <a:r>
                        <a:rPr kumimoji="0" lang="ru-RU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графит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1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  <a:sym typeface="Symbol" pitchFamily="18" charset="2"/>
                        </a:rPr>
                        <a:t></a:t>
                      </a:r>
                      <a:r>
                        <a:rPr kumimoji="0" lang="en-US" altLang="ko-KR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 </a:t>
                      </a:r>
                      <a:r>
                        <a:rPr kumimoji="0" lang="ru-RU" altLang="ko-KR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(</a:t>
                      </a:r>
                      <a:r>
                        <a:rPr kumimoji="0" lang="ru-RU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мкОм</a:t>
                      </a:r>
                      <a:r>
                        <a:rPr kumimoji="0" lang="ru-RU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</a:t>
                      </a:r>
                      <a:r>
                        <a:rPr kumimoji="0" lang="ru-RU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см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)</a:t>
                      </a:r>
                      <a:r>
                        <a:rPr kumimoji="0" lang="ru-RU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30</a:t>
                      </a:r>
                      <a:r>
                        <a:rPr kumimoji="0" lang="ru-RU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100</a:t>
                      </a:r>
                      <a:r>
                        <a:rPr kumimoji="0" lang="ru-RU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40</a:t>
                      </a:r>
                      <a:r>
                        <a:rPr kumimoji="0" lang="ru-RU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150</a:t>
                      </a:r>
                      <a:r>
                        <a:rPr kumimoji="0" lang="ru-RU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  <a:sym typeface="Symbol" pitchFamily="18" charset="2"/>
                        </a:rPr>
                        <a:t>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 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100</a:t>
                      </a:r>
                      <a:r>
                        <a:rPr kumimoji="0" lang="ru-RU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6</a:t>
                      </a:r>
                      <a:r>
                        <a:rPr kumimoji="0" lang="ru-RU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10</a:t>
                      </a:r>
                      <a:r>
                        <a:rPr kumimoji="0" lang="ru-RU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>
            <a:spLocks noChangeArrowheads="1"/>
          </p:cNvSpPr>
          <p:nvPr/>
        </p:nvSpPr>
        <p:spPr>
          <a:xfrm>
            <a:off x="395536" y="1052736"/>
            <a:ext cx="8229600" cy="56207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9"/>
          <p:cNvSpPr txBox="1">
            <a:spLocks noChangeArrowheads="1"/>
          </p:cNvSpPr>
          <p:nvPr/>
        </p:nvSpPr>
        <p:spPr>
          <a:xfrm>
            <a:off x="395536" y="1916832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Графит. Фуллерены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Углеродные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нанотрубки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Композитные материалы на основе углеродных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нанотрубок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3. </a:t>
            </a:r>
            <a:r>
              <a:rPr kumimoji="0" lang="ru-RU" altLang="ja-JP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Графен</a:t>
            </a:r>
            <a:endParaRPr kumimoji="0" lang="ru-RU" altLang="ja-JP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4. </a:t>
            </a:r>
            <a:r>
              <a:rPr kumimoji="0" lang="ru-RU" altLang="ja-JP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Алмазоподобные</a:t>
            </a:r>
            <a:r>
              <a:rPr kumimoji="0" lang="ru-RU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углеродные пленки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5. </a:t>
            </a:r>
            <a:r>
              <a:rPr kumimoji="0" lang="ru-RU" altLang="ja-JP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Нановолокна</a:t>
            </a:r>
            <a:endParaRPr kumimoji="0" lang="en-US" altLang="ja-JP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ＭＳ Ｐゴシック" charset="-128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764704"/>
            <a:ext cx="72271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 smtClean="0">
                <a:solidFill>
                  <a:srgbClr val="C0504D"/>
                </a:solidFill>
                <a:latin typeface="Times New Roman" pitchFamily="18" charset="0"/>
              </a:rPr>
              <a:t>Аллотропные</a:t>
            </a:r>
            <a:r>
              <a:rPr lang="ru-RU" sz="3200" b="1" dirty="0" smtClean="0">
                <a:solidFill>
                  <a:srgbClr val="C0504D"/>
                </a:solidFill>
                <a:latin typeface="Times New Roman" pitchFamily="18" charset="0"/>
              </a:rPr>
              <a:t> формы углерода</a:t>
            </a:r>
            <a:r>
              <a:rPr lang="en-US" sz="4400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</a:rPr>
              <a:t>Графит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</a:rPr>
              <a:t>Большое расстояние между слоями (0,335 нм) определяет слабость сил, связывающих слои, а следовательно низкую твердость и способность легко расслаиваться на мельчайшие </a:t>
            </a:r>
            <a:r>
              <a:rPr lang="ru-RU" dirty="0" err="1" smtClean="0">
                <a:latin typeface="Times New Roman" pitchFamily="18" charset="0"/>
              </a:rPr>
              <a:t>шешуйки</a:t>
            </a:r>
            <a:r>
              <a:rPr lang="ru-RU" dirty="0" smtClean="0">
                <a:latin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Picture 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700808"/>
            <a:ext cx="3354469" cy="323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838200" marR="0" lvl="0" indent="-8382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Проводниковые материалы и их применение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412875"/>
            <a:ext cx="8229600" cy="4713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sng" strike="noStrike" kern="1200" cap="none" spc="0" normalizeH="0" baseline="0" noProof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Материалы с высокой проводимостью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1) </a:t>
            </a:r>
            <a:r>
              <a:rPr kumimoji="0" lang="en-US" sz="2400" b="1" i="1" u="none" strike="noStrike" kern="1200" cap="none" spc="0" normalizeH="0" baseline="0" noProof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Медь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Преимущества: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1) малое удельное сопротивление (из всех металлов только серебро имеет </a:t>
            </a:r>
            <a:r>
              <a:rPr kumimoji="0" lang="ru-RU" sz="24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ρ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несколько меньшее, чем медь);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2) удовлетворительная механическая прочность;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3) удовлетворительная коррозионная стойкость; медь окисляется на воздухе даже в условиях высокой влажности значительно медленнее, чем, например, железо; интенсивное окисление меди происходит только при повышенных температурах;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4) относительная легкость пайки и сварки.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Алмаз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Высокая теплопроводность, самый твердый материал в природе. Максимальная прозрачность.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3236" y="1867088"/>
            <a:ext cx="3626715" cy="31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Фуллерены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4929411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молекул фуллеренов C60 и C70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7472" indent="-347472" algn="just" fontAlgn="base">
              <a:spcBef>
                <a:spcPts val="480"/>
              </a:spcBef>
              <a:buSzPts val="2000"/>
              <a:buFont typeface="Arial"/>
              <a:buChar char="•"/>
            </a:pPr>
            <a:r>
              <a:rPr lang="ru-RU" b="1" dirty="0" smtClean="0">
                <a:solidFill>
                  <a:srgbClr val="FF3300"/>
                </a:solidFill>
                <a:latin typeface="Times New Roman"/>
              </a:rPr>
              <a:t>Открыты в 1985 году</a:t>
            </a:r>
            <a:endParaRPr lang="ru-RU" dirty="0" smtClean="0"/>
          </a:p>
          <a:p>
            <a:pPr marL="347472" indent="-347472" algn="just" fontAlgn="base">
              <a:spcBef>
                <a:spcPts val="480"/>
              </a:spcBef>
            </a:pPr>
            <a:r>
              <a:rPr lang="ru-RU" b="1" dirty="0" smtClean="0">
                <a:solidFill>
                  <a:srgbClr val="FF3300"/>
                </a:solidFill>
                <a:latin typeface="Times New Roman"/>
              </a:rPr>
              <a:t>Фуллерены</a:t>
            </a:r>
            <a:r>
              <a:rPr lang="ru-RU" dirty="0" smtClean="0">
                <a:latin typeface="Times New Roman"/>
              </a:rPr>
              <a:t> – молекулярная форма углерода, т.е. минимальным элементом структуры является не атом, а молекула углерода.</a:t>
            </a:r>
            <a:endParaRPr lang="ru-RU" dirty="0" smtClean="0"/>
          </a:p>
          <a:p>
            <a:pPr marL="347472" indent="-347472" algn="just" fontAlgn="base">
              <a:spcBef>
                <a:spcPts val="480"/>
              </a:spcBef>
            </a:pPr>
            <a:r>
              <a:rPr lang="ru-RU" dirty="0" smtClean="0">
                <a:latin typeface="Times New Roman"/>
              </a:rPr>
              <a:t>Названы в честь американского изобретателя и архитектора – </a:t>
            </a:r>
            <a:r>
              <a:rPr lang="ru-RU" b="1" dirty="0" smtClean="0">
                <a:solidFill>
                  <a:srgbClr val="FF3300"/>
                </a:solidFill>
                <a:latin typeface="Times New Roman"/>
              </a:rPr>
              <a:t>Ричарда </a:t>
            </a:r>
            <a:r>
              <a:rPr lang="ru-RU" b="1" dirty="0" err="1" smtClean="0">
                <a:solidFill>
                  <a:srgbClr val="FF3300"/>
                </a:solidFill>
                <a:latin typeface="Times New Roman"/>
              </a:rPr>
              <a:t>Фуллера</a:t>
            </a:r>
            <a:r>
              <a:rPr lang="ru-RU" dirty="0" smtClean="0">
                <a:latin typeface="Times New Roman"/>
              </a:rPr>
              <a:t>, получившего в 1954 году патент на строительство конструкции в виде шестиугольников и пятиугольников</a:t>
            </a:r>
            <a:r>
              <a:rPr lang="en-US" dirty="0" smtClean="0">
                <a:latin typeface="Times New Roman"/>
              </a:rPr>
              <a:t>,</a:t>
            </a:r>
            <a:r>
              <a:rPr lang="ru-RU" dirty="0" smtClean="0">
                <a:latin typeface="Times New Roman"/>
              </a:rPr>
              <a:t> составляющих полусферу или </a:t>
            </a:r>
            <a:r>
              <a:rPr lang="ru-RU" dirty="0" err="1" smtClean="0">
                <a:latin typeface="Times New Roman"/>
              </a:rPr>
              <a:t>полусфероид</a:t>
            </a:r>
            <a:r>
              <a:rPr lang="ru-RU" dirty="0" smtClean="0">
                <a:latin typeface="Times New Roman"/>
              </a:rPr>
              <a:t>, которые можно использовать в качестве крыш больших зданий.</a:t>
            </a:r>
            <a:endParaRPr lang="ru-RU" dirty="0" smtClean="0"/>
          </a:p>
          <a:p>
            <a:pPr marL="347472" indent="-347472" algn="just" fontAlgn="base">
              <a:spcBef>
                <a:spcPts val="480"/>
              </a:spcBef>
            </a:pPr>
            <a:r>
              <a:rPr lang="ru-RU" b="1" dirty="0" smtClean="0">
                <a:latin typeface="Times New Roman"/>
              </a:rPr>
              <a:t>Получение</a:t>
            </a:r>
            <a:r>
              <a:rPr lang="ru-RU" dirty="0" smtClean="0">
                <a:latin typeface="Times New Roman"/>
              </a:rPr>
              <a:t>:</a:t>
            </a:r>
            <a:endParaRPr lang="ru-RU" dirty="0" smtClean="0"/>
          </a:p>
          <a:p>
            <a:pPr marL="347472" indent="-347472" algn="just" fontAlgn="base">
              <a:spcBef>
                <a:spcPts val="480"/>
              </a:spcBef>
            </a:pPr>
            <a:r>
              <a:rPr lang="ru-RU" dirty="0" smtClean="0">
                <a:latin typeface="Times New Roman"/>
              </a:rPr>
              <a:t>Метод дугового термического испарения графита в вакууме</a:t>
            </a:r>
            <a:endParaRPr lang="en-US" dirty="0" smtClean="0">
              <a:latin typeface="Times New Roman"/>
            </a:endParaRPr>
          </a:p>
          <a:p>
            <a:endParaRPr lang="ru-RU" dirty="0"/>
          </a:p>
        </p:txBody>
      </p:sp>
      <p:pic>
        <p:nvPicPr>
          <p:cNvPr id="5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132856"/>
            <a:ext cx="4038600" cy="1738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706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Химические свойства фуллеренов</a:t>
            </a: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84213" y="1125538"/>
            <a:ext cx="8002587" cy="5472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1.</a:t>
            </a: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Фуллерен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– единственная растворимая форма углерода.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2.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Фуллерены могут присоединять большое количество различных веществ.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3.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Могут вступать в химические реакции, и образовывать самые различные новые, неизученные соединения, с новыми физическими, и химическими свойствами.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4.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Фуллерены могут образовывать различные полимеры.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5.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Легированные фуллерены могут быть изоляторами или проводниками тока.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6.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Фуллереновые соединения могту обладать пьезоэффектом, диамагнетизмом, парамагнетизмом, и даже сверхпроводимостью.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Графен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6056" y="1600200"/>
            <a:ext cx="3610744" cy="4525963"/>
          </a:xfrm>
        </p:spPr>
        <p:txBody>
          <a:bodyPr/>
          <a:lstStyle/>
          <a:p>
            <a:pPr marL="347472" indent="-347472" algn="just" fontAlgn="base">
              <a:spcBef>
                <a:spcPts val="480"/>
              </a:spcBef>
              <a:buSzPts val="2000"/>
              <a:buFont typeface="Arial"/>
              <a:buChar char="•"/>
            </a:pPr>
            <a:r>
              <a:rPr lang="ru-RU" sz="2400" b="1" dirty="0" err="1" smtClean="0">
                <a:latin typeface="Times New Roman"/>
              </a:rPr>
              <a:t>Графен</a:t>
            </a:r>
            <a:r>
              <a:rPr lang="ru-RU" sz="2400" b="1" dirty="0" smtClean="0">
                <a:latin typeface="Times New Roman"/>
              </a:rPr>
              <a:t> </a:t>
            </a:r>
            <a:r>
              <a:rPr lang="ru-RU" sz="2400" dirty="0" smtClean="0">
                <a:latin typeface="Times New Roman"/>
              </a:rPr>
              <a:t>– это одиночный плоский лист, состоящий из атомов углерода, связанных между собой и образующих решётку, каждая ячейка которой напоминает пчелиную </a:t>
            </a:r>
            <a:r>
              <a:rPr lang="ru-RU" sz="2400" dirty="0" err="1" smtClean="0">
                <a:latin typeface="Times New Roman"/>
              </a:rPr>
              <a:t>соту</a:t>
            </a:r>
            <a:endParaRPr lang="ru-RU" sz="2400" dirty="0" smtClean="0">
              <a:latin typeface="Times New Roman"/>
            </a:endParaRPr>
          </a:p>
          <a:p>
            <a:endParaRPr lang="ru-RU" dirty="0"/>
          </a:p>
        </p:txBody>
      </p:sp>
      <p:pic>
        <p:nvPicPr>
          <p:cNvPr id="5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84784"/>
            <a:ext cx="2880320" cy="2429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77072"/>
            <a:ext cx="40386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3300"/>
                </a:solidFill>
                <a:latin typeface="Times New Roman"/>
              </a:rPr>
              <a:t>Углеродные</a:t>
            </a:r>
            <a:r>
              <a:rPr lang="ru-RU" dirty="0" smtClean="0">
                <a:solidFill>
                  <a:schemeClr val="tx2"/>
                </a:solidFill>
                <a:latin typeface="Times New Roman"/>
              </a:rPr>
              <a:t> </a:t>
            </a:r>
            <a:r>
              <a:rPr lang="ru-RU" b="1" dirty="0" err="1" smtClean="0">
                <a:solidFill>
                  <a:srgbClr val="FF3300"/>
                </a:solidFill>
                <a:latin typeface="Times New Roman"/>
              </a:rPr>
              <a:t>нанотрубки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56176" y="1600200"/>
            <a:ext cx="2530624" cy="4525963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</a:rPr>
              <a:t>Способ сворачивания углеродных </a:t>
            </a:r>
            <a:r>
              <a:rPr lang="ru-RU" sz="2400" dirty="0" err="1" smtClean="0">
                <a:latin typeface="Times New Roman" pitchFamily="18" charset="0"/>
              </a:rPr>
              <a:t>нанотрубок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199" y="2060849"/>
            <a:ext cx="5524177" cy="2840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Свойства углеродных нанотрубок</a:t>
            </a:r>
            <a:endParaRPr kumimoji="0" lang="en-US" sz="3200" b="1" i="0" u="none" strike="noStrike" kern="1200" cap="none" spc="0" normalizeH="0" baseline="0" noProof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 Высокая механическая прочность.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 Высокая  теплопроводность (больше, чем у алмаза)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 Высокая подвижность носителей заряда при комнатной температуре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Однослойные УГН могут проводить ток плотностью 10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А/см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тогда как максимальная плотность электрического тока для металлов составляет 10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А/см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1" i="0" u="none" strike="noStrike" kern="1200" cap="none" spc="0" normalizeH="0" baseline="0" noProof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Высокая напряженность электронного поля, порождаемая малым нанометровым диаметром нанотрубки по отношению к среднему приложенному напряжению, приводит к аномально высокому току эмиссии при относительно малых напряжениях и лежит в основе создания холодных катодов и эмиттеров.</a:t>
            </a:r>
            <a:endParaRPr kumimoji="0" lang="en-US" sz="2000" b="1" i="0" u="none" strike="noStrike" kern="1200" cap="none" spc="0" normalizeH="0" baseline="0" noProof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Алмазоподобные углеродные пленки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Электропроводные пленки имеют специфические и важные для нужд электроники и электротехники свойства: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 низкая величина ТКС – 10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-6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– 10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-4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К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-1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 широкий диапазон уд. Сопротивления от 10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-4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до 10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Ом·см;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 высокая стойкость к сверхбольшим плотностям тока (более 10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А/см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 высокая радиационная стойкость;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 высокая однородность, термостойкость и низкий уровень шумов;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 подвижность электронов 4500 см</a:t>
            </a:r>
            <a:r>
              <a:rPr kumimoji="0" lang="ru-RU" sz="2000" b="0" i="0" u="none" strike="noStrike" kern="120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2</a:t>
            </a:r>
            <a:r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/В с 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Влияние примесей на удельную проводимость меди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Zn, Cd, Ag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уменьшение на 0,5%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Ni, Sn, Al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 25-40%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Be, As, Fe, Si, P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– 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55%</a:t>
            </a:r>
            <a:endParaRPr kumimoji="0" lang="ru-RU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Недостаток меди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Атмосферная коррозия с образованием оксидных и сульфидных пленок</a:t>
            </a: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Высокая диффузионная активность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Сложность получения рисунка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Алюминий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25816" t="30861" r="25816" b="23000"/>
          <a:stretch>
            <a:fillRect/>
          </a:stretch>
        </p:blipFill>
        <p:spPr>
          <a:xfrm>
            <a:off x="2339975" y="1412875"/>
            <a:ext cx="4151313" cy="3168650"/>
          </a:xfrm>
          <a:prstGeom prst="rect">
            <a:avLst/>
          </a:prstGeom>
          <a:noFill/>
        </p:spPr>
      </p:pic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331913" y="5013325"/>
            <a:ext cx="698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Times New Roman" pitchFamily="18" charset="0"/>
                <a:cs typeface="Times New Roman" pitchFamily="18" charset="0"/>
              </a:rPr>
              <a:t>Зависимость удельной проводимости отожженного алюминия от содержания примесей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323850" y="620713"/>
            <a:ext cx="8229600" cy="5472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Удельное  сопротивление  алюминия  в  </a:t>
            </a: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1.6  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раза  больше  удельного  сопротивления меди, но алюминий в </a:t>
            </a: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3.5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раза легче меди.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Недостаток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Низкая механическая прочность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Алюминий окисляется на воздухе.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Пленка    оксида  предохраняет  алюминий  от  коррозии,  но </a:t>
            </a: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создает  большое переходное   сопротивление  в  местах контакта алюминиевых проводов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что делает невозможным пайку алюминия обычными   методами.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Для пайки  алюминия      применяют      специальные        пасты - припои      или  используют  ультразвуковые  паяльники.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549275"/>
            <a:ext cx="8229600" cy="5576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Бронзы</a:t>
            </a:r>
            <a:r>
              <a:rPr kumimoji="0" lang="en-US" sz="28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(сплавы  меди  с  оловом,  алюминием  и  легирующими  добавками Si, Mn, P, Cr, Be, Cd)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Латуни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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сплавы меди с цинком (до 40 %) и легирующими добавками Al, Ni, Pb и др.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1" u="none" strike="noStrike" kern="1200" cap="none" spc="0" normalizeH="0" baseline="0" noProof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Никель</a:t>
            </a:r>
            <a:r>
              <a:rPr kumimoji="0" lang="ru-RU" sz="3200" b="1" i="1" u="none" strike="noStrike" kern="1200" cap="none" spc="0" normalizeH="0" baseline="0" noProof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		</a:t>
            </a:r>
            <a:endParaRPr kumimoji="0" lang="en-US" sz="3200" b="1" i="1" u="none" strike="noStrike" kern="1200" cap="none" spc="0" normalizeH="0" baseline="0" noProof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1" i="1" u="none" strike="noStrike" kern="1200" cap="none" spc="0" normalizeH="0" baseline="0" noProof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Индий, галлий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800" b="1" i="1" u="none" strike="noStrike" kern="1200" cap="none" spc="0" normalizeH="0" baseline="0" noProof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800" b="1" i="1" u="none" strike="noStrike" kern="1200" cap="none" spc="0" normalizeH="0" baseline="0" noProof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800" b="1" i="1" u="none" strike="noStrike" kern="1200" cap="none" spc="0" normalizeH="0" baseline="0" noProof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274638"/>
            <a:ext cx="8229600" cy="633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Тугоплавкие металлы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57200" y="908050"/>
            <a:ext cx="8229600" cy="5218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Вольфрам – 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</a:t>
            </a:r>
            <a:endParaRPr kumimoji="0" lang="ru-RU" sz="2400" b="1" i="0" u="none" strike="noStrike" kern="1200" cap="none" spc="0" normalizeH="0" baseline="0" noProof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Вольфрам обладает наименьшим температурным коэффициентом линейного расширения среди всех чистых металлов.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Изготовление термически согласованных спаев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вольфрама с тугоплавкими стеклами, которые тоже имеют низкий температурный коэффициент линейного расширения.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Молибден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Mo</a:t>
            </a: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– наименьшее удельное сопротивление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Тантал – Та 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– производство конденсаторов</a:t>
            </a: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Ниобий –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Nb</a:t>
            </a: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Рений  - 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274638"/>
            <a:ext cx="8229600" cy="706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Благородные металлы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57200" y="1052513"/>
            <a:ext cx="8229600" cy="5073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Золото – 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Au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Тонкие  пленки  золота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полупрозрачные  электроды  в  фоторезисторах  и полупроводниковых  фотоэлементах,  а  также  в качестве  межсоединений  и контактных площадок в пленочных микросхемах.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Из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 плохой  адгезии  к  диэлектрическим  подложкам  пленки  золота  наносят обычно с адгезионным подслоем (чаще всего хрома). В контактах золота с алюминием происходит 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степенное образование ряда интерметаллических 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соединений, 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обладающих   повышенным  удельным  сопротивлением  и хрупкостью.  Поэтому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контакты  тонких  пленок  золота  и  алюминия ненадежны.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Серебро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- Ag</a:t>
            </a:r>
            <a:endParaRPr kumimoji="0" lang="ru-RU" sz="24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Платина 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- Pt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Палладий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- Pd</a:t>
            </a:r>
            <a:endParaRPr kumimoji="0" lang="ru-RU" sz="24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7"/>
            <a:ext cx="8229600" cy="51370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Материалы электродов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836712"/>
            <a:ext cx="8229600" cy="5544616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Контактные площадки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интегральной схемы - это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металлизирован-ные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участки на кристалле, служащие для присоединения внешних выводов и контроля электрических параметров. Их изготавливают обычно из А1 или А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Существенным преимуществом А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является его коррозионная стойкость.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Требования, предъявляемые к контактным материалам: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• -малое контактное сопротивление (никогда не равно нулю);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• - никакого плавления при нагрузке;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• - никакого истирания при нагрузке;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• -никакого взаимного смешивания материалов;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• -никакого износа;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• -подходящие механические свойства, например, хорошая пластичность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Используемые материалы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Cu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Ag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Au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Ru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Rh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Pd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Os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Ir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Pt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Mo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W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1155</Words>
  <Application>Microsoft Office PowerPoint</Application>
  <PresentationFormat>Экран (4:3)</PresentationFormat>
  <Paragraphs>166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Тема Office</vt:lpstr>
      <vt:lpstr>Документ</vt:lpstr>
      <vt:lpstr>Лекция 5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Графит</vt:lpstr>
      <vt:lpstr>Алмаз</vt:lpstr>
      <vt:lpstr>Фуллерены</vt:lpstr>
      <vt:lpstr>Слайд 22</vt:lpstr>
      <vt:lpstr>Графен</vt:lpstr>
      <vt:lpstr>Углеродные нанотрубки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5</dc:title>
  <dc:creator>Admin</dc:creator>
  <cp:lastModifiedBy>Admin</cp:lastModifiedBy>
  <cp:revision>16</cp:revision>
  <dcterms:created xsi:type="dcterms:W3CDTF">2023-10-20T11:55:45Z</dcterms:created>
  <dcterms:modified xsi:type="dcterms:W3CDTF">2023-10-27T08:39:11Z</dcterms:modified>
</cp:coreProperties>
</file>