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5" r:id="rId11"/>
    <p:sldId id="30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0E1A-1EFA-4D03-9EBC-C5B9CC526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C04FB-B125-4187-ABE6-F1FDA6FED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62538-CB12-4D98-9A2D-74F1F8074E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056B1-C7B0-4F3D-86C2-B35D3D966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74331-27A2-41CF-B095-58A7842ED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5C665-77E7-404C-9458-0FFF90AD5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A021D-CA22-417E-AE31-99C990E02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2DBD0-0D7B-4A2B-9605-D26FFBAAB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2FC38-D571-488A-891D-EAB26E106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2A3D1-6A73-4276-8040-52165FFE5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411BB-A399-4CCA-97B8-219678D54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3FDA62E-3AA7-43F1-87B6-9D6D5E960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858218"/>
          </a:xfrm>
          <a:solidFill>
            <a:schemeClr val="accent5">
              <a:lumMod val="90000"/>
            </a:schemeClr>
          </a:solidFill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</a:rPr>
              <a:t>Лекция №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7</a:t>
            </a:r>
            <a:r>
              <a:rPr lang="ru-RU" sz="3200" dirty="0" smtClean="0">
                <a:latin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</a:rPr>
              <a:t>Тема </a:t>
            </a:r>
            <a:r>
              <a:rPr lang="en-US" sz="3200" dirty="0" smtClean="0">
                <a:latin typeface="Times New Roman" pitchFamily="18" charset="0"/>
              </a:rPr>
              <a:t>7</a:t>
            </a:r>
            <a:r>
              <a:rPr lang="ru-RU" sz="3200" dirty="0" smtClean="0">
                <a:latin typeface="Times New Roman" pitchFamily="18" charset="0"/>
              </a:rPr>
              <a:t>. </a:t>
            </a:r>
            <a:r>
              <a:rPr lang="ru-RU" sz="3200" b="1" dirty="0" smtClean="0">
                <a:latin typeface="Times New Roman" pitchFamily="18" charset="0"/>
              </a:rPr>
              <a:t>Удаление жировых</a:t>
            </a:r>
            <a:br>
              <a:rPr lang="ru-RU" sz="3200" b="1" dirty="0" smtClean="0">
                <a:latin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</a:rPr>
              <a:t>загрязнений</a:t>
            </a:r>
            <a:endParaRPr lang="ru-RU" sz="3200" b="1" dirty="0" smtClean="0">
              <a:latin typeface="Times New Roman" pitchFamily="18" charset="0"/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404813"/>
            <a:ext cx="4587875" cy="5040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8675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716338"/>
            <a:ext cx="5399088" cy="1579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8676" name="Rectangle 11"/>
          <p:cNvSpPr>
            <a:spLocks noChangeArrowheads="1"/>
          </p:cNvSpPr>
          <p:nvPr/>
        </p:nvSpPr>
        <p:spPr bwMode="auto">
          <a:xfrm>
            <a:off x="755650" y="476250"/>
            <a:ext cx="3386138" cy="110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2400" b="1">
                <a:solidFill>
                  <a:srgbClr val="D93609"/>
                </a:solidFill>
                <a:latin typeface="Times New Roman" pitchFamily="18" charset="0"/>
              </a:rPr>
              <a:t>Обезжиривание в </a:t>
            </a:r>
          </a:p>
          <a:p>
            <a:r>
              <a:rPr lang="ru-RU" sz="2400" b="1">
                <a:solidFill>
                  <a:srgbClr val="D93609"/>
                </a:solidFill>
                <a:latin typeface="Times New Roman" pitchFamily="18" charset="0"/>
              </a:rPr>
              <a:t>парах спиртов</a:t>
            </a:r>
            <a:endParaRPr lang="en-US" sz="2400" b="1">
              <a:solidFill>
                <a:srgbClr val="D93609"/>
              </a:solidFill>
              <a:latin typeface="Times New Roman" pitchFamily="18" charset="0"/>
            </a:endParaRPr>
          </a:p>
          <a:p>
            <a:r>
              <a:rPr lang="en-US" sz="2400" b="1">
                <a:solidFill>
                  <a:srgbClr val="D93609"/>
                </a:solidFill>
                <a:latin typeface="Times New Roman" pitchFamily="18" charset="0"/>
              </a:rPr>
              <a:t>(</a:t>
            </a:r>
            <a:r>
              <a:rPr lang="ru-RU" sz="2400" b="1">
                <a:solidFill>
                  <a:srgbClr val="D93609"/>
                </a:solidFill>
                <a:latin typeface="Times New Roman" pitchFamily="18" charset="0"/>
              </a:rPr>
              <a:t>изопропиловый спирт) </a:t>
            </a:r>
            <a:endParaRPr lang="en-US" sz="2400" b="1">
              <a:solidFill>
                <a:srgbClr val="D9360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Недостатки обезжиривания в органических растворителях</a:t>
            </a:r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необходимость предварительной очистки; 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большие потери растворителя в результате испарения;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большие расходы растворителя; 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токсичность;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легкая воспламеняемость;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образование с воздухом взрывоопасных смесей на основе органических растворителей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120775" y="115888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Обезжиривание в щелочных растворах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0825" y="1268413"/>
            <a:ext cx="4176713" cy="4392612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 sz="2400" kern="0" dirty="0">
                <a:latin typeface="+mn-lt"/>
              </a:rPr>
              <a:t>     </a:t>
            </a:r>
            <a:r>
              <a:rPr lang="ru-RU" sz="2600" b="1" kern="0" dirty="0">
                <a:latin typeface="Times New Roman" pitchFamily="18" charset="0"/>
                <a:cs typeface="Times New Roman" pitchFamily="18" charset="0"/>
              </a:rPr>
              <a:t>Обезжиривание в щелочных растворах — это процесс удаления омыляемых жиров растительного и животного происхождения и </a:t>
            </a:r>
            <a:r>
              <a:rPr lang="ru-RU" sz="2600" b="1" kern="0" dirty="0" err="1">
                <a:latin typeface="Times New Roman" pitchFamily="18" charset="0"/>
                <a:cs typeface="Times New Roman" pitchFamily="18" charset="0"/>
              </a:rPr>
              <a:t>неомыляемых</a:t>
            </a:r>
            <a:r>
              <a:rPr lang="ru-RU" sz="2600" b="1" kern="0" dirty="0">
                <a:latin typeface="Times New Roman" pitchFamily="18" charset="0"/>
                <a:cs typeface="Times New Roman" pitchFamily="18" charset="0"/>
              </a:rPr>
              <a:t>  минеральных масел.</a:t>
            </a:r>
            <a:r>
              <a:rPr lang="ru-RU" sz="2600" b="1" kern="0" dirty="0">
                <a:latin typeface="+mn-lt"/>
              </a:rPr>
              <a:t> 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643438" y="2781300"/>
            <a:ext cx="4392612" cy="3887788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 sz="3600" b="1" kern="0" dirty="0">
                <a:latin typeface="+mn-lt"/>
              </a:rPr>
              <a:t>   </a:t>
            </a:r>
            <a:r>
              <a:rPr lang="ru-RU" sz="2600" b="1" kern="0" dirty="0">
                <a:latin typeface="Times New Roman" pitchFamily="18" charset="0"/>
                <a:cs typeface="Times New Roman" pitchFamily="18" charset="0"/>
              </a:rPr>
              <a:t>Растворенные загрязнения необходимо стабилизировать, чтобы предотвратить </a:t>
            </a:r>
            <a:r>
              <a:rPr lang="ru-RU" sz="2600" b="1" u="sng" kern="0" dirty="0">
                <a:latin typeface="Times New Roman" pitchFamily="18" charset="0"/>
                <a:cs typeface="Times New Roman" pitchFamily="18" charset="0"/>
              </a:rPr>
              <a:t>их повторное </a:t>
            </a:r>
            <a:r>
              <a:rPr lang="ru-RU" sz="2600" b="1" kern="0" dirty="0">
                <a:latin typeface="Times New Roman" pitchFamily="18" charset="0"/>
                <a:cs typeface="Times New Roman" pitchFamily="18" charset="0"/>
              </a:rPr>
              <a:t>осаждение из раствора на деталь</a:t>
            </a:r>
            <a:r>
              <a:rPr lang="ru-RU" sz="3200" b="1" kern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ru-RU" sz="3200" b="1" kern="0" dirty="0">
              <a:latin typeface="+mn-lt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787900" y="2492375"/>
            <a:ext cx="4105275" cy="4105275"/>
          </a:xfrm>
          <a:prstGeom prst="rect">
            <a:avLst/>
          </a:prstGeom>
          <a:noFill/>
          <a:ln w="76200" cmpd="tri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68313" y="1125538"/>
            <a:ext cx="3959225" cy="4464050"/>
          </a:xfrm>
          <a:prstGeom prst="rect">
            <a:avLst/>
          </a:prstGeom>
          <a:noFill/>
          <a:ln w="76200" cmpd="tri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 rot="2127858">
            <a:off x="4040188" y="1449388"/>
            <a:ext cx="2881312" cy="936625"/>
          </a:xfrm>
          <a:prstGeom prst="curvedDownArrow">
            <a:avLst>
              <a:gd name="adj1" fmla="val 61525"/>
              <a:gd name="adj2" fmla="val 123051"/>
              <a:gd name="adj3" fmla="val 33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827088" y="1628775"/>
            <a:ext cx="7489825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едкий натр </a:t>
            </a:r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карбонат натрия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</a:rPr>
              <a:t> 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Na</a:t>
            </a:r>
            <a:r>
              <a:rPr lang="en-US" sz="3200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CO</a:t>
            </a:r>
            <a:r>
              <a:rPr lang="en-US" sz="3200" b="1" baseline="-2500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lang="ru-RU" sz="3200" b="1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силикаты натрия (жидкое стекло) </a:t>
            </a:r>
          </a:p>
          <a:p>
            <a:pPr>
              <a:lnSpc>
                <a:spcPct val="90000"/>
              </a:lnSpc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Na</a:t>
            </a:r>
            <a:r>
              <a:rPr lang="en-US" sz="3200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O</a:t>
            </a:r>
            <a:r>
              <a:rPr lang="el-GR" sz="3200" b="1">
                <a:solidFill>
                  <a:srgbClr val="FF0000"/>
                </a:solidFill>
                <a:latin typeface="Times New Roman" pitchFamily="18" charset="0"/>
              </a:rPr>
              <a:t>·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 SiO</a:t>
            </a:r>
            <a:r>
              <a:rPr lang="en-US" sz="3200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фосфаты натрия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тринатрийфосфат)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Na</a:t>
            </a:r>
            <a:r>
              <a:rPr lang="en-US" sz="3200" b="1" baseline="-2500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PO</a:t>
            </a:r>
            <a:r>
              <a:rPr lang="en-US" sz="3200" b="1" baseline="-2500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бура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(декагидрат тетрабората натрия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10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Применяемые реактивы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23850" y="333375"/>
            <a:ext cx="8569325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Жиры 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– это смесь сложных эфиров, образованных глицерином и одноосновными жирными кислотами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1628775"/>
            <a:ext cx="8497192" cy="4467225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При взаимодействии жиров со щелочами </a:t>
            </a:r>
            <a:r>
              <a:rPr lang="ru-RU" sz="2800" kern="0" dirty="0" err="1" smtClean="0">
                <a:latin typeface="Times New Roman" pitchFamily="18" charset="0"/>
                <a:cs typeface="Times New Roman" pitchFamily="18" charset="0"/>
              </a:rPr>
              <a:t>происхо</a:t>
            </a:r>
            <a:r>
              <a:rPr lang="en-US" sz="2800" kern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kern="0" dirty="0" err="1" smtClean="0">
                <a:latin typeface="Times New Roman" pitchFamily="18" charset="0"/>
                <a:cs typeface="Times New Roman" pitchFamily="18" charset="0"/>
              </a:rPr>
              <a:t>дит</a:t>
            </a:r>
            <a:r>
              <a:rPr lang="ru-RU" sz="28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800" b="1" u="sng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омыление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 с образованием растворимого мыла. В результате реакции образуются </a:t>
            </a:r>
            <a:r>
              <a:rPr lang="ru-RU" sz="2800" kern="0" dirty="0" smtClean="0">
                <a:latin typeface="Times New Roman" pitchFamily="18" charset="0"/>
                <a:cs typeface="Times New Roman" pitchFamily="18" charset="0"/>
              </a:rPr>
              <a:t>раствори</a:t>
            </a:r>
            <a:r>
              <a:rPr lang="en-US" sz="2800" kern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kern="0" dirty="0" err="1" smtClean="0">
                <a:latin typeface="Times New Roman" pitchFamily="18" charset="0"/>
                <a:cs typeface="Times New Roman" pitchFamily="18" charset="0"/>
              </a:rPr>
              <a:t>мые</a:t>
            </a:r>
            <a:r>
              <a:rPr lang="ru-RU" sz="28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натриевая соль стеариновой кислоты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 (мыло) и </a:t>
            </a:r>
            <a:r>
              <a:rPr lang="ru-RU" sz="28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глицерин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Калиевое мыло растворяется быстрее, однако </a:t>
            </a:r>
            <a:r>
              <a:rPr lang="ru-RU" sz="2800" kern="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 существенно  дешевле, чем  KOH.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47625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Удаление </a:t>
            </a:r>
            <a:r>
              <a:rPr lang="ru-RU" sz="3600" b="1" kern="0" dirty="0" err="1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неомыляемых</a:t>
            </a:r>
            <a:r>
              <a:rPr lang="ru-RU" sz="36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масел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9388" y="1341438"/>
            <a:ext cx="8964612" cy="4543425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Для удаления </a:t>
            </a:r>
            <a:r>
              <a:rPr lang="ru-RU" sz="2800" b="1" u="sng" kern="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неомыляемых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 масел, не реагирующих со щелочами, применяют эмульгирование.</a:t>
            </a:r>
            <a:r>
              <a:rPr lang="ru-RU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ru-RU" sz="28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Эмульгирование</a:t>
            </a:r>
            <a:r>
              <a:rPr lang="ru-RU" sz="2800" u="sng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заключается в разрыве сплошной жировой пленки на поверхности детали. </a:t>
            </a:r>
            <a:endParaRPr lang="en-US" sz="28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Под действием сил молекулярного притяжения масляная пленка свертывается в шарики, которые легко  уносятся с поверхности потоком жидкости. В качестве эмульгаторов используются специальные </a:t>
            </a:r>
            <a:r>
              <a:rPr lang="ru-RU" sz="28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ПАВ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жидкое стекло 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(силикаты) и </a:t>
            </a:r>
            <a:r>
              <a:rPr lang="ru-RU" sz="28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фосфаты натрия 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kern="0" dirty="0" err="1">
                <a:latin typeface="Times New Roman" pitchFamily="18" charset="0"/>
                <a:cs typeface="Times New Roman" pitchFamily="18" charset="0"/>
              </a:rPr>
              <a:t>тринатрийфосфат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26035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Удаление омыляемых жиров</a:t>
            </a:r>
          </a:p>
        </p:txBody>
      </p:sp>
      <p:sp>
        <p:nvSpPr>
          <p:cNvPr id="3" name="Rectangle 3" descr="Голубая тисненая бумага"/>
          <p:cNvSpPr>
            <a:spLocks noChangeArrowheads="1"/>
          </p:cNvSpPr>
          <p:nvPr/>
        </p:nvSpPr>
        <p:spPr bwMode="auto">
          <a:xfrm>
            <a:off x="2051050" y="1773238"/>
            <a:ext cx="5041900" cy="4392612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4" name="Rectangle 4" descr="Гранит"/>
          <p:cNvSpPr>
            <a:spLocks noChangeArrowheads="1"/>
          </p:cNvSpPr>
          <p:nvPr/>
        </p:nvSpPr>
        <p:spPr bwMode="auto">
          <a:xfrm>
            <a:off x="2484438" y="4724400"/>
            <a:ext cx="4103687" cy="86518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2411413" y="4194175"/>
            <a:ext cx="4105275" cy="603250"/>
          </a:xfrm>
          <a:custGeom>
            <a:avLst/>
            <a:gdLst>
              <a:gd name="T0" fmla="*/ 2147483647 w 1603"/>
              <a:gd name="T1" fmla="*/ 2147483647 h 380"/>
              <a:gd name="T2" fmla="*/ 2147483647 w 1603"/>
              <a:gd name="T3" fmla="*/ 2147483647 h 380"/>
              <a:gd name="T4" fmla="*/ 2147483647 w 1603"/>
              <a:gd name="T5" fmla="*/ 2147483647 h 380"/>
              <a:gd name="T6" fmla="*/ 2147483647 w 1603"/>
              <a:gd name="T7" fmla="*/ 2147483647 h 380"/>
              <a:gd name="T8" fmla="*/ 2147483647 w 1603"/>
              <a:gd name="T9" fmla="*/ 2147483647 h 380"/>
              <a:gd name="T10" fmla="*/ 2147483647 w 1603"/>
              <a:gd name="T11" fmla="*/ 2147483647 h 380"/>
              <a:gd name="T12" fmla="*/ 2147483647 w 1603"/>
              <a:gd name="T13" fmla="*/ 2147483647 h 380"/>
              <a:gd name="T14" fmla="*/ 2147483647 w 1603"/>
              <a:gd name="T15" fmla="*/ 2147483647 h 380"/>
              <a:gd name="T16" fmla="*/ 2147483647 w 1603"/>
              <a:gd name="T17" fmla="*/ 2147483647 h 380"/>
              <a:gd name="T18" fmla="*/ 2147483647 w 1603"/>
              <a:gd name="T19" fmla="*/ 2147483647 h 380"/>
              <a:gd name="T20" fmla="*/ 2147483647 w 1603"/>
              <a:gd name="T21" fmla="*/ 2147483647 h 380"/>
              <a:gd name="T22" fmla="*/ 2147483647 w 1603"/>
              <a:gd name="T23" fmla="*/ 2147483647 h 380"/>
              <a:gd name="T24" fmla="*/ 2147483647 w 1603"/>
              <a:gd name="T25" fmla="*/ 2147483647 h 380"/>
              <a:gd name="T26" fmla="*/ 2147483647 w 1603"/>
              <a:gd name="T27" fmla="*/ 2147483647 h 380"/>
              <a:gd name="T28" fmla="*/ 2147483647 w 1603"/>
              <a:gd name="T29" fmla="*/ 2147483647 h 380"/>
              <a:gd name="T30" fmla="*/ 2147483647 w 1603"/>
              <a:gd name="T31" fmla="*/ 2147483647 h 380"/>
              <a:gd name="T32" fmla="*/ 2147483647 w 1603"/>
              <a:gd name="T33" fmla="*/ 0 h 380"/>
              <a:gd name="T34" fmla="*/ 2147483647 w 1603"/>
              <a:gd name="T35" fmla="*/ 2147483647 h 380"/>
              <a:gd name="T36" fmla="*/ 2147483647 w 1603"/>
              <a:gd name="T37" fmla="*/ 2147483647 h 380"/>
              <a:gd name="T38" fmla="*/ 2147483647 w 1603"/>
              <a:gd name="T39" fmla="*/ 2147483647 h 380"/>
              <a:gd name="T40" fmla="*/ 2147483647 w 1603"/>
              <a:gd name="T41" fmla="*/ 2147483647 h 380"/>
              <a:gd name="T42" fmla="*/ 2147483647 w 1603"/>
              <a:gd name="T43" fmla="*/ 2147483647 h 380"/>
              <a:gd name="T44" fmla="*/ 2147483647 w 1603"/>
              <a:gd name="T45" fmla="*/ 2147483647 h 380"/>
              <a:gd name="T46" fmla="*/ 2147483647 w 1603"/>
              <a:gd name="T47" fmla="*/ 2147483647 h 380"/>
              <a:gd name="T48" fmla="*/ 2147483647 w 1603"/>
              <a:gd name="T49" fmla="*/ 2147483647 h 380"/>
              <a:gd name="T50" fmla="*/ 2147483647 w 1603"/>
              <a:gd name="T51" fmla="*/ 2147483647 h 380"/>
              <a:gd name="T52" fmla="*/ 2147483647 w 1603"/>
              <a:gd name="T53" fmla="*/ 2147483647 h 380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603"/>
              <a:gd name="T82" fmla="*/ 0 h 380"/>
              <a:gd name="T83" fmla="*/ 1603 w 1603"/>
              <a:gd name="T84" fmla="*/ 380 h 380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603" h="380">
                <a:moveTo>
                  <a:pt x="44" y="288"/>
                </a:moveTo>
                <a:cubicBezTo>
                  <a:pt x="31" y="250"/>
                  <a:pt x="0" y="198"/>
                  <a:pt x="63" y="188"/>
                </a:cubicBezTo>
                <a:cubicBezTo>
                  <a:pt x="96" y="183"/>
                  <a:pt x="130" y="181"/>
                  <a:pt x="163" y="178"/>
                </a:cubicBezTo>
                <a:cubicBezTo>
                  <a:pt x="184" y="116"/>
                  <a:pt x="170" y="42"/>
                  <a:pt x="242" y="20"/>
                </a:cubicBezTo>
                <a:cubicBezTo>
                  <a:pt x="244" y="20"/>
                  <a:pt x="306" y="33"/>
                  <a:pt x="312" y="39"/>
                </a:cubicBezTo>
                <a:cubicBezTo>
                  <a:pt x="329" y="56"/>
                  <a:pt x="328" y="91"/>
                  <a:pt x="351" y="99"/>
                </a:cubicBezTo>
                <a:cubicBezTo>
                  <a:pt x="371" y="106"/>
                  <a:pt x="393" y="107"/>
                  <a:pt x="411" y="119"/>
                </a:cubicBezTo>
                <a:cubicBezTo>
                  <a:pt x="482" y="166"/>
                  <a:pt x="448" y="154"/>
                  <a:pt x="510" y="168"/>
                </a:cubicBezTo>
                <a:cubicBezTo>
                  <a:pt x="581" y="155"/>
                  <a:pt x="555" y="175"/>
                  <a:pt x="580" y="99"/>
                </a:cubicBezTo>
                <a:cubicBezTo>
                  <a:pt x="584" y="88"/>
                  <a:pt x="600" y="86"/>
                  <a:pt x="610" y="79"/>
                </a:cubicBezTo>
                <a:cubicBezTo>
                  <a:pt x="655" y="46"/>
                  <a:pt x="686" y="28"/>
                  <a:pt x="739" y="10"/>
                </a:cubicBezTo>
                <a:cubicBezTo>
                  <a:pt x="775" y="33"/>
                  <a:pt x="788" y="58"/>
                  <a:pt x="798" y="99"/>
                </a:cubicBezTo>
                <a:cubicBezTo>
                  <a:pt x="802" y="115"/>
                  <a:pt x="799" y="135"/>
                  <a:pt x="808" y="149"/>
                </a:cubicBezTo>
                <a:cubicBezTo>
                  <a:pt x="817" y="163"/>
                  <a:pt x="835" y="168"/>
                  <a:pt x="848" y="178"/>
                </a:cubicBezTo>
                <a:cubicBezTo>
                  <a:pt x="874" y="175"/>
                  <a:pt x="903" y="180"/>
                  <a:pt x="927" y="168"/>
                </a:cubicBezTo>
                <a:cubicBezTo>
                  <a:pt x="972" y="146"/>
                  <a:pt x="941" y="49"/>
                  <a:pt x="967" y="20"/>
                </a:cubicBezTo>
                <a:cubicBezTo>
                  <a:pt x="981" y="4"/>
                  <a:pt x="1027" y="0"/>
                  <a:pt x="1027" y="0"/>
                </a:cubicBezTo>
                <a:cubicBezTo>
                  <a:pt x="1071" y="15"/>
                  <a:pt x="1112" y="34"/>
                  <a:pt x="1156" y="49"/>
                </a:cubicBezTo>
                <a:cubicBezTo>
                  <a:pt x="1182" y="128"/>
                  <a:pt x="1172" y="88"/>
                  <a:pt x="1186" y="168"/>
                </a:cubicBezTo>
                <a:cubicBezTo>
                  <a:pt x="1254" y="158"/>
                  <a:pt x="1273" y="134"/>
                  <a:pt x="1335" y="119"/>
                </a:cubicBezTo>
                <a:cubicBezTo>
                  <a:pt x="1364" y="75"/>
                  <a:pt x="1369" y="49"/>
                  <a:pt x="1454" y="99"/>
                </a:cubicBezTo>
                <a:cubicBezTo>
                  <a:pt x="1472" y="110"/>
                  <a:pt x="1467" y="139"/>
                  <a:pt x="1474" y="159"/>
                </a:cubicBezTo>
                <a:cubicBezTo>
                  <a:pt x="1476" y="165"/>
                  <a:pt x="1553" y="201"/>
                  <a:pt x="1563" y="208"/>
                </a:cubicBezTo>
                <a:cubicBezTo>
                  <a:pt x="1574" y="241"/>
                  <a:pt x="1592" y="265"/>
                  <a:pt x="1603" y="298"/>
                </a:cubicBezTo>
                <a:cubicBezTo>
                  <a:pt x="1600" y="311"/>
                  <a:pt x="1601" y="327"/>
                  <a:pt x="1593" y="337"/>
                </a:cubicBezTo>
                <a:cubicBezTo>
                  <a:pt x="1584" y="349"/>
                  <a:pt x="1564" y="346"/>
                  <a:pt x="1553" y="357"/>
                </a:cubicBezTo>
                <a:lnTo>
                  <a:pt x="17" y="380"/>
                </a:lnTo>
              </a:path>
            </a:pathLst>
          </a:custGeom>
          <a:gradFill rotWithShape="1">
            <a:gsLst>
              <a:gs pos="0">
                <a:srgbClr val="FFFFA9"/>
              </a:gs>
              <a:gs pos="50000">
                <a:srgbClr val="FFFFDD"/>
              </a:gs>
              <a:gs pos="100000">
                <a:srgbClr val="FFFFA9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3419475" y="3933825"/>
            <a:ext cx="215900" cy="35877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3924300" y="3644900"/>
            <a:ext cx="21590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716463" y="4149725"/>
            <a:ext cx="0" cy="2159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5219700" y="3789363"/>
            <a:ext cx="287338" cy="28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2555875" y="3933825"/>
            <a:ext cx="215900" cy="431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5651500" y="4005263"/>
            <a:ext cx="144463" cy="2159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4427538" y="3860800"/>
            <a:ext cx="0" cy="288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4211638" y="3284538"/>
            <a:ext cx="935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accent2"/>
                </a:solidFill>
                <a:latin typeface="Arial Narrow" pitchFamily="34" charset="0"/>
              </a:rPr>
              <a:t>ПАВ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827088" y="1844675"/>
            <a:ext cx="4608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углеводороды</a:t>
            </a:r>
            <a:r>
              <a:rPr lang="ru-RU" sz="2000">
                <a:latin typeface="Times New Roman" pitchFamily="18" charset="0"/>
              </a:rPr>
              <a:t> (бензол, толуол, ксилол)</a:t>
            </a: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1187450" y="2565400"/>
            <a:ext cx="7054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смеси углеводородов</a:t>
            </a:r>
            <a:r>
              <a:rPr lang="ru-RU" sz="2000">
                <a:latin typeface="Times New Roman" pitchFamily="18" charset="0"/>
              </a:rPr>
              <a:t> (бензин, лигроин, керосин, скипидар)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539750" y="404813"/>
            <a:ext cx="2592388" cy="936625"/>
          </a:xfrm>
          <a:prstGeom prst="rect">
            <a:avLst/>
          </a:prstGeom>
          <a:solidFill>
            <a:srgbClr val="99FFCC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FFCC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1476375" y="3284538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спирты</a:t>
            </a:r>
            <a:r>
              <a:rPr lang="ru-RU" sz="2000">
                <a:latin typeface="Times New Roman" pitchFamily="18" charset="0"/>
              </a:rPr>
              <a:t> (метиловый, этиловый изопропиловый, бутиловый)</a:t>
            </a:r>
          </a:p>
        </p:txBody>
      </p:sp>
      <p:sp>
        <p:nvSpPr>
          <p:cNvPr id="26630" name="Text Box 7"/>
          <p:cNvSpPr txBox="1">
            <a:spLocks noChangeArrowheads="1"/>
          </p:cNvSpPr>
          <p:nvPr/>
        </p:nvSpPr>
        <p:spPr bwMode="auto">
          <a:xfrm>
            <a:off x="1908175" y="3933825"/>
            <a:ext cx="1223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эфиры </a:t>
            </a:r>
          </a:p>
        </p:txBody>
      </p:sp>
      <p:sp>
        <p:nvSpPr>
          <p:cNvPr id="26631" name="Text Box 8"/>
          <p:cNvSpPr txBox="1">
            <a:spLocks noChangeArrowheads="1"/>
          </p:cNvSpPr>
          <p:nvPr/>
        </p:nvSpPr>
        <p:spPr bwMode="auto">
          <a:xfrm>
            <a:off x="2484438" y="4256088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амины</a:t>
            </a:r>
          </a:p>
        </p:txBody>
      </p:sp>
      <p:sp>
        <p:nvSpPr>
          <p:cNvPr id="26632" name="Text Box 9"/>
          <p:cNvSpPr txBox="1">
            <a:spLocks noChangeArrowheads="1"/>
          </p:cNvSpPr>
          <p:nvPr/>
        </p:nvSpPr>
        <p:spPr bwMode="auto">
          <a:xfrm>
            <a:off x="2843213" y="4868863"/>
            <a:ext cx="5832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кетоны</a:t>
            </a:r>
            <a:r>
              <a:rPr lang="ru-RU" sz="2000">
                <a:latin typeface="Times New Roman" pitchFamily="18" charset="0"/>
              </a:rPr>
              <a:t> (ацетон, метилэтил кетон, циклогексанон)</a:t>
            </a:r>
          </a:p>
        </p:txBody>
      </p:sp>
      <p:sp>
        <p:nvSpPr>
          <p:cNvPr id="26633" name="Text Box 10"/>
          <p:cNvSpPr txBox="1">
            <a:spLocks noChangeArrowheads="1"/>
          </p:cNvSpPr>
          <p:nvPr/>
        </p:nvSpPr>
        <p:spPr bwMode="auto">
          <a:xfrm>
            <a:off x="3706813" y="5445125"/>
            <a:ext cx="4105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</a:rPr>
              <a:t>хлорорганические соединения</a:t>
            </a:r>
            <a:r>
              <a:rPr lang="ru-RU" sz="2000">
                <a:latin typeface="Times New Roman" pitchFamily="18" charset="0"/>
              </a:rPr>
              <a:t>                       (четыреххлористый углерод)</a:t>
            </a:r>
          </a:p>
        </p:txBody>
      </p:sp>
      <p:sp>
        <p:nvSpPr>
          <p:cNvPr id="26634" name="AutoShape 11"/>
          <p:cNvSpPr>
            <a:spLocks noChangeArrowheads="1"/>
          </p:cNvSpPr>
          <p:nvPr/>
        </p:nvSpPr>
        <p:spPr bwMode="auto">
          <a:xfrm>
            <a:off x="611188" y="1700213"/>
            <a:ext cx="8208962" cy="4681537"/>
          </a:xfrm>
          <a:prstGeom prst="wedgeRectCallout">
            <a:avLst>
              <a:gd name="adj1" fmla="val -39269"/>
              <a:gd name="adj2" fmla="val -5647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26635" name="Text Box 2"/>
          <p:cNvSpPr txBox="1">
            <a:spLocks noChangeArrowheads="1"/>
          </p:cNvSpPr>
          <p:nvPr/>
        </p:nvSpPr>
        <p:spPr bwMode="auto">
          <a:xfrm>
            <a:off x="611188" y="476250"/>
            <a:ext cx="26654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Растворители для</a:t>
            </a:r>
            <a:r>
              <a:rPr lang="ru-RU" sz="2400">
                <a:solidFill>
                  <a:srgbClr val="66FF33"/>
                </a:solidFill>
                <a:latin typeface="Times New Roman" pitchFamily="18" charset="0"/>
              </a:rPr>
              <a:t> </a:t>
            </a:r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обезжиривания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332656"/>
            <a:ext cx="8964613" cy="591502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Бензин</a:t>
            </a:r>
            <a:r>
              <a:rPr lang="ru-RU" sz="2400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Легко воспламеняемая жидкость, получаемая при перегонке нефти. Плотность 0,73 г/см3.</a:t>
            </a:r>
            <a:b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</a:t>
            </a: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Лигроин</a:t>
            </a:r>
            <a:r>
              <a:rPr lang="ru-RU" sz="2400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14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С</a:t>
            </a:r>
            <a:r>
              <a:rPr lang="ru-RU" sz="16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18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бесцветная легко воспламеняющаяся жидкость (промежуточная фракция между бензином и керосином)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</a:t>
            </a: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Бензол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бесцветная легко воспламеняющаяся жидкость. Плотность 0,87 г/см3.</a:t>
            </a:r>
            <a:b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</a:t>
            </a: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Толуол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7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бесцветная прозрачная, легко воспламеняющаяся жидкость. Плотность 0,86 г/см3.</a:t>
            </a:r>
            <a:b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</a:t>
            </a: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Этиловый спирт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ОН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- прозрачная жидкость, имеющая плотность 0,78 г/см3.</a:t>
            </a:r>
            <a:b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</a:t>
            </a: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Метиловый спирт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ОН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прозрачная жидкость, получаемая из древесины и имеющая плотность 0,79 г/см3. Сильный яд.</a:t>
            </a: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Ацетон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СОСН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прозрачная бесцветная легко воспламеняющаяся жидкость. Плотность 0,79 г/см3.</a:t>
            </a:r>
            <a:b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</a:t>
            </a:r>
            <a:r>
              <a:rPr lang="ru-RU" sz="2400" b="1" kern="0" dirty="0">
                <a:solidFill>
                  <a:srgbClr val="CC33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Четыреххлористый углерод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lang="ru-RU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CС</a:t>
            </a:r>
            <a:r>
              <a:rPr lang="en-US" sz="2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</a:t>
            </a:r>
            <a:r>
              <a:rPr lang="ru-RU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r>
              <a:rPr lang="ru-RU" sz="2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- бесцветная негорючая жидкость, имеющая плотность 1,59 г/см3.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827088" y="2349500"/>
          <a:ext cx="1695450" cy="628650"/>
        </p:xfrm>
        <a:graphic>
          <a:graphicData uri="http://schemas.openxmlformats.org/presentationml/2006/ole">
            <p:oleObj spid="_x0000_s1026" r:id="rId3" imgW="1697933" imgH="629237" progId="">
              <p:embed/>
            </p:oleObj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3851275" y="3500438"/>
          <a:ext cx="1273175" cy="569912"/>
        </p:xfrm>
        <a:graphic>
          <a:graphicData uri="http://schemas.openxmlformats.org/presentationml/2006/ole">
            <p:oleObj spid="_x0000_s1027" r:id="rId4" imgW="1272823" imgH="569170" progId="">
              <p:embed/>
            </p:oleObj>
          </a:graphicData>
        </a:graphic>
      </p:graphicFrame>
      <p:grpSp>
        <p:nvGrpSpPr>
          <p:cNvPr id="1029" name="Group 1034"/>
          <p:cNvGrpSpPr>
            <a:grpSpLocks/>
          </p:cNvGrpSpPr>
          <p:nvPr/>
        </p:nvGrpSpPr>
        <p:grpSpPr bwMode="auto">
          <a:xfrm>
            <a:off x="466725" y="1628775"/>
            <a:ext cx="8512175" cy="2232025"/>
            <a:chOff x="-128" y="-160"/>
            <a:chExt cx="4407" cy="620"/>
          </a:xfrm>
        </p:grpSpPr>
        <p:sp>
          <p:nvSpPr>
            <p:cNvPr id="1032" name="Rectangle 1030"/>
            <p:cNvSpPr>
              <a:spLocks noChangeArrowheads="1"/>
            </p:cNvSpPr>
            <p:nvPr/>
          </p:nvSpPr>
          <p:spPr bwMode="auto">
            <a:xfrm>
              <a:off x="-128" y="-120"/>
              <a:ext cx="148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диметилформамид</a:t>
              </a:r>
            </a:p>
            <a:p>
              <a:pPr eaLnBrk="0" hangingPunct="0"/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eaLnBrk="0" hangingPunct="0"/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 </a:t>
              </a:r>
            </a:p>
            <a:p>
              <a:pPr eaLnBrk="0" hangingPunct="0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Rectangle 1031"/>
            <p:cNvSpPr>
              <a:spLocks noChangeArrowheads="1"/>
            </p:cNvSpPr>
            <p:nvPr/>
          </p:nvSpPr>
          <p:spPr bwMode="auto">
            <a:xfrm>
              <a:off x="1252" y="240"/>
              <a:ext cx="1566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диметилсульфоксид</a:t>
              </a:r>
            </a:p>
            <a:p>
              <a:pPr eaLnBrk="0" hangingPunct="0"/>
              <a:r>
                <a:rPr lang="ru-RU">
                  <a:latin typeface="Times New Roman" pitchFamily="18" charset="0"/>
                  <a:cs typeface="Times New Roman" pitchFamily="18" charset="0"/>
                </a:rPr>
                <a:t> </a:t>
              </a:r>
            </a:p>
            <a:p>
              <a:pPr eaLnBrk="0" hangingPunct="0"/>
              <a:endParaRPr lang="ru-RU">
                <a:latin typeface="Times New Roman" pitchFamily="18" charset="0"/>
              </a:endParaRPr>
            </a:p>
          </p:txBody>
        </p:sp>
        <p:sp>
          <p:nvSpPr>
            <p:cNvPr id="1034" name="Rectangle 1032"/>
            <p:cNvSpPr>
              <a:spLocks noChangeArrowheads="1"/>
            </p:cNvSpPr>
            <p:nvPr/>
          </p:nvSpPr>
          <p:spPr bwMode="auto">
            <a:xfrm>
              <a:off x="2519" y="-160"/>
              <a:ext cx="1760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eaLnBrk="0" hangingPunct="0"/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изопропиловый спирт</a:t>
              </a:r>
            </a:p>
            <a:p>
              <a:pPr eaLnBrk="0" hangingPunct="0"/>
              <a:r>
                <a:rPr lang="ru-RU" sz="1000">
                  <a:latin typeface="Times New Roman" pitchFamily="18" charset="0"/>
                  <a:cs typeface="Times New Roman" pitchFamily="18" charset="0"/>
                </a:rPr>
                <a:t> </a:t>
              </a:r>
            </a:p>
            <a:p>
              <a:pPr eaLnBrk="0" hangingPunct="0"/>
              <a:endParaRPr lang="ru-RU" sz="2400">
                <a:latin typeface="Times New Roman" pitchFamily="18" charset="0"/>
              </a:endParaRPr>
            </a:p>
          </p:txBody>
        </p:sp>
      </p:grpSp>
      <p:graphicFrame>
        <p:nvGraphicFramePr>
          <p:cNvPr id="1028" name="Object 7"/>
          <p:cNvGraphicFramePr>
            <a:graphicFrameLocks noChangeAspect="1"/>
          </p:cNvGraphicFramePr>
          <p:nvPr/>
        </p:nvGraphicFramePr>
        <p:xfrm>
          <a:off x="6156325" y="2276475"/>
          <a:ext cx="1704975" cy="685800"/>
        </p:xfrm>
        <a:graphic>
          <a:graphicData uri="http://schemas.openxmlformats.org/presentationml/2006/ole">
            <p:oleObj spid="_x0000_s1028" r:id="rId5" imgW="1703410" imgH="688995" progId="">
              <p:embed/>
            </p:oleObj>
          </a:graphicData>
        </a:graphic>
      </p:graphicFrame>
      <p:sp>
        <p:nvSpPr>
          <p:cNvPr id="1030" name="Rectangle 1033"/>
          <p:cNvSpPr>
            <a:spLocks noChangeArrowheads="1"/>
          </p:cNvSpPr>
          <p:nvPr/>
        </p:nvSpPr>
        <p:spPr bwMode="auto">
          <a:xfrm>
            <a:off x="4953000" y="4243388"/>
            <a:ext cx="2078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10" name="Rectangle 11"/>
          <p:cNvSpPr txBox="1">
            <a:spLocks noChangeArrowheads="1"/>
          </p:cNvSpPr>
          <p:nvPr/>
        </p:nvSpPr>
        <p:spPr>
          <a:xfrm>
            <a:off x="179388" y="179388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500" b="1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Обезжиривание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286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 Лекция № 7 Тема 7. Удаление жировых загрязнений</vt:lpstr>
      <vt:lpstr>Слайд 2</vt:lpstr>
      <vt:lpstr>Применяемые реактивы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Недостатки обезжиривания в органических растворителях</vt:lpstr>
    </vt:vector>
  </TitlesOfParts>
  <Company>NIL42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1-204-utk</dc:creator>
  <cp:lastModifiedBy>Admin</cp:lastModifiedBy>
  <cp:revision>74</cp:revision>
  <dcterms:created xsi:type="dcterms:W3CDTF">2011-07-28T12:34:04Z</dcterms:created>
  <dcterms:modified xsi:type="dcterms:W3CDTF">2023-09-21T06:49:18Z</dcterms:modified>
</cp:coreProperties>
</file>