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8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DA64-D285-4525-8816-11FEACD56D68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55F0-8241-4DF8-946F-782DB8EE4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78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DA64-D285-4525-8816-11FEACD56D68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55F0-8241-4DF8-946F-782DB8EE4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10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DA64-D285-4525-8816-11FEACD56D68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55F0-8241-4DF8-946F-782DB8EE4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4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DA64-D285-4525-8816-11FEACD56D68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55F0-8241-4DF8-946F-782DB8EE4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63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DA64-D285-4525-8816-11FEACD56D68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55F0-8241-4DF8-946F-782DB8EE4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4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DA64-D285-4525-8816-11FEACD56D68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55F0-8241-4DF8-946F-782DB8EE4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47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DA64-D285-4525-8816-11FEACD56D68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55F0-8241-4DF8-946F-782DB8EE4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4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DA64-D285-4525-8816-11FEACD56D68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55F0-8241-4DF8-946F-782DB8EE4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96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DA64-D285-4525-8816-11FEACD56D68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55F0-8241-4DF8-946F-782DB8EE4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2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DA64-D285-4525-8816-11FEACD56D68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55F0-8241-4DF8-946F-782DB8EE4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2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DA64-D285-4525-8816-11FEACD56D68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55F0-8241-4DF8-946F-782DB8EE4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51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9DA64-D285-4525-8816-11FEACD56D68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255F0-8241-4DF8-946F-782DB8EE4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ru-RU" dirty="0" smtClean="0"/>
              <a:t>Тема 9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34888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Микролазеры на модах шепчущей галереи. Люминесценция двумерных фотонных кристаллов из квантовых </a:t>
            </a:r>
            <a:r>
              <a:rPr lang="ru-RU" dirty="0" smtClean="0"/>
              <a:t>точек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934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468313" y="5300663"/>
            <a:ext cx="8229600" cy="8255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ru-RU" sz="2000" smtClean="0"/>
              <a:t>Зависимость мощности лазерной генерации от мощности, поглощенной микросферой. Лазерная генерация начинается при мощности 60 микроватт. Мощность генерации в одномодовом режиме достигает 3 микроватт.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6624637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539750" y="5661025"/>
            <a:ext cx="8229600" cy="6096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ru-RU" sz="2800" smtClean="0"/>
              <a:t>Спектр люминесценции для мощности возбуждения, соответствующей точке (а). 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49275"/>
            <a:ext cx="638175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387350"/>
            <a:ext cx="3905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7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447675" y="5013325"/>
            <a:ext cx="8229600" cy="89693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smtClean="0"/>
              <a:t>Зависимость мощности лазерной генерации от длины волны генерации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86233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53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468313" y="4652963"/>
            <a:ext cx="8229600" cy="896937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ru-RU" smtClean="0"/>
              <a:t>Зависимость мощности лазерной генерации от длины волны генерации для двух микросфер, отличающихся размером.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60438"/>
            <a:ext cx="8080375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9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8913"/>
            <a:ext cx="6211888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1284288" y="5553075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Один источник накачки – две линии лазерной генерации на 1533 и 1535 нм</a:t>
            </a:r>
          </a:p>
        </p:txBody>
      </p:sp>
    </p:spTree>
    <p:extLst>
      <p:ext uri="{BB962C8B-B14F-4D97-AF65-F5344CB8AC3E}">
        <p14:creationId xmlns:p14="http://schemas.microsoft.com/office/powerpoint/2010/main" val="36489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00663"/>
            <a:ext cx="8229600" cy="825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Спектр лазерного излучения обычного лазера (снизу) и лазера на моде шепчущей галереи (сверху), полученного золь-гель методом, для длины волны генерации 1550 нм.</a:t>
            </a:r>
          </a:p>
        </p:txBody>
      </p:sp>
      <p:pic>
        <p:nvPicPr>
          <p:cNvPr id="1013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5976938" cy="491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76250"/>
            <a:ext cx="3168650" cy="223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982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12527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Люминесценция двумерных фотонных кристаллов из квантовых точек</a:t>
            </a:r>
          </a:p>
        </p:txBody>
      </p:sp>
    </p:spTree>
    <p:extLst>
      <p:ext uri="{BB962C8B-B14F-4D97-AF65-F5344CB8AC3E}">
        <p14:creationId xmlns:p14="http://schemas.microsoft.com/office/powerpoint/2010/main" val="270047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05038"/>
            <a:ext cx="4297363" cy="41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467475"/>
            <a:ext cx="47625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7246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0"/>
          <a:stretch>
            <a:fillRect/>
          </a:stretch>
        </p:blipFill>
        <p:spPr bwMode="auto">
          <a:xfrm>
            <a:off x="395288" y="2924175"/>
            <a:ext cx="2089150" cy="18891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0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mtClean="0"/>
              <a:t>Методика приготовления образцов</a:t>
            </a:r>
          </a:p>
        </p:txBody>
      </p:sp>
      <p:sp>
        <p:nvSpPr>
          <p:cNvPr id="471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Эпитаксиальный рост светоизлучающей панели </a:t>
            </a:r>
            <a:r>
              <a:rPr lang="en-US" altLang="ru-RU" dirty="0" err="1" smtClean="0"/>
              <a:t>GaInAsP</a:t>
            </a:r>
            <a:endParaRPr lang="ru-RU" altLang="ru-RU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68960"/>
            <a:ext cx="29527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3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/>
              <a:t>Эпитаксиальный рост</a:t>
            </a:r>
          </a:p>
          <a:p>
            <a:r>
              <a:rPr lang="ru-RU" altLang="ru-RU" dirty="0" smtClean="0"/>
              <a:t>Плазмохимическое травление</a:t>
            </a:r>
          </a:p>
          <a:p>
            <a:r>
              <a:rPr lang="ru-RU" altLang="ru-RU" dirty="0" smtClean="0"/>
              <a:t>Один и тот же материал, одна и та же длина волны возбуждения</a:t>
            </a:r>
          </a:p>
          <a:p>
            <a:r>
              <a:rPr lang="ru-RU" altLang="ru-RU" dirty="0" smtClean="0"/>
              <a:t>Изменяется только период структуры.</a:t>
            </a:r>
          </a:p>
        </p:txBody>
      </p:sp>
    </p:spTree>
    <p:extLst>
      <p:ext uri="{BB962C8B-B14F-4D97-AF65-F5344CB8AC3E}">
        <p14:creationId xmlns:p14="http://schemas.microsoft.com/office/powerpoint/2010/main" val="160243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/>
          <a:lstStyle/>
          <a:p>
            <a:r>
              <a:rPr lang="ru-RU" dirty="0" smtClean="0"/>
              <a:t>Микролазеры на модах </a:t>
            </a:r>
            <a:r>
              <a:rPr lang="ru-RU" smtClean="0"/>
              <a:t>шепчущей галереи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191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r>
              <a:rPr lang="ru-RU" altLang="ru-RU" dirty="0" smtClean="0"/>
              <a:t>Вспомним, что наличие фотонной запрещенной зоны для волны зависит от направления распространение волны, то есть от волнового вектора.</a:t>
            </a:r>
          </a:p>
        </p:txBody>
      </p:sp>
    </p:spTree>
    <p:extLst>
      <p:ext uri="{BB962C8B-B14F-4D97-AF65-F5344CB8AC3E}">
        <p14:creationId xmlns:p14="http://schemas.microsoft.com/office/powerpoint/2010/main" val="3833991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Изменение периода структуры приводит только к изменению положения фотонной запрещенной зоны в  плоскости </a:t>
            </a:r>
            <a:r>
              <a:rPr lang="en-US" altLang="ru-RU" smtClean="0"/>
              <a:t>X-Y (</a:t>
            </a:r>
            <a:r>
              <a:rPr lang="ru-RU" altLang="ru-RU" smtClean="0"/>
              <a:t>в горизонтальной плоскости)</a:t>
            </a:r>
            <a:r>
              <a:rPr lang="en-US" altLang="ru-RU" smtClean="0"/>
              <a:t>.</a:t>
            </a:r>
            <a:r>
              <a:rPr lang="ru-RU" altLang="ru-RU" smtClean="0"/>
              <a:t> Это влияет на интенсивность люминесценции вдоль оси </a:t>
            </a:r>
            <a:r>
              <a:rPr lang="en-US" altLang="ru-RU" smtClean="0"/>
              <a:t>Z</a:t>
            </a:r>
            <a:r>
              <a:rPr lang="ru-RU" altLang="ru-RU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8441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smtClean="0"/>
              <a:t>Если мы, изменяя период структуры, и только его, попадаем длиной волны излучения в фотонную запрещенную зону в горизонтальной плоскости, где плотность фотонных состояний для нашей длины волны излучения равна нулю, то интенсивности излучения возрастает вдоль оси </a:t>
            </a:r>
            <a:r>
              <a:rPr lang="en-US" altLang="ru-RU" smtClean="0"/>
              <a:t>Z, </a:t>
            </a:r>
            <a:r>
              <a:rPr lang="ru-RU" altLang="ru-RU" smtClean="0"/>
              <a:t>где плотность фотонных состояний не равна нулю и где фотонной запрещенной зоны нет.</a:t>
            </a:r>
          </a:p>
        </p:txBody>
      </p:sp>
    </p:spTree>
    <p:extLst>
      <p:ext uri="{BB962C8B-B14F-4D97-AF65-F5344CB8AC3E}">
        <p14:creationId xmlns:p14="http://schemas.microsoft.com/office/powerpoint/2010/main" val="146755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16113"/>
            <a:ext cx="401002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467475"/>
            <a:ext cx="47625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5184775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2316163" cy="494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4" name="Line 8"/>
          <p:cNvSpPr>
            <a:spLocks noChangeShapeType="1"/>
          </p:cNvSpPr>
          <p:nvPr/>
        </p:nvSpPr>
        <p:spPr bwMode="auto">
          <a:xfrm flipV="1">
            <a:off x="1979613" y="1773238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5" name="Text Box 9"/>
          <p:cNvSpPr txBox="1">
            <a:spLocks noChangeArrowheads="1"/>
          </p:cNvSpPr>
          <p:nvPr/>
        </p:nvSpPr>
        <p:spPr bwMode="auto">
          <a:xfrm>
            <a:off x="0" y="1484313"/>
            <a:ext cx="2339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>
                <a:solidFill>
                  <a:srgbClr val="000000"/>
                </a:solidFill>
              </a:rPr>
              <a:t>излучение</a:t>
            </a:r>
            <a:r>
              <a:rPr lang="en-US" altLang="ru-RU" sz="1800">
                <a:solidFill>
                  <a:srgbClr val="000000"/>
                </a:solidFill>
              </a:rPr>
              <a:t>1450 </a:t>
            </a:r>
            <a:r>
              <a:rPr lang="ru-RU" altLang="ru-RU" sz="1800">
                <a:solidFill>
                  <a:srgbClr val="000000"/>
                </a:solidFill>
              </a:rPr>
              <a:t>нм</a:t>
            </a:r>
          </a:p>
        </p:txBody>
      </p:sp>
    </p:spTree>
    <p:extLst>
      <p:ext uri="{BB962C8B-B14F-4D97-AF65-F5344CB8AC3E}">
        <p14:creationId xmlns:p14="http://schemas.microsoft.com/office/powerpoint/2010/main" val="8660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467475"/>
            <a:ext cx="47625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5" name="Text Box 7"/>
          <p:cNvSpPr txBox="1">
            <a:spLocks noChangeArrowheads="1"/>
          </p:cNvSpPr>
          <p:nvPr/>
        </p:nvSpPr>
        <p:spPr bwMode="auto">
          <a:xfrm>
            <a:off x="755650" y="0"/>
            <a:ext cx="7848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>
                <a:solidFill>
                  <a:srgbClr val="000000"/>
                </a:solidFill>
              </a:rPr>
              <a:t>Когда длина волны излучения </a:t>
            </a:r>
            <a:r>
              <a:rPr lang="el-GR" altLang="ru-RU" sz="1800">
                <a:solidFill>
                  <a:srgbClr val="000000"/>
                </a:solidFill>
              </a:rPr>
              <a:t>λ</a:t>
            </a:r>
            <a:r>
              <a:rPr lang="ru-RU" altLang="ru-RU" sz="1800">
                <a:solidFill>
                  <a:srgbClr val="000000"/>
                </a:solidFill>
              </a:rPr>
              <a:t>  попадает в фотонную запрещенную зону в направлении вдоль плоскости образца </a:t>
            </a:r>
            <a:r>
              <a:rPr lang="ru-RU" altLang="ru-RU" sz="1800">
                <a:solidFill>
                  <a:srgbClr val="3399FF"/>
                </a:solidFill>
              </a:rPr>
              <a:t>(синяя область),</a:t>
            </a:r>
            <a:r>
              <a:rPr lang="ru-RU" altLang="ru-RU" sz="1800">
                <a:solidFill>
                  <a:srgbClr val="000000"/>
                </a:solidFill>
              </a:rPr>
              <a:t> скорость спонтанного испускания </a:t>
            </a:r>
            <a:r>
              <a:rPr lang="en-US" altLang="ru-RU" sz="1800">
                <a:solidFill>
                  <a:srgbClr val="000000"/>
                </a:solidFill>
              </a:rPr>
              <a:t>Rspon</a:t>
            </a:r>
            <a:r>
              <a:rPr lang="ru-RU" altLang="ru-RU" sz="1800">
                <a:solidFill>
                  <a:srgbClr val="000000"/>
                </a:solidFill>
              </a:rPr>
              <a:t> уменьшается в пять раз по сравнению с ситуацией, когда фотонной запрещенной зоны нет.</a:t>
            </a:r>
            <a:endParaRPr lang="el-GR" altLang="ru-RU" sz="1800">
              <a:solidFill>
                <a:srgbClr val="000000"/>
              </a:solidFill>
            </a:endParaRPr>
          </a:p>
        </p:txBody>
      </p:sp>
      <p:pic>
        <p:nvPicPr>
          <p:cNvPr id="542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25538"/>
            <a:ext cx="3332163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327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0"/>
          <a:stretch>
            <a:fillRect/>
          </a:stretch>
        </p:blipFill>
        <p:spPr bwMode="auto">
          <a:xfrm>
            <a:off x="900113" y="3933825"/>
            <a:ext cx="2808287" cy="253841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0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mtClean="0"/>
              <a:t>В неоднородных средах скорость спонтанного испускания может как увеличиваться, так и уменьшаться.</a:t>
            </a:r>
          </a:p>
          <a:p>
            <a:pPr algn="just"/>
            <a:r>
              <a:rPr lang="ru-RU" altLang="ru-RU" smtClean="0"/>
              <a:t>Эффект Парселла – при помещении квантовой системы в резонатор, настроенный на частоту перехода, скорость спонтанного испускания увеличивается пропорционально добротности резонатора.</a:t>
            </a:r>
          </a:p>
        </p:txBody>
      </p:sp>
    </p:spTree>
    <p:extLst>
      <p:ext uri="{BB962C8B-B14F-4D97-AF65-F5344CB8AC3E}">
        <p14:creationId xmlns:p14="http://schemas.microsoft.com/office/powerpoint/2010/main" val="65251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ъект 2"/>
          <p:cNvSpPr>
            <a:spLocks noGrp="1"/>
          </p:cNvSpPr>
          <p:nvPr>
            <p:ph idx="1"/>
          </p:nvPr>
        </p:nvSpPr>
        <p:spPr>
          <a:xfrm>
            <a:off x="395288" y="2420938"/>
            <a:ext cx="8229600" cy="1184275"/>
          </a:xfrm>
        </p:spPr>
        <p:txBody>
          <a:bodyPr>
            <a:normAutofit fontScale="55000" lnSpcReduction="20000"/>
          </a:bodyPr>
          <a:lstStyle/>
          <a:p>
            <a:r>
              <a:rPr lang="ru-RU" altLang="ru-RU" smtClean="0"/>
              <a:t>Гамма – скорость спонтанных переходов в резонаторе, </a:t>
            </a:r>
            <a:r>
              <a:rPr lang="en-US" altLang="ru-RU" smtClean="0"/>
              <a:t>“</a:t>
            </a:r>
            <a:r>
              <a:rPr lang="ru-RU" altLang="ru-RU" smtClean="0"/>
              <a:t>с</a:t>
            </a:r>
            <a:r>
              <a:rPr lang="en-US" altLang="ru-RU" smtClean="0"/>
              <a:t>”</a:t>
            </a:r>
            <a:r>
              <a:rPr lang="ru-RU" altLang="ru-RU" smtClean="0"/>
              <a:t>  и </a:t>
            </a:r>
            <a:r>
              <a:rPr lang="en-US" altLang="ru-RU" smtClean="0"/>
              <a:t>“</a:t>
            </a:r>
            <a:r>
              <a:rPr lang="ru-RU" altLang="ru-RU" smtClean="0"/>
              <a:t>а</a:t>
            </a:r>
            <a:r>
              <a:rPr lang="en-US" altLang="ru-RU" smtClean="0"/>
              <a:t>”</a:t>
            </a:r>
            <a:r>
              <a:rPr lang="ru-RU" altLang="ru-RU" smtClean="0"/>
              <a:t> индексы резонатора и атомного перехода.</a:t>
            </a:r>
          </a:p>
          <a:p>
            <a:r>
              <a:rPr lang="ru-RU" altLang="ru-RU" smtClean="0"/>
              <a:t>При отстройке частоты резонатора от частоты перехода скорость спонтанного испускания уменьшается по сравнению с резонансным случаем.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333375"/>
            <a:ext cx="52498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02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ъект 2"/>
          <p:cNvSpPr>
            <a:spLocks noGrp="1"/>
          </p:cNvSpPr>
          <p:nvPr>
            <p:ph idx="1"/>
          </p:nvPr>
        </p:nvSpPr>
        <p:spPr>
          <a:xfrm>
            <a:off x="323850" y="54927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altLang="ru-RU" dirty="0" smtClean="0"/>
              <a:t>При уменьшении объема </a:t>
            </a:r>
            <a:r>
              <a:rPr lang="en-US" altLang="ru-RU" dirty="0" smtClean="0"/>
              <a:t>V ( V – </a:t>
            </a:r>
            <a:r>
              <a:rPr lang="ru-RU" altLang="ru-RU" dirty="0" smtClean="0"/>
              <a:t>это объем моды, он не всегда совпадает с объемом резонатора) скорость спонтанного испускания в резонаторе возрастает. </a:t>
            </a:r>
          </a:p>
          <a:p>
            <a:r>
              <a:rPr lang="ru-RU" altLang="ru-RU" dirty="0" smtClean="0"/>
              <a:t>Малым объемом моды </a:t>
            </a:r>
            <a:r>
              <a:rPr lang="en-US" altLang="ru-RU" dirty="0" smtClean="0"/>
              <a:t>V </a:t>
            </a:r>
            <a:r>
              <a:rPr lang="ru-RU" altLang="ru-RU" dirty="0" smtClean="0"/>
              <a:t>обладают моды шепчущей галереи, то есть эффект увеличения скорости спонтанного испускания в таком </a:t>
            </a:r>
            <a:r>
              <a:rPr lang="en-US" altLang="ru-RU" dirty="0" smtClean="0"/>
              <a:t>WGM</a:t>
            </a:r>
            <a:r>
              <a:rPr lang="ru-RU" altLang="ru-RU" dirty="0" smtClean="0"/>
              <a:t>-резонаторе </a:t>
            </a:r>
            <a:r>
              <a:rPr lang="ru-RU" altLang="ru-RU" dirty="0" smtClean="0"/>
              <a:t>усиливается.</a:t>
            </a:r>
          </a:p>
        </p:txBody>
      </p:sp>
    </p:spTree>
    <p:extLst>
      <p:ext uri="{BB962C8B-B14F-4D97-AF65-F5344CB8AC3E}">
        <p14:creationId xmlns:p14="http://schemas.microsoft.com/office/powerpoint/2010/main" val="336465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8604250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7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3527674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Передача энергии из волновода в сферу осуществляется за счет так называемой </a:t>
            </a:r>
            <a:r>
              <a:rPr lang="ru-RU" dirty="0" err="1" smtClean="0"/>
              <a:t>эванесцентной</a:t>
            </a:r>
            <a:r>
              <a:rPr lang="ru-RU" dirty="0" smtClean="0"/>
              <a:t> волны. </a:t>
            </a:r>
            <a:r>
              <a:rPr lang="ru-RU" dirty="0" err="1" smtClean="0"/>
              <a:t>Эванесцентная</a:t>
            </a:r>
            <a:r>
              <a:rPr lang="ru-RU" dirty="0" smtClean="0"/>
              <a:t> волна распространяется у границы раздела двух сред. При удалении от этой границы ее интенсивность экспоненциально убывает.</a:t>
            </a:r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4886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3933825" cy="666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760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941888"/>
            <a:ext cx="8229600" cy="1689100"/>
          </a:xfrm>
        </p:spPr>
        <p:txBody>
          <a:bodyPr/>
          <a:lstStyle/>
          <a:p>
            <a:pPr eaLnBrk="1" hangingPunct="1"/>
            <a:r>
              <a:rPr lang="ru-RU" altLang="ru-RU" smtClean="0"/>
              <a:t>Аналог квантового туннелирования волновой функции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2914650" cy="494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19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3933825"/>
            <a:ext cx="8229600" cy="609600"/>
          </a:xfrm>
        </p:spPr>
        <p:txBody>
          <a:bodyPr/>
          <a:lstStyle/>
          <a:p>
            <a:pPr eaLnBrk="1" hangingPunct="1"/>
            <a:r>
              <a:rPr lang="ru-RU" altLang="ru-RU" smtClean="0"/>
              <a:t>Для света </a:t>
            </a:r>
            <a:r>
              <a:rPr lang="el-GR" altLang="ru-RU" smtClean="0"/>
              <a:t>λ</a:t>
            </a:r>
            <a:r>
              <a:rPr lang="ru-RU" altLang="ru-RU" smtClean="0"/>
              <a:t> </a:t>
            </a:r>
            <a:r>
              <a:rPr lang="en-US" altLang="ru-RU" smtClean="0">
                <a:latin typeface="Kozuka Mincho Pro R" pitchFamily="18" charset="-128"/>
                <a:ea typeface="Kozuka Mincho Pro R" pitchFamily="18" charset="-128"/>
              </a:rPr>
              <a:t>~</a:t>
            </a:r>
            <a:r>
              <a:rPr lang="ru-RU" altLang="ru-RU" smtClean="0"/>
              <a:t> 1 мкм, </a:t>
            </a:r>
            <a:r>
              <a:rPr lang="en-US" altLang="ru-RU" smtClean="0"/>
              <a:t>D</a:t>
            </a:r>
            <a:r>
              <a:rPr lang="ru-RU" altLang="ru-RU" smtClean="0"/>
              <a:t> </a:t>
            </a:r>
            <a:r>
              <a:rPr lang="en-US" altLang="ru-RU" smtClean="0">
                <a:latin typeface="Kozuka Mincho Pro R" pitchFamily="18" charset="-128"/>
                <a:ea typeface="Kozuka Mincho Pro R" pitchFamily="18" charset="-128"/>
              </a:rPr>
              <a:t>~</a:t>
            </a:r>
            <a:r>
              <a:rPr lang="ru-RU" altLang="ru-RU" smtClean="0"/>
              <a:t> </a:t>
            </a:r>
            <a:r>
              <a:rPr lang="en-US" altLang="ru-RU" smtClean="0"/>
              <a:t>50</a:t>
            </a:r>
            <a:r>
              <a:rPr lang="ru-RU" altLang="ru-RU" smtClean="0"/>
              <a:t> мкм</a:t>
            </a:r>
            <a:endParaRPr lang="el-GR" altLang="ru-RU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727233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39750" y="4652963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l-GR" altLang="ru-RU" sz="3200">
                <a:cs typeface="Arial" charset="0"/>
              </a:rPr>
              <a:t>π</a:t>
            </a:r>
            <a:r>
              <a:rPr lang="ru-RU" altLang="ru-RU" sz="3200"/>
              <a:t> </a:t>
            </a:r>
            <a:r>
              <a:rPr lang="en-US" altLang="ru-RU" sz="3200"/>
              <a:t>D</a:t>
            </a:r>
            <a:r>
              <a:rPr lang="ru-RU" altLang="ru-RU" sz="3200"/>
              <a:t> </a:t>
            </a:r>
            <a:r>
              <a:rPr lang="en-US" altLang="ru-RU" sz="3200">
                <a:latin typeface="Kozuka Mincho Pro R" pitchFamily="18" charset="-128"/>
                <a:ea typeface="Kozuka Mincho Pro R" pitchFamily="18" charset="-128"/>
              </a:rPr>
              <a:t>~</a:t>
            </a:r>
            <a:r>
              <a:rPr lang="ru-RU" altLang="ru-RU" sz="3200"/>
              <a:t> 1</a:t>
            </a:r>
            <a:r>
              <a:rPr lang="en-US" altLang="ru-RU" sz="3200"/>
              <a:t>50</a:t>
            </a:r>
            <a:r>
              <a:rPr lang="ru-RU" altLang="ru-RU" sz="3200"/>
              <a:t> мкм</a:t>
            </a:r>
            <a:r>
              <a:rPr lang="en-US" altLang="ru-RU" sz="3200"/>
              <a:t>/1 </a:t>
            </a:r>
            <a:r>
              <a:rPr lang="ru-RU" altLang="ru-RU" sz="3200"/>
              <a:t>мкм = 150 волн</a:t>
            </a:r>
            <a:endParaRPr lang="el-GR" altLang="ru-RU" sz="3200"/>
          </a:p>
        </p:txBody>
      </p:sp>
      <p:sp>
        <p:nvSpPr>
          <p:cNvPr id="25605" name="Прямоугольник 1"/>
          <p:cNvSpPr>
            <a:spLocks noChangeArrowheads="1"/>
          </p:cNvSpPr>
          <p:nvPr/>
        </p:nvSpPr>
        <p:spPr bwMode="auto">
          <a:xfrm>
            <a:off x="539750" y="5445125"/>
            <a:ext cx="74882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/>
              <a:t>Накачка – 980 нм – фундаментальная мода волновода. </a:t>
            </a:r>
          </a:p>
        </p:txBody>
      </p:sp>
    </p:spTree>
    <p:extLst>
      <p:ext uri="{BB962C8B-B14F-4D97-AF65-F5344CB8AC3E}">
        <p14:creationId xmlns:p14="http://schemas.microsoft.com/office/powerpoint/2010/main" val="824038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468313" y="4365625"/>
            <a:ext cx="8229600" cy="968375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ru-RU" smtClean="0"/>
              <a:t>Наблюдаемая визуально экваториальная мода (мода шепчущей галереи) -  за счет апконверсии эрбия, переход с уровня </a:t>
            </a:r>
            <a:r>
              <a:rPr lang="ru-RU" baseline="30000" smtClean="0"/>
              <a:t>4</a:t>
            </a:r>
            <a:r>
              <a:rPr lang="en-US" smtClean="0"/>
              <a:t>F</a:t>
            </a:r>
            <a:r>
              <a:rPr lang="en-US" baseline="-25000" smtClean="0"/>
              <a:t>9/2</a:t>
            </a:r>
            <a:r>
              <a:rPr lang="ru-RU" smtClean="0"/>
              <a:t> и рассеяния возбуждающего излучения.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476250"/>
            <a:ext cx="4032250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981075"/>
            <a:ext cx="25812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5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508000" y="3644900"/>
            <a:ext cx="8229600" cy="1401763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ru-RU" smtClean="0"/>
              <a:t>Объем такой моды составляет 1000 мкм кубических. Потери излучения за счет рассеяния составляют 5 %. Приблизительно 85% мощности возбуждения (980 нм) передается в сферу).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60350"/>
            <a:ext cx="25812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8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553</Words>
  <Application>Microsoft Office PowerPoint</Application>
  <PresentationFormat>Экран (4:3)</PresentationFormat>
  <Paragraphs>34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Тема 9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Методика приготовления образцов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9</dc:title>
  <dc:creator>1</dc:creator>
  <cp:lastModifiedBy>1</cp:lastModifiedBy>
  <cp:revision>6</cp:revision>
  <dcterms:created xsi:type="dcterms:W3CDTF">2022-04-08T09:50:01Z</dcterms:created>
  <dcterms:modified xsi:type="dcterms:W3CDTF">2022-04-12T09:58:43Z</dcterms:modified>
</cp:coreProperties>
</file>