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334" r:id="rId3"/>
    <p:sldId id="303" r:id="rId4"/>
    <p:sldId id="304" r:id="rId5"/>
    <p:sldId id="305" r:id="rId6"/>
    <p:sldId id="316" r:id="rId7"/>
    <p:sldId id="318" r:id="rId8"/>
    <p:sldId id="306" r:id="rId9"/>
    <p:sldId id="335" r:id="rId10"/>
    <p:sldId id="307" r:id="rId11"/>
    <p:sldId id="319" r:id="rId12"/>
    <p:sldId id="308" r:id="rId13"/>
    <p:sldId id="309" r:id="rId14"/>
    <p:sldId id="328" r:id="rId15"/>
    <p:sldId id="329" r:id="rId16"/>
    <p:sldId id="333" r:id="rId17"/>
    <p:sldId id="321" r:id="rId18"/>
    <p:sldId id="330" r:id="rId19"/>
    <p:sldId id="331" r:id="rId20"/>
    <p:sldId id="323" r:id="rId21"/>
    <p:sldId id="338" r:id="rId22"/>
    <p:sldId id="324" r:id="rId23"/>
    <p:sldId id="325" r:id="rId24"/>
    <p:sldId id="326" r:id="rId25"/>
    <p:sldId id="258" r:id="rId26"/>
    <p:sldId id="311" r:id="rId27"/>
    <p:sldId id="339" r:id="rId28"/>
    <p:sldId id="312" r:id="rId29"/>
    <p:sldId id="259" r:id="rId30"/>
    <p:sldId id="299" r:id="rId31"/>
    <p:sldId id="300" r:id="rId32"/>
    <p:sldId id="344" r:id="rId33"/>
    <p:sldId id="340" r:id="rId34"/>
    <p:sldId id="341" r:id="rId35"/>
    <p:sldId id="276" r:id="rId36"/>
    <p:sldId id="342" r:id="rId37"/>
    <p:sldId id="345" r:id="rId38"/>
    <p:sldId id="343" r:id="rId39"/>
    <p:sldId id="302" r:id="rId40"/>
    <p:sldId id="332" r:id="rId41"/>
    <p:sldId id="313" r:id="rId42"/>
    <p:sldId id="31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74901E-8317-410B-B7D7-D5B307A6DA0A}" type="datetimeFigureOut">
              <a:rPr lang="ru-RU"/>
              <a:pPr>
                <a:defRPr/>
              </a:pPr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65AFA4-A671-47C5-8793-6FB1B97E8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E12826-C9E9-408C-A20B-2F03B700F7B5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BF2B-13DE-4913-A7AD-B522FD5A0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857D-F52C-479B-B2F4-B495347CA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998C-28FB-4916-9DC8-FFD2AE84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4316-C007-4762-8003-8B9F9FD9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18D6-ECD4-47A8-B8A2-ABF0CC20C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6C9C-7628-4E33-B73D-107875327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3789-1089-4C79-8CC4-70E7D211E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A639-6A12-4D25-838B-0DBAE9CEF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77CD-A54D-46ED-8BFB-3B376F27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2C6B-7051-44AE-B31A-468AB735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BCE50-3ED6-49B1-93A0-BEA65031A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A3A7F8F-D141-4763-89F1-A1AA7D46A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82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83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>Лекция №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14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</a:rPr>
              <a:t>Тема 14. </a:t>
            </a:r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</a:rPr>
              <a:t>ГАЗОФАЗНАЯ И МОЛЕКУЛЯРНО-ЛУЧЕВАЯ ЭПИТАКСИЯ</a:t>
            </a:r>
            <a:endParaRPr lang="en-US" sz="2800" b="1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1. Эпитаксия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2. </a:t>
            </a:r>
            <a:r>
              <a:rPr lang="ru-RU" sz="2800" smtClean="0">
                <a:latin typeface="Times New Roman" pitchFamily="18" charset="0"/>
              </a:rPr>
              <a:t>Методы получения эпитаксиальных слоев кремния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</a:rPr>
              <a:t>Молекулярно-лучевая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эпитаксия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</a:rPr>
              <a:t>Характеристики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эпитаксиальных </a:t>
            </a:r>
            <a:r>
              <a:rPr lang="en-US" sz="2800" dirty="0" err="1" smtClean="0">
                <a:latin typeface="Times New Roman" pitchFamily="18" charset="0"/>
              </a:rPr>
              <a:t>слоев</a:t>
            </a:r>
            <a:endParaRPr 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Зависимость скорости роста эпитаксиального слоя от концентрации SiCl</a:t>
            </a:r>
            <a:r>
              <a:rPr lang="ru-RU" sz="3200" baseline="-25000" smtClean="0">
                <a:latin typeface="Times New Roman" pitchFamily="18" charset="0"/>
              </a:rPr>
              <a:t>4</a:t>
            </a:r>
            <a:r>
              <a:rPr lang="ru-RU" sz="3200" smtClean="0">
                <a:latin typeface="Times New Roman" pitchFamily="18" charset="0"/>
              </a:rPr>
              <a:t> (Т=1170 °С)</a:t>
            </a:r>
            <a:endParaRPr lang="en-US" sz="3200" smtClean="0">
              <a:latin typeface="Times New Roman" pitchFamily="18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0438" y="1935163"/>
            <a:ext cx="4683125" cy="438943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066800"/>
            <a:ext cx="5562600" cy="4806950"/>
          </a:xfrm>
          <a:noFill/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029200" y="2819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Times New Roman" pitchFamily="18" charset="0"/>
              </a:rPr>
              <a:t>Рост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953000" y="3582988"/>
            <a:ext cx="120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99"/>
                </a:solidFill>
                <a:latin typeface="Times New Roman" pitchFamily="18" charset="0"/>
              </a:rPr>
              <a:t>Травление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38200"/>
            <a:ext cx="8229600" cy="5668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Достоинства хлоридного метода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-возможность получения достаточно совершенных слоев;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-относительная простота оборудования.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Недостатки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-высокая температура процесса;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-реакция обратима и сопровождается травлением кремния;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-значительная диффузия примесей из подложки в слой и довольно высокая степень автолегирования.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-трудность получения достаточно чистого слоя.</a:t>
            </a: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Диффузия обусловлена высокой температурой процессов; для ее уменьшения в качестве легирующей примеси в подложке выбирают элемент с наименьшим коэффициентом диффузии (в случае подложек </a:t>
            </a:r>
            <a:r>
              <a:rPr lang="ru-RU" sz="2400" b="1" i="1" smtClean="0">
                <a:latin typeface="Times New Roman" pitchFamily="18" charset="0"/>
              </a:rPr>
              <a:t>n</a:t>
            </a:r>
            <a:r>
              <a:rPr lang="ru-RU" sz="2400" smtClean="0">
                <a:latin typeface="Times New Roman" pitchFamily="18" charset="0"/>
              </a:rPr>
              <a:t>-типа не фосфор, а мышьяк или сурьму). </a:t>
            </a: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Силановый метод (пиролиз моносилана).</a:t>
            </a:r>
            <a:r>
              <a:rPr lang="en-US" sz="40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99"/>
                </a:solidFill>
                <a:latin typeface="Times New Roman" pitchFamily="18" charset="0"/>
              </a:rPr>
              <a:t>SiH</a:t>
            </a:r>
            <a:r>
              <a:rPr lang="en-US" b="1" baseline="-25000" smtClean="0">
                <a:solidFill>
                  <a:srgbClr val="FF3399"/>
                </a:solidFill>
                <a:latin typeface="Times New Roman" pitchFamily="18" charset="0"/>
              </a:rPr>
              <a:t>4</a:t>
            </a:r>
            <a:r>
              <a:rPr lang="en-US" b="1" smtClean="0">
                <a:solidFill>
                  <a:srgbClr val="FF3399"/>
                </a:solidFill>
                <a:latin typeface="Times New Roman" pitchFamily="18" charset="0"/>
              </a:rPr>
              <a:t> → Si + 2Н</a:t>
            </a:r>
            <a:r>
              <a:rPr lang="en-US" b="1" baseline="-25000" smtClean="0">
                <a:solidFill>
                  <a:srgbClr val="FF3399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FF3399"/>
                </a:solidFill>
                <a:latin typeface="Times New Roman" pitchFamily="18" charset="0"/>
              </a:rPr>
              <a:t>,</a:t>
            </a:r>
            <a:endParaRPr lang="ru-RU" b="1" smtClean="0">
              <a:solidFill>
                <a:srgbClr val="FF33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latin typeface="Times New Roman" pitchFamily="18" charset="0"/>
              </a:rPr>
              <a:t>Преимущества</a:t>
            </a:r>
            <a:r>
              <a:rPr lang="ru-RU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-более низкая температура осаждения (1000-1100</a:t>
            </a:r>
            <a:r>
              <a:rPr lang="ru-RU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mtClean="0">
                <a:latin typeface="Times New Roman" pitchFamily="18" charset="0"/>
              </a:rPr>
              <a:t>С);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-отсутствие автолегирования;</a:t>
            </a:r>
          </a:p>
          <a:p>
            <a:pPr eaLnBrk="1" hangingPunct="1">
              <a:lnSpc>
                <a:spcPct val="90000"/>
              </a:lnSpc>
            </a:pPr>
            <a:r>
              <a:rPr lang="ru-RU" b="1" i="1" smtClean="0">
                <a:latin typeface="Times New Roman" pitchFamily="18" charset="0"/>
              </a:rPr>
              <a:t>Недостатки</a:t>
            </a:r>
            <a:r>
              <a:rPr lang="ru-RU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-самопроизвольное возгорание на воздухе;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-кристаллизация в газовой фазе с выпадением осадка кремния.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ru-RU" altLang="zh-TW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Процесс </a:t>
            </a:r>
            <a:r>
              <a:rPr lang="ru-RU" altLang="zh-TW" sz="3200" b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газофазной</a:t>
            </a:r>
            <a:r>
              <a:rPr lang="ru-RU" altLang="zh-TW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эпитаксии</a:t>
            </a:r>
            <a:endParaRPr lang="en-US" altLang="zh-TW" sz="32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28" name="Group 15"/>
          <p:cNvGrpSpPr>
            <a:grpSpLocks/>
          </p:cNvGrpSpPr>
          <p:nvPr/>
        </p:nvGrpSpPr>
        <p:grpSpPr bwMode="auto">
          <a:xfrm>
            <a:off x="409575" y="1928813"/>
            <a:ext cx="8512175" cy="4110037"/>
            <a:chOff x="312" y="1269"/>
            <a:chExt cx="5362" cy="2589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312" y="1539"/>
            <a:ext cx="4578" cy="1204"/>
          </p:xfrm>
          <a:graphic>
            <a:graphicData uri="http://schemas.openxmlformats.org/presentationml/2006/ole">
              <p:oleObj spid="_x0000_s1026" name="Autosketch Drawing" r:id="rId3" imgW="4835880" imgH="1271880" progId="">
                <p:embed/>
              </p:oleObj>
            </a:graphicData>
          </a:graphic>
        </p:graphicFrame>
        <p:grpSp>
          <p:nvGrpSpPr>
            <p:cNvPr id="1029" name="Group 14"/>
            <p:cNvGrpSpPr>
              <a:grpSpLocks/>
            </p:cNvGrpSpPr>
            <p:nvPr/>
          </p:nvGrpSpPr>
          <p:grpSpPr bwMode="auto">
            <a:xfrm>
              <a:off x="324" y="1269"/>
              <a:ext cx="5350" cy="2589"/>
              <a:chOff x="324" y="1269"/>
              <a:chExt cx="5350" cy="2589"/>
            </a:xfrm>
          </p:grpSpPr>
          <p:sp>
            <p:nvSpPr>
              <p:cNvPr id="1030" name="Text Box 4"/>
              <p:cNvSpPr txBox="1">
                <a:spLocks noChangeArrowheads="1"/>
              </p:cNvSpPr>
              <p:nvPr/>
            </p:nvSpPr>
            <p:spPr bwMode="auto">
              <a:xfrm>
                <a:off x="4059" y="2900"/>
                <a:ext cx="1615" cy="95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altLang="zh-TW" sz="2800">
                    <a:latin typeface="Calibri" pitchFamily="34" charset="0"/>
                  </a:rPr>
                  <a:t>Легирующие</a:t>
                </a:r>
              </a:p>
              <a:p>
                <a:pPr>
                  <a:lnSpc>
                    <a:spcPct val="85000"/>
                  </a:lnSpc>
                </a:pPr>
                <a:r>
                  <a:rPr lang="ru-RU" altLang="zh-TW" sz="2800">
                    <a:latin typeface="Calibri" pitchFamily="34" charset="0"/>
                  </a:rPr>
                  <a:t>элементы</a:t>
                </a:r>
                <a:r>
                  <a:rPr lang="en-US" altLang="zh-TW" sz="2800">
                    <a:latin typeface="Calibri" pitchFamily="34" charset="0"/>
                  </a:rPr>
                  <a:t> 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altLang="zh-TW" sz="3200">
                    <a:latin typeface="Calibri" pitchFamily="34" charset="0"/>
                  </a:rPr>
                  <a:t>(AsH</a:t>
                </a:r>
                <a:r>
                  <a:rPr lang="en-US" altLang="zh-TW" sz="3200" baseline="-25000">
                    <a:latin typeface="Calibri" pitchFamily="34" charset="0"/>
                  </a:rPr>
                  <a:t>3 </a:t>
                </a:r>
                <a:r>
                  <a:rPr lang="en-US" altLang="zh-TW" sz="3200">
                    <a:latin typeface="Calibri" pitchFamily="34" charset="0"/>
                  </a:rPr>
                  <a:t>or</a:t>
                </a:r>
                <a:r>
                  <a:rPr lang="en-US" altLang="zh-TW" sz="3200" baseline="-25000">
                    <a:latin typeface="Calibri" pitchFamily="34" charset="0"/>
                  </a:rPr>
                  <a:t> </a:t>
                </a:r>
                <a:r>
                  <a:rPr lang="en-US" altLang="zh-TW" sz="3200">
                    <a:latin typeface="Calibri" pitchFamily="34" charset="0"/>
                  </a:rPr>
                  <a:t>B</a:t>
                </a:r>
                <a:r>
                  <a:rPr lang="en-US" altLang="zh-TW" sz="3200" baseline="-25000">
                    <a:latin typeface="Calibri" pitchFamily="34" charset="0"/>
                  </a:rPr>
                  <a:t>2</a:t>
                </a:r>
                <a:r>
                  <a:rPr lang="en-US" altLang="zh-TW" sz="3200">
                    <a:latin typeface="Calibri" pitchFamily="34" charset="0"/>
                  </a:rPr>
                  <a:t>H</a:t>
                </a:r>
                <a:r>
                  <a:rPr lang="ru-RU" altLang="zh-TW" sz="3200" baseline="-25000">
                    <a:latin typeface="Calibri" pitchFamily="34" charset="0"/>
                  </a:rPr>
                  <a:t>6</a:t>
                </a:r>
                <a:r>
                  <a:rPr lang="en-US" altLang="zh-TW" sz="3200">
                    <a:latin typeface="Calibri" pitchFamily="34" charset="0"/>
                  </a:rPr>
                  <a:t>)</a:t>
                </a:r>
              </a:p>
              <a:p>
                <a:endParaRPr lang="en-US" altLang="zh-TW">
                  <a:latin typeface="Calibri" pitchFamily="34" charset="0"/>
                </a:endParaRPr>
              </a:p>
            </p:txBody>
          </p:sp>
          <p:sp>
            <p:nvSpPr>
              <p:cNvPr id="1031" name="Text Box 6"/>
              <p:cNvSpPr txBox="1">
                <a:spLocks noChangeArrowheads="1"/>
              </p:cNvSpPr>
              <p:nvPr/>
            </p:nvSpPr>
            <p:spPr bwMode="auto">
              <a:xfrm>
                <a:off x="4805" y="2559"/>
                <a:ext cx="334" cy="33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2800">
                    <a:latin typeface="Calibri" pitchFamily="34" charset="0"/>
                  </a:rPr>
                  <a:t>H</a:t>
                </a:r>
                <a:r>
                  <a:rPr lang="en-US" altLang="zh-TW" sz="2800" baseline="-25000">
                    <a:latin typeface="Calibri" pitchFamily="34" charset="0"/>
                  </a:rPr>
                  <a:t>2</a:t>
                </a:r>
                <a:endParaRPr lang="en-US" altLang="zh-TW" sz="2800">
                  <a:latin typeface="Calibri" pitchFamily="34" charset="0"/>
                </a:endParaRPr>
              </a:p>
            </p:txBody>
          </p:sp>
          <p:sp>
            <p:nvSpPr>
              <p:cNvPr id="1032" name="Text Box 7"/>
              <p:cNvSpPr txBox="1">
                <a:spLocks noChangeArrowheads="1"/>
              </p:cNvSpPr>
              <p:nvPr/>
            </p:nvSpPr>
            <p:spPr bwMode="auto">
              <a:xfrm>
                <a:off x="4771" y="2079"/>
                <a:ext cx="593" cy="60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TW" sz="2800">
                    <a:latin typeface="Calibri" pitchFamily="34" charset="0"/>
                  </a:rPr>
                  <a:t>SiH</a:t>
                </a:r>
                <a:r>
                  <a:rPr lang="en-US" altLang="zh-TW" sz="2800" baseline="-25000">
                    <a:latin typeface="Calibri" pitchFamily="34" charset="0"/>
                  </a:rPr>
                  <a:t>2 </a:t>
                </a:r>
                <a:r>
                  <a:rPr lang="en-US" altLang="zh-TW" sz="2800">
                    <a:latin typeface="Calibri" pitchFamily="34" charset="0"/>
                  </a:rPr>
                  <a:t>Cl</a:t>
                </a:r>
                <a:r>
                  <a:rPr lang="en-US" altLang="zh-TW" sz="2800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1682" y="1269"/>
                <a:ext cx="884" cy="23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>
                    <a:latin typeface="Calibri" pitchFamily="34" charset="0"/>
                  </a:rPr>
                  <a:t>ВЧ индуктор</a:t>
                </a:r>
                <a:endParaRPr lang="en-US" altLang="zh-TW">
                  <a:latin typeface="Calibri" pitchFamily="34" charset="0"/>
                </a:endParaRPr>
              </a:p>
            </p:txBody>
          </p:sp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680" y="2562"/>
                <a:ext cx="1145" cy="33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 sz="2800">
                    <a:latin typeface="Calibri" pitchFamily="34" charset="0"/>
                  </a:rPr>
                  <a:t>держатель</a:t>
                </a:r>
                <a:endParaRPr lang="en-US" altLang="zh-TW" sz="2800">
                  <a:latin typeface="Calibri" pitchFamily="34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188" y="2418"/>
                <a:ext cx="456" cy="192"/>
              </a:xfrm>
              <a:custGeom>
                <a:avLst/>
                <a:gdLst>
                  <a:gd name="T0" fmla="*/ 0 w 456"/>
                  <a:gd name="T1" fmla="*/ 192 h 192"/>
                  <a:gd name="T2" fmla="*/ 78 w 456"/>
                  <a:gd name="T3" fmla="*/ 192 h 192"/>
                  <a:gd name="T4" fmla="*/ 456 w 456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456"/>
                  <a:gd name="T10" fmla="*/ 0 h 192"/>
                  <a:gd name="T11" fmla="*/ 456 w 456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6" h="192">
                    <a:moveTo>
                      <a:pt x="0" y="192"/>
                    </a:moveTo>
                    <a:lnTo>
                      <a:pt x="78" y="192"/>
                    </a:lnTo>
                    <a:lnTo>
                      <a:pt x="456" y="0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2089" y="1944"/>
                <a:ext cx="756" cy="23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>
                    <a:latin typeface="Calibri" pitchFamily="34" charset="0"/>
                  </a:rPr>
                  <a:t>Пластины </a:t>
                </a:r>
                <a:endParaRPr lang="en-US" altLang="zh-TW">
                  <a:latin typeface="Calibri" pitchFamily="34" charset="0"/>
                </a:endParaRPr>
              </a:p>
            </p:txBody>
          </p:sp>
          <p:sp>
            <p:nvSpPr>
              <p:cNvPr id="1037" name="Text Box 13"/>
              <p:cNvSpPr txBox="1">
                <a:spLocks noChangeArrowheads="1"/>
              </p:cNvSpPr>
              <p:nvPr/>
            </p:nvSpPr>
            <p:spPr bwMode="auto">
              <a:xfrm>
                <a:off x="324" y="1629"/>
                <a:ext cx="895" cy="439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5000"/>
                  </a:lnSpc>
                </a:pPr>
                <a:endParaRPr lang="en-US" altLang="zh-TW">
                  <a:latin typeface="Calibri" pitchFamily="34" charset="0"/>
                </a:endParaRPr>
              </a:p>
              <a:p>
                <a:pPr>
                  <a:lnSpc>
                    <a:spcPct val="85000"/>
                  </a:lnSpc>
                </a:pPr>
                <a:r>
                  <a:rPr lang="ru-RU" altLang="zh-TW" sz="2800">
                    <a:latin typeface="Calibri" pitchFamily="34" charset="0"/>
                  </a:rPr>
                  <a:t>Откачка </a:t>
                </a:r>
                <a:endParaRPr lang="en-US" altLang="zh-TW" sz="28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4572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zh-TW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Реакторы для </a:t>
            </a:r>
            <a:r>
              <a:rPr lang="ru-RU" altLang="zh-TW" sz="3200" b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газофазной</a:t>
            </a:r>
            <a:r>
              <a:rPr lang="ru-RU" altLang="zh-TW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эпитаксии</a:t>
            </a:r>
            <a:endParaRPr lang="en-US" altLang="zh-TW" sz="32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52" name="Group 36"/>
          <p:cNvGrpSpPr>
            <a:grpSpLocks/>
          </p:cNvGrpSpPr>
          <p:nvPr/>
        </p:nvGrpSpPr>
        <p:grpSpPr bwMode="auto">
          <a:xfrm>
            <a:off x="214313" y="1668463"/>
            <a:ext cx="8904287" cy="4279900"/>
            <a:chOff x="135" y="1107"/>
            <a:chExt cx="5609" cy="2696"/>
          </a:xfrm>
        </p:grpSpPr>
        <p:grpSp>
          <p:nvGrpSpPr>
            <p:cNvPr id="2053" name="Group 33"/>
            <p:cNvGrpSpPr>
              <a:grpSpLocks/>
            </p:cNvGrpSpPr>
            <p:nvPr/>
          </p:nvGrpSpPr>
          <p:grpSpPr bwMode="auto">
            <a:xfrm>
              <a:off x="135" y="1107"/>
              <a:ext cx="5609" cy="2018"/>
              <a:chOff x="135" y="1107"/>
              <a:chExt cx="5609" cy="2018"/>
            </a:xfrm>
          </p:grpSpPr>
          <p:grpSp>
            <p:nvGrpSpPr>
              <p:cNvPr id="2058" name="Group 21"/>
              <p:cNvGrpSpPr>
                <a:grpSpLocks/>
              </p:cNvGrpSpPr>
              <p:nvPr/>
            </p:nvGrpSpPr>
            <p:grpSpPr bwMode="auto">
              <a:xfrm>
                <a:off x="270" y="1228"/>
                <a:ext cx="5200" cy="1897"/>
                <a:chOff x="270" y="1228"/>
                <a:chExt cx="5200" cy="1897"/>
              </a:xfrm>
            </p:grpSpPr>
            <p:graphicFrame>
              <p:nvGraphicFramePr>
                <p:cNvPr id="2050" name="Object 2"/>
                <p:cNvGraphicFramePr>
                  <a:graphicFrameLocks noChangeAspect="1"/>
                </p:cNvGraphicFramePr>
                <p:nvPr/>
              </p:nvGraphicFramePr>
              <p:xfrm>
                <a:off x="270" y="1228"/>
                <a:ext cx="5200" cy="1897"/>
              </p:xfrm>
              <a:graphic>
                <a:graphicData uri="http://schemas.openxmlformats.org/presentationml/2006/ole">
                  <p:oleObj spid="_x0000_s2050" name="Autosketch Drawing" r:id="rId3" imgW="5897880" imgH="2152800" progId="">
                    <p:embed/>
                  </p:oleObj>
                </a:graphicData>
              </a:graphic>
            </p:graphicFrame>
            <p:grpSp>
              <p:nvGrpSpPr>
                <p:cNvPr id="2067" name="Group 20"/>
                <p:cNvGrpSpPr>
                  <a:grpSpLocks/>
                </p:cNvGrpSpPr>
                <p:nvPr/>
              </p:nvGrpSpPr>
              <p:grpSpPr bwMode="auto">
                <a:xfrm>
                  <a:off x="4304" y="1860"/>
                  <a:ext cx="856" cy="696"/>
                  <a:chOff x="4304" y="1860"/>
                  <a:chExt cx="856" cy="696"/>
                </a:xfrm>
              </p:grpSpPr>
              <p:grpSp>
                <p:nvGrpSpPr>
                  <p:cNvPr id="206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616" y="1860"/>
                    <a:ext cx="208" cy="692"/>
                    <a:chOff x="4616" y="1860"/>
                    <a:chExt cx="208" cy="692"/>
                  </a:xfrm>
                </p:grpSpPr>
                <p:sp>
                  <p:nvSpPr>
                    <p:cNvPr id="2077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6" y="1860"/>
                      <a:ext cx="208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78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6" y="2104"/>
                      <a:ext cx="208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79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16" y="2344"/>
                      <a:ext cx="208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69" name="Group 14"/>
                  <p:cNvGrpSpPr>
                    <a:grpSpLocks/>
                  </p:cNvGrpSpPr>
                  <p:nvPr/>
                </p:nvGrpSpPr>
                <p:grpSpPr bwMode="auto">
                  <a:xfrm flipV="1">
                    <a:off x="4952" y="1864"/>
                    <a:ext cx="208" cy="692"/>
                    <a:chOff x="4304" y="1860"/>
                    <a:chExt cx="208" cy="692"/>
                  </a:xfrm>
                </p:grpSpPr>
                <p:sp>
                  <p:nvSpPr>
                    <p:cNvPr id="2074" name="Oval 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04" y="2344"/>
                      <a:ext cx="176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75" name="Oval 1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16" y="2104"/>
                      <a:ext cx="176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76" name="Oval 1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4336" y="1860"/>
                      <a:ext cx="176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7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304" y="1860"/>
                    <a:ext cx="208" cy="692"/>
                    <a:chOff x="4304" y="1860"/>
                    <a:chExt cx="208" cy="692"/>
                  </a:xfrm>
                </p:grpSpPr>
                <p:sp>
                  <p:nvSpPr>
                    <p:cNvPr id="2071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04" y="2344"/>
                      <a:ext cx="176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72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6" y="2104"/>
                      <a:ext cx="176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2073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36" y="1860"/>
                      <a:ext cx="176" cy="20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059" name="Text Box 22"/>
              <p:cNvSpPr txBox="1">
                <a:spLocks noChangeArrowheads="1"/>
              </p:cNvSpPr>
              <p:nvPr/>
            </p:nvSpPr>
            <p:spPr bwMode="auto">
              <a:xfrm>
                <a:off x="5014" y="2783"/>
                <a:ext cx="730" cy="29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 sz="2400">
                    <a:latin typeface="Calibri" pitchFamily="34" charset="0"/>
                  </a:rPr>
                  <a:t>Выхлоп</a:t>
                </a:r>
                <a:endParaRPr lang="en-US" altLang="zh-TW" sz="2400">
                  <a:latin typeface="Calibri" pitchFamily="34" charset="0"/>
                </a:endParaRPr>
              </a:p>
            </p:txBody>
          </p:sp>
          <p:sp>
            <p:nvSpPr>
              <p:cNvPr id="2060" name="Text Box 23"/>
              <p:cNvSpPr txBox="1">
                <a:spLocks noChangeArrowheads="1"/>
              </p:cNvSpPr>
              <p:nvPr/>
            </p:nvSpPr>
            <p:spPr bwMode="auto">
              <a:xfrm>
                <a:off x="3350" y="2783"/>
                <a:ext cx="736" cy="29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 sz="2400">
                    <a:latin typeface="Calibri" pitchFamily="34" charset="0"/>
                  </a:rPr>
                  <a:t>Выхлоп</a:t>
                </a:r>
                <a:endParaRPr lang="en-US" altLang="zh-TW" sz="2400">
                  <a:latin typeface="Calibri" pitchFamily="34" charset="0"/>
                </a:endParaRPr>
              </a:p>
            </p:txBody>
          </p:sp>
          <p:sp>
            <p:nvSpPr>
              <p:cNvPr id="2061" name="Text Box 24"/>
              <p:cNvSpPr txBox="1">
                <a:spLocks noChangeArrowheads="1"/>
              </p:cNvSpPr>
              <p:nvPr/>
            </p:nvSpPr>
            <p:spPr bwMode="auto">
              <a:xfrm>
                <a:off x="135" y="2744"/>
                <a:ext cx="840" cy="330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 sz="2800">
                    <a:latin typeface="Calibri" pitchFamily="34" charset="0"/>
                  </a:rPr>
                  <a:t>Выхлоп</a:t>
                </a:r>
                <a:endParaRPr lang="en-US" altLang="zh-TW" sz="2800">
                  <a:latin typeface="Calibri" pitchFamily="34" charset="0"/>
                </a:endParaRPr>
              </a:p>
            </p:txBody>
          </p:sp>
          <p:sp>
            <p:nvSpPr>
              <p:cNvPr id="2062" name="Text Box 25"/>
              <p:cNvSpPr txBox="1">
                <a:spLocks noChangeArrowheads="1"/>
              </p:cNvSpPr>
              <p:nvPr/>
            </p:nvSpPr>
            <p:spPr bwMode="auto">
              <a:xfrm>
                <a:off x="1102" y="1946"/>
                <a:ext cx="884" cy="23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>
                    <a:latin typeface="Calibri" pitchFamily="34" charset="0"/>
                  </a:rPr>
                  <a:t>ВЧ индуктор</a:t>
                </a:r>
                <a:endParaRPr lang="en-US" altLang="zh-TW">
                  <a:latin typeface="Calibri" pitchFamily="34" charset="0"/>
                </a:endParaRPr>
              </a:p>
            </p:txBody>
          </p:sp>
          <p:sp>
            <p:nvSpPr>
              <p:cNvPr id="2063" name="Text Box 26"/>
              <p:cNvSpPr txBox="1">
                <a:spLocks noChangeArrowheads="1"/>
              </p:cNvSpPr>
              <p:nvPr/>
            </p:nvSpPr>
            <p:spPr bwMode="auto">
              <a:xfrm>
                <a:off x="3240" y="1496"/>
                <a:ext cx="967" cy="25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 sz="2000">
                    <a:latin typeface="Calibri" pitchFamily="34" charset="0"/>
                  </a:rPr>
                  <a:t>ВЧ индуктор</a:t>
                </a:r>
                <a:endParaRPr lang="en-US" altLang="zh-TW" sz="2000">
                  <a:latin typeface="Calibri" pitchFamily="34" charset="0"/>
                </a:endParaRPr>
              </a:p>
            </p:txBody>
          </p:sp>
          <p:sp>
            <p:nvSpPr>
              <p:cNvPr id="2064" name="Freeform 27"/>
              <p:cNvSpPr>
                <a:spLocks/>
              </p:cNvSpPr>
              <p:nvPr/>
            </p:nvSpPr>
            <p:spPr bwMode="auto">
              <a:xfrm>
                <a:off x="3632" y="1720"/>
                <a:ext cx="496" cy="528"/>
              </a:xfrm>
              <a:custGeom>
                <a:avLst/>
                <a:gdLst>
                  <a:gd name="T0" fmla="*/ 0 w 496"/>
                  <a:gd name="T1" fmla="*/ 528 h 528"/>
                  <a:gd name="T2" fmla="*/ 136 w 496"/>
                  <a:gd name="T3" fmla="*/ 0 h 528"/>
                  <a:gd name="T4" fmla="*/ 496 w 496"/>
                  <a:gd name="T5" fmla="*/ 384 h 528"/>
                  <a:gd name="T6" fmla="*/ 0 60000 65536"/>
                  <a:gd name="T7" fmla="*/ 0 60000 65536"/>
                  <a:gd name="T8" fmla="*/ 0 60000 65536"/>
                  <a:gd name="T9" fmla="*/ 0 w 496"/>
                  <a:gd name="T10" fmla="*/ 0 h 528"/>
                  <a:gd name="T11" fmla="*/ 496 w 496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6" h="528">
                    <a:moveTo>
                      <a:pt x="0" y="528"/>
                    </a:moveTo>
                    <a:lnTo>
                      <a:pt x="136" y="0"/>
                    </a:lnTo>
                    <a:lnTo>
                      <a:pt x="496" y="384"/>
                    </a:ln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" name="Text Box 28"/>
              <p:cNvSpPr txBox="1">
                <a:spLocks noChangeArrowheads="1"/>
              </p:cNvSpPr>
              <p:nvPr/>
            </p:nvSpPr>
            <p:spPr bwMode="auto">
              <a:xfrm>
                <a:off x="2806" y="1211"/>
                <a:ext cx="896" cy="29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 sz="2400">
                    <a:latin typeface="Calibri" pitchFamily="34" charset="0"/>
                  </a:rPr>
                  <a:t>Ввод газа</a:t>
                </a:r>
                <a:endParaRPr lang="en-US" altLang="zh-TW" sz="2400">
                  <a:latin typeface="Calibri" pitchFamily="34" charset="0"/>
                </a:endParaRPr>
              </a:p>
            </p:txBody>
          </p:sp>
          <p:sp>
            <p:nvSpPr>
              <p:cNvPr id="2066" name="Text Box 29"/>
              <p:cNvSpPr txBox="1">
                <a:spLocks noChangeArrowheads="1"/>
              </p:cNvSpPr>
              <p:nvPr/>
            </p:nvSpPr>
            <p:spPr bwMode="auto">
              <a:xfrm>
                <a:off x="4462" y="1107"/>
                <a:ext cx="896" cy="29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zh-TW" sz="2400">
                    <a:latin typeface="Calibri" pitchFamily="34" charset="0"/>
                  </a:rPr>
                  <a:t>Ввод газа</a:t>
                </a:r>
                <a:endParaRPr lang="en-US" altLang="zh-TW" sz="2400">
                  <a:latin typeface="Calibri" pitchFamily="34" charset="0"/>
                </a:endParaRPr>
              </a:p>
            </p:txBody>
          </p:sp>
        </p:grpSp>
        <p:grpSp>
          <p:nvGrpSpPr>
            <p:cNvPr id="2054" name="Group 34"/>
            <p:cNvGrpSpPr>
              <a:grpSpLocks/>
            </p:cNvGrpSpPr>
            <p:nvPr/>
          </p:nvGrpSpPr>
          <p:grpSpPr bwMode="auto">
            <a:xfrm>
              <a:off x="675" y="3139"/>
              <a:ext cx="4553" cy="664"/>
              <a:chOff x="675" y="3139"/>
              <a:chExt cx="4553" cy="664"/>
            </a:xfrm>
          </p:grpSpPr>
          <p:sp>
            <p:nvSpPr>
              <p:cNvPr id="2055" name="Text Box 30"/>
              <p:cNvSpPr txBox="1">
                <a:spLocks noChangeArrowheads="1"/>
              </p:cNvSpPr>
              <p:nvPr/>
            </p:nvSpPr>
            <p:spPr bwMode="auto">
              <a:xfrm>
                <a:off x="675" y="3139"/>
                <a:ext cx="1485" cy="523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zh-TW" sz="2400">
                    <a:latin typeface="Calibri" pitchFamily="34" charset="0"/>
                  </a:rPr>
                  <a:t>Горизонтальный реактор</a:t>
                </a:r>
                <a:endParaRPr lang="en-US" altLang="zh-TW" sz="2400">
                  <a:latin typeface="Calibri" pitchFamily="34" charset="0"/>
                </a:endParaRPr>
              </a:p>
            </p:txBody>
          </p:sp>
          <p:sp>
            <p:nvSpPr>
              <p:cNvPr id="2056" name="Text Box 31"/>
              <p:cNvSpPr txBox="1">
                <a:spLocks noChangeArrowheads="1"/>
              </p:cNvSpPr>
              <p:nvPr/>
            </p:nvSpPr>
            <p:spPr bwMode="auto">
              <a:xfrm>
                <a:off x="4140" y="3280"/>
                <a:ext cx="1088" cy="523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zh-TW" sz="2400">
                    <a:latin typeface="Calibri" pitchFamily="34" charset="0"/>
                  </a:rPr>
                  <a:t>Барельный реактор</a:t>
                </a:r>
                <a:endParaRPr lang="en-US" altLang="zh-TW" sz="2400">
                  <a:latin typeface="Calibri" pitchFamily="34" charset="0"/>
                </a:endParaRPr>
              </a:p>
            </p:txBody>
          </p:sp>
          <p:sp>
            <p:nvSpPr>
              <p:cNvPr id="2057" name="Text Box 32"/>
              <p:cNvSpPr txBox="1">
                <a:spLocks noChangeArrowheads="1"/>
              </p:cNvSpPr>
              <p:nvPr/>
            </p:nvSpPr>
            <p:spPr bwMode="auto">
              <a:xfrm>
                <a:off x="2385" y="3139"/>
                <a:ext cx="1350" cy="523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altLang="zh-TW" sz="2400">
                    <a:latin typeface="Calibri" pitchFamily="34" charset="0"/>
                  </a:rPr>
                  <a:t>Вертикальный реактор</a:t>
                </a:r>
                <a:endParaRPr lang="en-US" altLang="zh-TW" sz="24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05000" y="685800"/>
            <a:ext cx="53879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80000"/>
              </a:lnSpc>
            </a:pPr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Горизонтальный реактор</a:t>
            </a:r>
          </a:p>
        </p:txBody>
      </p:sp>
      <p:pic>
        <p:nvPicPr>
          <p:cNvPr id="20483" name="Рисунок 3" descr="3.jpg"/>
          <p:cNvPicPr>
            <a:picLocks noChangeAspect="1"/>
          </p:cNvPicPr>
          <p:nvPr/>
        </p:nvPicPr>
        <p:blipFill>
          <a:blip r:embed="rId2" cstate="print"/>
          <a:srcRect t="10770" b="8546"/>
          <a:stretch>
            <a:fillRect/>
          </a:stretch>
        </p:blipFill>
        <p:spPr bwMode="auto">
          <a:xfrm>
            <a:off x="500063" y="1600200"/>
            <a:ext cx="83581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762000"/>
            <a:ext cx="5715000" cy="8191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Колоколообразный реактор</a:t>
            </a:r>
            <a:endParaRPr lang="en-US" sz="3200" smtClean="0">
              <a:latin typeface="Times New Roman" pitchFamily="18" charset="0"/>
            </a:endParaRPr>
          </a:p>
        </p:txBody>
      </p:sp>
      <p:pic>
        <p:nvPicPr>
          <p:cNvPr id="21507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42672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0" y="142875"/>
            <a:ext cx="80645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3600" dirty="0">
                <a:latin typeface="+mj-lt"/>
              </a:rPr>
              <a:t>Вертикальный (</a:t>
            </a:r>
            <a:r>
              <a:rPr lang="ru-RU" sz="3600" dirty="0" err="1">
                <a:latin typeface="+mj-lt"/>
              </a:rPr>
              <a:t>баррельный</a:t>
            </a:r>
            <a:r>
              <a:rPr lang="ru-RU" sz="3600" dirty="0">
                <a:latin typeface="+mj-lt"/>
              </a:rPr>
              <a:t>) реактор</a:t>
            </a:r>
          </a:p>
        </p:txBody>
      </p:sp>
      <p:pic>
        <p:nvPicPr>
          <p:cNvPr id="22531" name="Рисунок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785813"/>
            <a:ext cx="71151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5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6035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>
                <a:latin typeface="+mj-lt"/>
                <a:ea typeface="+mj-ea"/>
                <a:cs typeface="+mj-cs"/>
              </a:rPr>
              <a:t>Реактор индивидуальной обработки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Преимущества эпитаксиальных слоев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 Возможность использования сразу нескольких скрытых слоев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 Не содержат кислород и углерод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3914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Автолегирование (технологическое загрязнение) эпитаксиальных плёнок</a:t>
            </a:r>
            <a:br>
              <a:rPr lang="ru-RU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87625" y="1935163"/>
            <a:ext cx="3968750" cy="4389437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33400" y="1295400"/>
            <a:ext cx="82296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600" b="1">
                <a:solidFill>
                  <a:srgbClr val="0070C0"/>
                </a:solidFill>
                <a:latin typeface="+mn-lt"/>
              </a:rPr>
              <a:t>Диффузия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600">
                <a:latin typeface="+mn-lt"/>
              </a:rPr>
              <a:t>Перенос примеси в растущий эпитаксиальный слой из подложки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600" b="1">
                <a:solidFill>
                  <a:srgbClr val="0070C0"/>
                </a:solidFill>
                <a:latin typeface="+mn-lt"/>
              </a:rPr>
              <a:t>Автолегирование</a:t>
            </a: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600">
                <a:latin typeface="+mn-lt"/>
              </a:rPr>
              <a:t>Проникновение примеси, легирующей пленку, в подложку</a:t>
            </a:r>
            <a:endParaRPr lang="ru-RU" sz="26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</a:rPr>
              <a:t>Дефекты в эпитаксиальном слое</a:t>
            </a:r>
            <a:endParaRPr lang="ru-RU" sz="3200" b="1" smtClean="0">
              <a:solidFill>
                <a:srgbClr val="0070C0"/>
              </a:solidFill>
            </a:endParaRPr>
          </a:p>
        </p:txBody>
      </p:sp>
      <p:pic>
        <p:nvPicPr>
          <p:cNvPr id="26627" name="Picture 3" descr="58+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90763"/>
            <a:ext cx="8229600" cy="3678237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010400" cy="9906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</a:rPr>
              <a:t>Дефекты эпитаксиальных плёнок и пути их снижения</a:t>
            </a:r>
            <a:r>
              <a:rPr lang="ru-RU" sz="5400" b="1" i="1" smtClean="0">
                <a:solidFill>
                  <a:srgbClr val="2205D3"/>
                </a:solidFill>
                <a:latin typeface="Times New Roman" pitchFamily="18" charset="0"/>
              </a:rPr>
              <a:t/>
            </a:r>
            <a:br>
              <a:rPr lang="ru-RU" sz="5400" b="1" i="1" smtClean="0">
                <a:solidFill>
                  <a:srgbClr val="2205D3"/>
                </a:solidFill>
                <a:latin typeface="Times New Roman" pitchFamily="18" charset="0"/>
              </a:rPr>
            </a:br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</a:rPr>
              <a:t>Дислокации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solidFill>
                  <a:srgbClr val="0070C0"/>
                </a:solidFill>
                <a:latin typeface="Arial" charset="0"/>
              </a:rPr>
              <a:t>–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</a:rPr>
              <a:t> из-за механических нарушений подложки, загрязнений, различий в степени легирования и т.д.</a:t>
            </a:r>
          </a:p>
          <a:p>
            <a:pPr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Снижение плотности дислокаций:</a:t>
            </a:r>
            <a:endParaRPr lang="en-US" sz="200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-выбором подложек с минимальной плотностью дислокаций</a:t>
            </a:r>
          </a:p>
          <a:p>
            <a:pPr eaLnBrk="1" hangingPunct="1"/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-тщательной подготовкой поверхности подложки</a:t>
            </a:r>
          </a:p>
          <a:p>
            <a:pPr eaLnBrk="1" hangingPunct="1"/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-избеганием низкоомных подложек, т.к. слитки с </a:t>
            </a:r>
            <a:r>
              <a:rPr lang="el-GR" sz="2000" smtClean="0">
                <a:solidFill>
                  <a:srgbClr val="9103FB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smtClean="0">
                <a:solidFill>
                  <a:srgbClr val="9103FB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  <a:cs typeface="Times New Roman" pitchFamily="18" charset="0"/>
              </a:rPr>
              <a:t>0,01 Ом см трудно изготовить без дислокаций</a:t>
            </a:r>
            <a:endParaRPr lang="el-GR" sz="2000" baseline="-25000" smtClean="0">
              <a:solidFill>
                <a:srgbClr val="9103F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</a:rPr>
              <a:t>Участки механических напряжений</a:t>
            </a: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9103FB"/>
                </a:solidFill>
                <a:latin typeface="Arial" charset="0"/>
              </a:rPr>
              <a:t>–</a:t>
            </a: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 из-за легирования примесями с размером атомов, отличным от размеров атомов полупроводника</a:t>
            </a:r>
          </a:p>
          <a:p>
            <a:pPr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Снижение механических напряжений:</a:t>
            </a:r>
            <a:endParaRPr lang="en-US" sz="200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-методом смешанного легирования примесями, вызывающими деформацию разного знака (растяжение и сжатие) олово-фосфор, олово-бор, сурьма-фосфор</a:t>
            </a:r>
          </a:p>
          <a:p>
            <a:pPr eaLnBrk="1" hangingPunct="1"/>
            <a:endParaRPr lang="ru-RU" sz="2000" baseline="-25000" smtClean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8229600" cy="51816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</a:rPr>
              <a:t>Дефекты упаковки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9103FB"/>
                </a:solidFill>
                <a:latin typeface="Arial" charset="0"/>
              </a:rPr>
              <a:t>–</a:t>
            </a: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 области с нарушением чередования атомных слоёв</a:t>
            </a:r>
            <a:endParaRPr lang="en-US" sz="2000" smtClean="0">
              <a:solidFill>
                <a:srgbClr val="9103FB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А  В  А  В  А  В</a:t>
            </a:r>
            <a:b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А  В  А  В  А  В</a:t>
            </a:r>
            <a:b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         А  В  А  В  А  В</a:t>
            </a:r>
            <a:endParaRPr lang="ru-RU" sz="2000" baseline="-25000" smtClean="0">
              <a:solidFill>
                <a:srgbClr val="9103FB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-в точке нарушения чередования дефект по мере роста плёнки разрастается в тетраэдр</a:t>
            </a:r>
            <a:endParaRPr lang="el-GR" sz="2000" baseline="-25000" smtClean="0">
              <a:solidFill>
                <a:srgbClr val="9103F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-снижают плотность дефектов тщательной подготовкой поверхности </a:t>
            </a:r>
            <a:r>
              <a:rPr lang="ru-RU" sz="2000" smtClean="0">
                <a:solidFill>
                  <a:srgbClr val="9103FB"/>
                </a:solidFill>
                <a:latin typeface="Arial" charset="0"/>
              </a:rPr>
              <a:t>–</a:t>
            </a: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 химическая очистка и газовое травление</a:t>
            </a:r>
            <a:endParaRPr lang="el-GR" sz="2000" baseline="-25000" smtClean="0">
              <a:solidFill>
                <a:srgbClr val="9103F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</a:rPr>
              <a:t>Дефекты роста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9103FB"/>
                </a:solidFill>
                <a:latin typeface="Arial" charset="0"/>
              </a:rPr>
              <a:t>–</a:t>
            </a: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 из-за загрязнённости поверхности крупными частицами (абразивом); образуются холмики, ямки, поликристалл и т.д. Снижают плотность тщательной очисткой поверхности</a:t>
            </a:r>
          </a:p>
          <a:p>
            <a:pPr eaLnBrk="1" hangingPunct="1"/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</a:rPr>
              <a:t>Дендритные усы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rgbClr val="9103FB"/>
                </a:solidFill>
                <a:latin typeface="Arial" charset="0"/>
              </a:rPr>
              <a:t>–</a:t>
            </a:r>
            <a:r>
              <a:rPr lang="ru-RU" sz="2000" smtClean="0">
                <a:solidFill>
                  <a:srgbClr val="9103FB"/>
                </a:solidFill>
                <a:latin typeface="Times New Roman" pitchFamily="18" charset="0"/>
              </a:rPr>
              <a:t> кристалл с плоскостью симметрии, обладает исключительной микротвёрдостью. Снижают плотность тщательной очисткой поверхности</a:t>
            </a:r>
          </a:p>
          <a:p>
            <a:pPr eaLnBrk="1" hangingPunct="1"/>
            <a:endParaRPr lang="ru-RU" sz="2000" smtClean="0">
              <a:solidFill>
                <a:srgbClr val="9103FB"/>
              </a:solidFill>
              <a:latin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914400"/>
            <a:ext cx="6400800" cy="5905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</a:rPr>
              <a:t>Молекулярно-лучевая эпитаксия</a:t>
            </a:r>
          </a:p>
        </p:txBody>
      </p:sp>
      <p:pic>
        <p:nvPicPr>
          <p:cNvPr id="29699" name="Picture 14" descr="http://dic.academic.ru/pictures/nanotechnology/57c/dqod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2296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533400" y="57150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103FB"/>
                </a:solidFill>
                <a:latin typeface="Times New Roman" pitchFamily="18" charset="0"/>
              </a:rPr>
              <a:t>Напыление в сверхглубоком безмасляном вакууме молекулярными пучками на нагретую монокристаллическую подложку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229600" cy="5668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smtClean="0">
                <a:latin typeface="Times New Roman" pitchFamily="18" charset="0"/>
              </a:rPr>
              <a:t>В молекулярно-лучевой эпитаксии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</a:rPr>
              <a:t>(МЛЭ) используется не химическое осаждение из парогазовой фазы, а 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</a:rPr>
              <a:t>конденсация молекулярных пучков в вакууме</a:t>
            </a:r>
            <a:r>
              <a:rPr lang="ru-RU" sz="2800" b="1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i="1" u="sng" smtClean="0">
                <a:latin typeface="Times New Roman" pitchFamily="18" charset="0"/>
              </a:rPr>
              <a:t>Преимущества метода МЛЭ</a:t>
            </a:r>
            <a:r>
              <a:rPr lang="ru-RU" sz="280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-низкая температура процесса;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-уменьшение диффузии примеси из подложки - автолегирования;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-высокая точность управления уровнем легирования;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-благодаря безинерционности процесса появляется возможность получать сложные профили легирования. </a:t>
            </a:r>
          </a:p>
          <a:p>
            <a:pPr algn="just" eaLnBrk="1" hangingPunct="1">
              <a:lnSpc>
                <a:spcPct val="90000"/>
              </a:lnSpc>
            </a:pP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Параметры МЛЭ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Температурный диапазон – 400-800С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Скорость роста – 0,01 – 0,3 мкм/мин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Предварительная обработка: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Высокотемпературный отжиг (1000-1250С) – удаление естественного оксида и адсорбированных примесей</a:t>
            </a:r>
          </a:p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 легирования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управляется плотностью потока примесных атомов относительно потока атомов кремния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Применяемые примеси –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As, P, B</a:t>
            </a:r>
          </a:p>
          <a:p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Sb, Ga, Al</a:t>
            </a:r>
            <a:endParaRPr lang="ru-RU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70C0"/>
                </a:solidFill>
                <a:latin typeface="Times New Roman" pitchFamily="18" charset="0"/>
              </a:rPr>
              <a:t>Легирование в процессе МЛЭ имеет несколько характерных особенностей.</a:t>
            </a:r>
            <a:r>
              <a:rPr lang="ru-RU" sz="4000" smtClean="0">
                <a:solidFill>
                  <a:srgbClr val="0070C0"/>
                </a:solidFill>
              </a:rPr>
              <a:t> </a:t>
            </a:r>
            <a:endParaRPr lang="en-US" sz="4000" smtClean="0">
              <a:solidFill>
                <a:srgbClr val="0070C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-расширен выбор легирующих соединений, 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-возможность управления профилем легирования. </a:t>
            </a: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rusnano.com/upload/OldNews/Files/33019/cur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1722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sz="2800" b="1" i="1" smtClean="0">
                <a:solidFill>
                  <a:srgbClr val="FF3399"/>
                </a:solidFill>
                <a:latin typeface="Times New Roman" pitchFamily="18" charset="0"/>
              </a:rPr>
              <a:t>Эпитаксия</a:t>
            </a:r>
            <a:r>
              <a:rPr lang="ru-RU" sz="2800" smtClean="0">
                <a:latin typeface="Times New Roman" pitchFamily="18" charset="0"/>
              </a:rPr>
              <a:t> - процесс ориентированного наращивания, в результате которого новая фаза продолжает кристаллическую решетку подложки с образованием переходного эпитаксиального слоя.</a:t>
            </a:r>
          </a:p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Толщина 1-25 мкм (Все схемы выполняются в ЭС)</a:t>
            </a:r>
            <a:endParaRPr lang="en-US" sz="2800" smtClean="0">
              <a:latin typeface="Times New Roman" pitchFamily="18" charset="0"/>
            </a:endParaRPr>
          </a:p>
          <a:p>
            <a:pPr algn="just" eaLnBrk="1" hangingPunct="1"/>
            <a:r>
              <a:rPr lang="en-US" sz="2800" b="1" i="1" smtClean="0">
                <a:solidFill>
                  <a:srgbClr val="0070C0"/>
                </a:solidFill>
                <a:latin typeface="Times New Roman" pitchFamily="18" charset="0"/>
              </a:rPr>
              <a:t>Автоэпитакси</a:t>
            </a:r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</a:rPr>
              <a:t>я</a:t>
            </a:r>
          </a:p>
          <a:p>
            <a:pPr algn="just" eaLnBrk="1" hangingPunct="1"/>
            <a:r>
              <a:rPr lang="en-US" sz="2800" b="1" i="1" smtClean="0">
                <a:solidFill>
                  <a:srgbClr val="0070C0"/>
                </a:solidFill>
                <a:latin typeface="Times New Roman" pitchFamily="18" charset="0"/>
              </a:rPr>
              <a:t>Гетероэпитакси</a:t>
            </a:r>
            <a:r>
              <a:rPr lang="ru-RU" sz="2800" b="1" i="1" smtClean="0">
                <a:solidFill>
                  <a:srgbClr val="0070C0"/>
                </a:solidFill>
                <a:latin typeface="Times New Roman" pitchFamily="18" charset="0"/>
              </a:rPr>
              <a:t>я</a:t>
            </a:r>
          </a:p>
          <a:p>
            <a:pPr algn="just" eaLnBrk="1" hangingPunct="1"/>
            <a:r>
              <a:rPr lang="en-US" sz="2800" b="1" i="1" smtClean="0">
                <a:solidFill>
                  <a:srgbClr val="0070C0"/>
                </a:solidFill>
                <a:latin typeface="Times New Roman" pitchFamily="18" charset="0"/>
              </a:rPr>
              <a:t>Хемоэпитакси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http://userdocs.ru/pars_docs/refs/29/28402/28402_html_80f4c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6981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ttp://equip.eltech.com/sites/default/files/product_gallery/1_380-380_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4168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6195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Конструктивные элементы установки МЛЭ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Вакуумная камера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Насосы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-форвакуумный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-адсорбционный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-магниторазрядный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Манипулятор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(подложкодержатель)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Молекулярные источники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-тигель (эффузионные ячейки Кнудсена)</a:t>
            </a:r>
          </a:p>
          <a:p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Эффузионная   ячейка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это цилиндрический  либо  конический  тигель,  на  выходе  которого  имеется круглое отверстие (диафрагма)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-нагреватель (1900К)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-термопара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-заслонка перед тиглем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Криопанели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Системы контроля ростовых параметров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Вакуумметры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Масс-спектрометр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Термопары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Дифрактометр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Эллипсометр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Оже-спектрометр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Рентгеновский фотоэлектрический спектрометр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ej.iop.org/images/0957-4484/24/6/065401/Full/nano451372f1_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79438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Современные направления использования метода МЛЭ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Изготовление: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Квантовых точек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Квантовых нитей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Квантовых колодцев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Сверхрешеток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Плоских волноводов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Различных наноструктур для полупроводниковых приборов (транзисторов с высокой подвижностью электронов, лазеров, зеркал и т.п.)</a:t>
            </a:r>
          </a:p>
          <a:p>
            <a:pPr algn="just"/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Ква́нтовая то́чка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— фрагмент проводника или полупроводника (например InGaAs, CdSe или GaInP/InP), носители заряда (электроны или дырки) которого ограничены в пространстве по всем трём измерениям.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389438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Квантовая точка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-	(англ. quantum dot или nano-dot сокр., QD; ND) — частица материала с размером, близким к длине волны электрона в этом материале (обычно размером 1–10 нм), внутри которой потенциальная энергия электрона ниже, чем за его пределами, таким образом, движение электрона ограничено во всех трех измерениях.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5255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Недостатки метода  МЛЭ (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MBE)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-высокая стоимость оборудования и исходных материалов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-маленькая скорость роста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-сложность поддержания высокого вакуума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http://www.mpi-halle.mpg.de/department2/fileadmin/user_upload/Research_Topics/BMBF_Junior_Research_Groups/W2-Minerva_Program-Group/Minerva_PLD_cha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800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algn="just" eaLnBrk="1" hangingPunct="1"/>
            <a:r>
              <a:rPr lang="ru-RU" sz="2800" b="1" i="1" smtClean="0">
                <a:solidFill>
                  <a:srgbClr val="FF3399"/>
                </a:solidFill>
                <a:latin typeface="Times New Roman" pitchFamily="18" charset="0"/>
              </a:rPr>
              <a:t>Хемоэпитаксия</a:t>
            </a:r>
            <a:r>
              <a:rPr lang="ru-RU" sz="2800" smtClean="0">
                <a:latin typeface="Times New Roman" pitchFamily="18" charset="0"/>
              </a:rPr>
              <a:t> - это процесс ориентированного наращивания, в результате которого образование новой фазы происходит при химическом взаимодействии вещества подложки с веществом, поступающим из внешней среды.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65532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57200" y="838200"/>
            <a:ext cx="79295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lnSpc>
                <a:spcPct val="80000"/>
              </a:lnSpc>
            </a:pPr>
            <a:r>
              <a:rPr lang="ru-RU" sz="2800" b="1" i="1">
                <a:latin typeface="Times New Roman" pitchFamily="18" charset="0"/>
              </a:rPr>
              <a:t>Контроль параметров эпитаксиальной плёнки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1838325"/>
            <a:ext cx="8429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838200" indent="-838200" eaLnBrk="0" hangingPunct="0">
              <a:lnSpc>
                <a:spcPct val="80000"/>
              </a:lnSpc>
              <a:spcBef>
                <a:spcPts val="600"/>
              </a:spcBef>
            </a:pPr>
            <a:r>
              <a:rPr lang="ru-RU" sz="2400">
                <a:latin typeface="Times New Roman" pitchFamily="18" charset="0"/>
              </a:rPr>
              <a:t>Толщина и разброс толщины по поверхности подложки:</a:t>
            </a:r>
          </a:p>
          <a:p>
            <a:pPr marL="838200" indent="-838200" eaLnBrk="0" hangingPunct="0">
              <a:lnSpc>
                <a:spcPct val="80000"/>
              </a:lnSpc>
              <a:spcBef>
                <a:spcPts val="600"/>
              </a:spcBef>
            </a:pPr>
            <a:endParaRPr lang="ru-RU" sz="2400">
              <a:latin typeface="Times New Roman" pitchFamily="18" charset="0"/>
            </a:endParaRPr>
          </a:p>
          <a:p>
            <a:pPr marL="838200" indent="-8382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>
                <a:latin typeface="Times New Roman" pitchFamily="18" charset="0"/>
              </a:rPr>
              <a:t>-</a:t>
            </a:r>
            <a:r>
              <a:rPr lang="ru-RU" sz="2400" u="sng">
                <a:latin typeface="Times New Roman" pitchFamily="18" charset="0"/>
              </a:rPr>
              <a:t>интерференция по </a:t>
            </a:r>
            <a:r>
              <a:rPr lang="en-US" sz="2400" u="sng">
                <a:latin typeface="Times New Roman" pitchFamily="18" charset="0"/>
              </a:rPr>
              <a:t>p-n</a:t>
            </a:r>
            <a:r>
              <a:rPr lang="en-US" sz="2400" u="sng">
                <a:latin typeface="Calibri" pitchFamily="34" charset="0"/>
              </a:rPr>
              <a:t>–</a:t>
            </a:r>
            <a:r>
              <a:rPr lang="ru-RU" sz="2400" u="sng">
                <a:latin typeface="Times New Roman" pitchFamily="18" charset="0"/>
              </a:rPr>
              <a:t>переходу</a:t>
            </a:r>
            <a:r>
              <a:rPr lang="en-US" sz="2400">
                <a:latin typeface="Times New Roman" pitchFamily="18" charset="0"/>
              </a:rPr>
              <a:t> (n</a:t>
            </a:r>
            <a:r>
              <a:rPr lang="ru-RU" sz="2400">
                <a:latin typeface="Times New Roman" pitchFamily="18" charset="0"/>
              </a:rPr>
              <a:t>-слой на </a:t>
            </a:r>
            <a:r>
              <a:rPr lang="en-US" sz="2400">
                <a:latin typeface="Times New Roman" pitchFamily="18" charset="0"/>
              </a:rPr>
              <a:t>p</a:t>
            </a:r>
            <a:r>
              <a:rPr lang="ru-RU" sz="2400">
                <a:latin typeface="Times New Roman" pitchFamily="18" charset="0"/>
              </a:rPr>
              <a:t>-подложке и наоборот</a:t>
            </a:r>
            <a:r>
              <a:rPr lang="en-US" sz="2400">
                <a:latin typeface="Times New Roman" pitchFamily="18" charset="0"/>
              </a:rPr>
              <a:t>)</a:t>
            </a:r>
            <a:endParaRPr lang="ru-RU" sz="2400">
              <a:latin typeface="Times New Roman" pitchFamily="18" charset="0"/>
            </a:endParaRPr>
          </a:p>
          <a:p>
            <a:pPr marL="838200" indent="-8382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>
                <a:latin typeface="Times New Roman" pitchFamily="18" charset="0"/>
              </a:rPr>
              <a:t>-</a:t>
            </a:r>
            <a:r>
              <a:rPr lang="ru-RU" sz="2400" u="sng">
                <a:latin typeface="Times New Roman" pitchFamily="18" charset="0"/>
              </a:rPr>
              <a:t>травление лунки с окрашиванием в </a:t>
            </a:r>
            <a:r>
              <a:rPr lang="en-US" sz="2400" u="sng">
                <a:latin typeface="Times New Roman" pitchFamily="18" charset="0"/>
              </a:rPr>
              <a:t>HF</a:t>
            </a:r>
            <a:r>
              <a:rPr lang="en-US" sz="2400">
                <a:latin typeface="Times New Roman" pitchFamily="18" charset="0"/>
              </a:rPr>
              <a:t>(p</a:t>
            </a:r>
            <a:r>
              <a:rPr lang="ru-RU" sz="2400">
                <a:latin typeface="Times New Roman" pitchFamily="18" charset="0"/>
              </a:rPr>
              <a:t>-тёмный, </a:t>
            </a:r>
            <a:r>
              <a:rPr lang="en-US" sz="2400">
                <a:latin typeface="Times New Roman" pitchFamily="18" charset="0"/>
              </a:rPr>
              <a:t>n</a:t>
            </a:r>
            <a:r>
              <a:rPr lang="ru-RU" sz="2400">
                <a:latin typeface="Times New Roman" pitchFamily="18" charset="0"/>
              </a:rPr>
              <a:t>-светлый</a:t>
            </a:r>
            <a:r>
              <a:rPr lang="en-US" sz="2400">
                <a:latin typeface="Times New Roman" pitchFamily="18" charset="0"/>
              </a:rPr>
              <a:t>)</a:t>
            </a:r>
            <a:endParaRPr lang="ru-RU" sz="2400">
              <a:latin typeface="Times New Roman" pitchFamily="18" charset="0"/>
            </a:endParaRPr>
          </a:p>
          <a:p>
            <a:pPr marL="838200" indent="-8382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>
                <a:latin typeface="Times New Roman" pitchFamily="18" charset="0"/>
              </a:rPr>
              <a:t>-</a:t>
            </a:r>
            <a:r>
              <a:rPr lang="ru-RU" sz="2400" u="sng">
                <a:latin typeface="Times New Roman" pitchFamily="18" charset="0"/>
              </a:rPr>
              <a:t>инфракрасная интерференция</a:t>
            </a:r>
          </a:p>
          <a:p>
            <a:pPr marL="838200" indent="-8382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>
                <a:latin typeface="Times New Roman" pitchFamily="18" charset="0"/>
              </a:rPr>
              <a:t>-</a:t>
            </a:r>
            <a:r>
              <a:rPr lang="ru-RU" sz="2400" u="sng">
                <a:latin typeface="Times New Roman" pitchFamily="18" charset="0"/>
              </a:rPr>
              <a:t>косой шлиф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5486400" cy="81915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</a:rPr>
              <a:t>Характеристики слоев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389438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</a:rPr>
              <a:t>Толщина эпитаксиального слоя</a:t>
            </a:r>
            <a:endParaRPr lang="ru-RU" sz="2800" smtClean="0">
              <a:latin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Уровень легирования и тип легирующей примеси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Удельное сопротивление</a:t>
            </a:r>
            <a:endParaRPr lang="en-US" sz="2800" smtClean="0">
              <a:latin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162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</a:rPr>
              <a:t>Удельное сопротивление эпитаксиального слоя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Для измерения уровня легирования используют три способа: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1) измерение поверхностного сопротивления;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 2) исследование зависимости емкости </a:t>
            </a:r>
            <a:r>
              <a:rPr lang="ru-RU" sz="2000" i="1" smtClean="0">
                <a:latin typeface="Times New Roman" pitchFamily="18" charset="0"/>
              </a:rPr>
              <a:t>p-n</a:t>
            </a:r>
            <a:r>
              <a:rPr lang="ru-RU" sz="2000" smtClean="0">
                <a:latin typeface="Times New Roman" pitchFamily="18" charset="0"/>
              </a:rPr>
              <a:t>-перехода от напряжения 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r>
              <a:rPr lang="ru-RU" smtClean="0">
                <a:latin typeface="Times New Roman" pitchFamily="18" charset="0"/>
              </a:rPr>
              <a:t> </a:t>
            </a:r>
          </a:p>
          <a:p>
            <a:pPr eaLnBrk="1" hangingPunct="1"/>
            <a:endParaRPr lang="ru-RU" sz="2000" b="1" i="1" smtClean="0">
              <a:latin typeface="Times New Roman" pitchFamily="18" charset="0"/>
            </a:endParaRPr>
          </a:p>
          <a:p>
            <a:pPr eaLnBrk="1" hangingPunct="1"/>
            <a:r>
              <a:rPr lang="en-US" sz="2000" b="1" i="1" smtClean="0">
                <a:latin typeface="Times New Roman" pitchFamily="18" charset="0"/>
              </a:rPr>
              <a:t>C</a:t>
            </a:r>
            <a:r>
              <a:rPr lang="ru-RU" sz="2000" smtClean="0">
                <a:latin typeface="Times New Roman" pitchFamily="18" charset="0"/>
              </a:rPr>
              <a:t> – емкость; </a:t>
            </a:r>
            <a:r>
              <a:rPr lang="ru-RU" sz="2000" b="1" i="1" smtClean="0">
                <a:latin typeface="Times New Roman" pitchFamily="18" charset="0"/>
              </a:rPr>
              <a:t>V</a:t>
            </a:r>
            <a:r>
              <a:rPr lang="ru-RU" sz="2000" smtClean="0">
                <a:latin typeface="Times New Roman" pitchFamily="18" charset="0"/>
              </a:rPr>
              <a:t> – напряжение; </a:t>
            </a:r>
            <a:r>
              <a:rPr lang="ru-RU" sz="2000" b="1" i="1" smtClean="0">
                <a:latin typeface="Times New Roman" pitchFamily="18" charset="0"/>
              </a:rPr>
              <a:t>q</a:t>
            </a:r>
            <a:r>
              <a:rPr lang="ru-RU" sz="2000" smtClean="0">
                <a:latin typeface="Times New Roman" pitchFamily="18" charset="0"/>
              </a:rPr>
              <a:t>- заряд; </a:t>
            </a:r>
            <a:r>
              <a:rPr lang="ru-RU" sz="2000" b="1" i="1" smtClean="0">
                <a:latin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</a:rPr>
              <a:t> – площадь диода; </a:t>
            </a:r>
            <a:r>
              <a:rPr lang="ru-RU" sz="2000" b="1" i="1" smtClean="0">
                <a:latin typeface="Times New Roman" pitchFamily="18" charset="0"/>
                <a:sym typeface="Symbol" pitchFamily="18" charset="2"/>
              </a:rPr>
              <a:t></a:t>
            </a:r>
            <a:r>
              <a:rPr lang="ru-RU" sz="2000" b="1" i="1" baseline="-25000" smtClean="0">
                <a:latin typeface="Times New Roman" pitchFamily="18" charset="0"/>
              </a:rPr>
              <a:t>S</a:t>
            </a:r>
            <a:r>
              <a:rPr lang="ru-RU" sz="2000" smtClean="0">
                <a:latin typeface="Times New Roman" pitchFamily="18" charset="0"/>
              </a:rPr>
              <a:t> – диэлектрическая проницаемость кремния; </a:t>
            </a:r>
            <a:r>
              <a:rPr lang="ru-RU" sz="2000" b="1" i="1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 – концентрация примеси;  </a:t>
            </a:r>
            <a:r>
              <a:rPr lang="ru-RU" sz="2000" b="1" i="1" smtClean="0">
                <a:latin typeface="Times New Roman" pitchFamily="18" charset="0"/>
              </a:rPr>
              <a:t>x </a:t>
            </a:r>
            <a:r>
              <a:rPr lang="ru-RU" sz="2000" smtClean="0">
                <a:latin typeface="Times New Roman" pitchFamily="18" charset="0"/>
              </a:rPr>
              <a:t>– толщина; </a:t>
            </a:r>
            <a:r>
              <a:rPr lang="ru-RU" sz="2000" b="1" smtClean="0">
                <a:latin typeface="Times New Roman" pitchFamily="18" charset="0"/>
              </a:rPr>
              <a:t>CF</a:t>
            </a:r>
            <a:r>
              <a:rPr lang="ru-RU" sz="2000" b="1" baseline="-25000" smtClean="0">
                <a:latin typeface="Times New Roman" pitchFamily="18" charset="0"/>
              </a:rPr>
              <a:t>1</a:t>
            </a:r>
            <a:r>
              <a:rPr lang="ru-RU" sz="2000" smtClean="0">
                <a:latin typeface="Times New Roman" pitchFamily="18" charset="0"/>
              </a:rPr>
              <a:t>и </a:t>
            </a:r>
            <a:r>
              <a:rPr lang="ru-RU" sz="2000" b="1" smtClean="0">
                <a:latin typeface="Times New Roman" pitchFamily="18" charset="0"/>
              </a:rPr>
              <a:t>CF</a:t>
            </a:r>
            <a:r>
              <a:rPr lang="ru-RU" sz="2000" b="1" baseline="-25000" smtClean="0">
                <a:latin typeface="Times New Roman" pitchFamily="18" charset="0"/>
              </a:rPr>
              <a:t>2</a:t>
            </a:r>
            <a:r>
              <a:rPr lang="ru-RU" sz="2000" smtClean="0">
                <a:latin typeface="Times New Roman" pitchFamily="18" charset="0"/>
              </a:rPr>
              <a:t> – поправочные коэффициенты для эффектов диффузионного перехода и расширения обедненной области.</a:t>
            </a:r>
            <a:endParaRPr lang="en-US" sz="2000" smtClean="0">
              <a:latin typeface="Times New Roman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3810000" cy="129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09600" y="5486400"/>
            <a:ext cx="739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3) измерение сопротивления растекания.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solidFill>
                  <a:srgbClr val="FF3399"/>
                </a:solidFill>
                <a:latin typeface="Times New Roman" pitchFamily="18" charset="0"/>
              </a:rPr>
              <a:t>Причин</a:t>
            </a:r>
            <a:r>
              <a:rPr lang="ru-RU" sz="2800" b="1" i="1" smtClean="0">
                <a:solidFill>
                  <a:srgbClr val="FF3399"/>
                </a:solidFill>
                <a:latin typeface="Times New Roman" pitchFamily="18" charset="0"/>
              </a:rPr>
              <a:t>ы</a:t>
            </a:r>
            <a:r>
              <a:rPr lang="en-US" sz="2800" b="1" i="1" smtClean="0">
                <a:solidFill>
                  <a:srgbClr val="FF3399"/>
                </a:solidFill>
                <a:latin typeface="Times New Roman" pitchFamily="18" charset="0"/>
              </a:rPr>
              <a:t> образования дефектного переходного</a:t>
            </a:r>
            <a:r>
              <a:rPr lang="ru-RU" sz="2800" b="1" i="1" smtClean="0">
                <a:solidFill>
                  <a:srgbClr val="FF3399"/>
                </a:solidFill>
                <a:latin typeface="Times New Roman" pitchFamily="18" charset="0"/>
              </a:rPr>
              <a:t> слоя: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-несовершенство механической обработки поверхности подложки и неполное химическое удаление нарушенного слоя и оксидов;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-образование рельефа поверхности подложки при химическом или газовом травлении перед эпитаксией;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-загрязнение поверхности;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-захват атомов примесей поверхностью растущих зерен и ускоренная диффузия примесей из подложки в пленку.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</a:t>
            </a: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99"/>
                </a:solidFill>
                <a:latin typeface="Times New Roman" pitchFamily="18" charset="0"/>
              </a:rPr>
              <a:t>Механизм роста эпитаксиального слоя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12291" name="Picture 4" descr="http://shark007.narod.ru/1/b1v3.files/image00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7100888" cy="30480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715963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3399"/>
                </a:solidFill>
                <a:latin typeface="Times New Roman" pitchFamily="18" charset="0"/>
              </a:rPr>
              <a:t>Эпитаксия из газовой фазы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</a:rPr>
              <a:t>Основа метода</a:t>
            </a:r>
            <a:r>
              <a:rPr lang="en-US" sz="2800" smtClean="0">
                <a:latin typeface="Times New Roman" pitchFamily="18" charset="0"/>
              </a:rPr>
              <a:t>: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1524000"/>
            <a:ext cx="8156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высокотемпературное разложение кремнийсодержащих</a:t>
            </a:r>
          </a:p>
          <a:p>
            <a:r>
              <a:rPr lang="ru-RU" sz="2400" b="1" i="1">
                <a:latin typeface="Times New Roman" pitchFamily="18" charset="0"/>
              </a:rPr>
              <a:t> газов с выделением (осаждением) кремния в твёрдой фазе</a:t>
            </a:r>
            <a:endParaRPr lang="en-US" sz="2400" b="1" i="1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362200" y="2590800"/>
            <a:ext cx="3998913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</a:rPr>
              <a:t>Основные газы для эпитаксии кремния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00400"/>
            <a:ext cx="6262688" cy="284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8001000" cy="11430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FF3399"/>
                </a:solidFill>
                <a:latin typeface="Times New Roman" pitchFamily="18" charset="0"/>
              </a:rPr>
              <a:t>Методы получения эпитаксиальных слоев кремния</a:t>
            </a:r>
            <a:endParaRPr lang="en-US" sz="3200" b="1" smtClean="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Хлоридный метод. </a:t>
            </a:r>
            <a:endParaRPr lang="ru-RU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SiCl</a:t>
            </a:r>
            <a:r>
              <a:rPr lang="en-US" b="1" baseline="-25000" smtClean="0">
                <a:solidFill>
                  <a:schemeClr val="accent2"/>
                </a:solidFill>
                <a:latin typeface="Times New Roman" pitchFamily="18" charset="0"/>
              </a:rPr>
              <a:t>4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+ 2H</a:t>
            </a:r>
            <a:r>
              <a:rPr lang="en-US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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Si</a:t>
            </a:r>
            <a:r>
              <a:rPr lang="en-US" b="1" baseline="-25000" smtClean="0">
                <a:solidFill>
                  <a:schemeClr val="accent2"/>
                </a:solidFill>
                <a:latin typeface="Times New Roman" pitchFamily="18" charset="0"/>
              </a:rPr>
              <a:t>ТВ 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+ 4HCl</a:t>
            </a:r>
            <a:r>
              <a:rPr lang="en-US" b="1" baseline="-25000" smtClean="0">
                <a:solidFill>
                  <a:schemeClr val="accent2"/>
                </a:solidFill>
                <a:latin typeface="Times New Roman" pitchFamily="18" charset="0"/>
              </a:rPr>
              <a:t>ГАЗ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↑</a:t>
            </a:r>
            <a:r>
              <a:rPr lang="ru-RU" b="1" smtClean="0">
                <a:solidFill>
                  <a:schemeClr val="accent2"/>
                </a:solidFill>
                <a:latin typeface="Times New Roman" pitchFamily="18" charset="0"/>
              </a:rPr>
              <a:t> реакция обратима!</a:t>
            </a:r>
          </a:p>
          <a:p>
            <a:pPr eaLnBrk="1" hangingPunct="1"/>
            <a:endParaRPr lang="ru-RU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SiCl</a:t>
            </a:r>
            <a:r>
              <a:rPr lang="it-IT" b="1" baseline="-25000" smtClean="0">
                <a:solidFill>
                  <a:schemeClr val="accent2"/>
                </a:solidFill>
                <a:latin typeface="Times New Roman" pitchFamily="18" charset="0"/>
              </a:rPr>
              <a:t>4 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+ H</a:t>
            </a:r>
            <a:r>
              <a:rPr lang="it-IT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 SiCl</a:t>
            </a:r>
            <a:r>
              <a:rPr lang="it-IT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 + 2HCl</a:t>
            </a:r>
          </a:p>
          <a:p>
            <a:pPr eaLnBrk="1" hangingPunct="1"/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2SiCl</a:t>
            </a:r>
            <a:r>
              <a:rPr lang="it-IT" b="1" baseline="-25000" smtClean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b="1" smtClean="0">
                <a:solidFill>
                  <a:schemeClr val="accent2"/>
                </a:solidFill>
                <a:latin typeface="Times New Roman" pitchFamily="18" charset="0"/>
              </a:rPr>
              <a:t> Si + SiCl</a:t>
            </a:r>
            <a:r>
              <a:rPr lang="it-IT" b="1" baseline="-25000" smtClean="0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  <a:p>
            <a:pPr eaLnBrk="1" hangingPunct="1"/>
            <a:endParaRPr lang="en-US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Обработка поверхности подложки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 предварительный нагрев в водороде для удаления следов оксида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 травление в парах обезвоженного хлористого водорода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1289</TotalTime>
  <Words>1015</Words>
  <Application>Microsoft Office PowerPoint</Application>
  <PresentationFormat>Экран (4:3)</PresentationFormat>
  <Paragraphs>179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Поток</vt:lpstr>
      <vt:lpstr>Autosketch Drawing</vt:lpstr>
      <vt:lpstr>Лекция №14 Тема 14. ГАЗОФАЗНАЯ И МОЛЕКУЛЯРНО-ЛУЧЕВАЯ ЭПИТАКСИЯ</vt:lpstr>
      <vt:lpstr>Преимущества эпитаксиальных слоев</vt:lpstr>
      <vt:lpstr>Слайд 3</vt:lpstr>
      <vt:lpstr>Слайд 4</vt:lpstr>
      <vt:lpstr>Слайд 5</vt:lpstr>
      <vt:lpstr>Механизм роста эпитаксиального слоя</vt:lpstr>
      <vt:lpstr>Эпитаксия из газовой фазы</vt:lpstr>
      <vt:lpstr>Методы получения эпитаксиальных слоев кремния</vt:lpstr>
      <vt:lpstr>Обработка поверхности подложки</vt:lpstr>
      <vt:lpstr>Зависимость скорости роста эпитаксиального слоя от концентрации SiCl4 (Т=1170 °С)</vt:lpstr>
      <vt:lpstr>Слайд 11</vt:lpstr>
      <vt:lpstr>Слайд 12</vt:lpstr>
      <vt:lpstr>Силановый метод (пиролиз моносилана). </vt:lpstr>
      <vt:lpstr>Слайд 14</vt:lpstr>
      <vt:lpstr>Слайд 15</vt:lpstr>
      <vt:lpstr>Слайд 16</vt:lpstr>
      <vt:lpstr>Колоколообразный реактор</vt:lpstr>
      <vt:lpstr>Слайд 18</vt:lpstr>
      <vt:lpstr>Слайд 19</vt:lpstr>
      <vt:lpstr>Автолегирование (технологическое загрязнение) эпитаксиальных плёнок </vt:lpstr>
      <vt:lpstr>Слайд 21</vt:lpstr>
      <vt:lpstr>Дефекты в эпитаксиальном слое</vt:lpstr>
      <vt:lpstr>Дефекты эпитаксиальных плёнок и пути их снижения </vt:lpstr>
      <vt:lpstr>Слайд 24</vt:lpstr>
      <vt:lpstr>Молекулярно-лучевая эпитаксия</vt:lpstr>
      <vt:lpstr>Слайд 26</vt:lpstr>
      <vt:lpstr>Параметры МЛЭ</vt:lpstr>
      <vt:lpstr>Легирование в процессе МЛЭ имеет несколько характерных особенностей. </vt:lpstr>
      <vt:lpstr>Слайд 29</vt:lpstr>
      <vt:lpstr>Слайд 30</vt:lpstr>
      <vt:lpstr>Слайд 31</vt:lpstr>
      <vt:lpstr>Слайд 32</vt:lpstr>
      <vt:lpstr>Конструктивные элементы установки МЛЭ</vt:lpstr>
      <vt:lpstr>Системы контроля ростовых параметров</vt:lpstr>
      <vt:lpstr>Слайд 35</vt:lpstr>
      <vt:lpstr>Современные направления использования метода МЛЭ</vt:lpstr>
      <vt:lpstr>Слайд 37</vt:lpstr>
      <vt:lpstr> Недостатки метода  МЛЭ (MBE):  </vt:lpstr>
      <vt:lpstr>Слайд 39</vt:lpstr>
      <vt:lpstr>Слайд 40</vt:lpstr>
      <vt:lpstr>Характеристики слоев</vt:lpstr>
      <vt:lpstr>Удельное сопротивление эпитаксиального слоя </vt:lpstr>
    </vt:vector>
  </TitlesOfParts>
  <Company>gpl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hodin</dc:creator>
  <cp:lastModifiedBy>Admin</cp:lastModifiedBy>
  <cp:revision>116</cp:revision>
  <dcterms:created xsi:type="dcterms:W3CDTF">2002-01-01T02:49:15Z</dcterms:created>
  <dcterms:modified xsi:type="dcterms:W3CDTF">2023-09-28T11:06:12Z</dcterms:modified>
</cp:coreProperties>
</file>