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8" y="3956281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9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11/10/2020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6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9" y="744471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01860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7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11/10/2020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652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2" y="624156"/>
            <a:ext cx="1565767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1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11/10/2020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476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432A3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432A3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00AAC68E-CD08-4619-AE52-2B3FA76C1032}" type="slidenum">
              <a:rPr lang="en-US">
                <a:solidFill>
                  <a:srgbClr val="432A30"/>
                </a:solidFill>
              </a:rPr>
              <a:pPr/>
              <a:t>‹#›</a:t>
            </a:fld>
            <a:endParaRPr lang="en-US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010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есто для изображения из Интернета 3"/>
          <p:cNvSpPr>
            <a:spLocks noGrp="1"/>
          </p:cNvSpPr>
          <p:nvPr>
            <p:ph type="clipArt" sz="half" idx="2"/>
          </p:nvPr>
        </p:nvSpPr>
        <p:spPr>
          <a:xfrm>
            <a:off x="6197600" y="1600203"/>
            <a:ext cx="53848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432A3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432A3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06199528-A72D-499A-A1EC-7D1337B63D21}" type="slidenum">
              <a:rPr lang="en-US">
                <a:solidFill>
                  <a:srgbClr val="432A30"/>
                </a:solidFill>
              </a:rPr>
              <a:pPr/>
              <a:t>‹#›</a:t>
            </a:fld>
            <a:endParaRPr lang="en-US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78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11/10/2020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90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2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9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F2F2F0"/>
                </a:solidFill>
              </a:rPr>
              <a:pPr/>
              <a:t>11/10/2020</a:t>
            </a:fld>
            <a:endParaRPr lang="en-US" dirty="0">
              <a:solidFill>
                <a:srgbClr val="F2F2F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3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F2F2F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F2F2F0"/>
                </a:solidFill>
              </a:rPr>
              <a:pPr/>
              <a:t>‹#›</a:t>
            </a:fld>
            <a:endParaRPr lang="en-US" dirty="0">
              <a:solidFill>
                <a:srgbClr val="F2F2F0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3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163220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6001"/>
            <a:ext cx="4447787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6001"/>
            <a:ext cx="4447787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11/10/2020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808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9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5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5" y="3305209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11/10/2020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7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11/10/2020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129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11/10/2020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303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1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11/10/2020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456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2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1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432A30"/>
                </a:solidFill>
              </a:rPr>
              <a:pPr/>
              <a:t>11/10/2020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432A30"/>
                </a:solidFill>
              </a:rPr>
              <a:pPr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6763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smtClean="0">
                <a:solidFill>
                  <a:srgbClr val="432A30"/>
                </a:solidFill>
              </a:rPr>
              <a:pPr defTabSz="457200"/>
              <a:t>11/10/2020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5" y="6453386"/>
            <a:ext cx="6280831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7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smtClean="0">
                <a:solidFill>
                  <a:srgbClr val="432A30"/>
                </a:solidFill>
              </a:rPr>
              <a:pPr defTabSz="457200"/>
              <a:t>‹#›</a:t>
            </a:fld>
            <a:endParaRPr lang="en-US" dirty="0">
              <a:solidFill>
                <a:srgbClr val="432A3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93111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MANAGEMENT FUNCTIONS </a:t>
            </a:r>
            <a:r>
              <a:rPr lang="en-US" sz="3200" dirty="0"/>
              <a:t>or PROCESS </a:t>
            </a:r>
            <a:r>
              <a:rPr lang="en-US" sz="3200" dirty="0"/>
              <a:t>OF MANAGEMENT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planning,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organizing,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staffing,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directing,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coordinating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controlling.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968" y="908720"/>
            <a:ext cx="4752528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3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FUNCTIONS </a:t>
            </a:r>
            <a:r>
              <a:rPr lang="en-US" dirty="0" smtClean="0"/>
              <a:t>: summary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653" y="2286000"/>
            <a:ext cx="627699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2278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Planning </a:t>
            </a:r>
            <a:r>
              <a:rPr lang="en-US" dirty="0"/>
              <a:t>is the most fundamental and the most </a:t>
            </a:r>
            <a:r>
              <a:rPr lang="en-US" dirty="0" smtClean="0"/>
              <a:t>pervasive of </a:t>
            </a:r>
            <a:r>
              <a:rPr lang="en-US" dirty="0"/>
              <a:t>all management functions. If people working in groups have </a:t>
            </a:r>
            <a:r>
              <a:rPr lang="en-US" dirty="0" smtClean="0"/>
              <a:t>to perform </a:t>
            </a:r>
            <a:r>
              <a:rPr lang="en-US" dirty="0"/>
              <a:t>effectively, they should know in advance what is to be done</a:t>
            </a:r>
            <a:r>
              <a:rPr lang="en-US" dirty="0" smtClean="0"/>
              <a:t>, what </a:t>
            </a:r>
            <a:r>
              <a:rPr lang="en-US" dirty="0"/>
              <a:t>activities they have to perform in order to do what is to </a:t>
            </a:r>
            <a:r>
              <a:rPr lang="en-US" dirty="0" smtClean="0"/>
              <a:t>be done</a:t>
            </a:r>
            <a:r>
              <a:rPr lang="en-US" dirty="0"/>
              <a:t>, and when it is to be done. Planning is concerned with 'what</a:t>
            </a:r>
            <a:r>
              <a:rPr lang="en-US" dirty="0" smtClean="0"/>
              <a:t>', 'how</a:t>
            </a:r>
            <a:r>
              <a:rPr lang="en-US" dirty="0"/>
              <a:t>, and 'when' of performance. It is deciding in the present </a:t>
            </a:r>
            <a:r>
              <a:rPr lang="en-US" dirty="0" smtClean="0"/>
              <a:t>about the </a:t>
            </a:r>
            <a:r>
              <a:rPr lang="en-US" dirty="0"/>
              <a:t>future objectives and the courses of action for their achievement</a:t>
            </a:r>
            <a:r>
              <a:rPr lang="en-US" dirty="0" smtClean="0"/>
              <a:t>. It </a:t>
            </a:r>
            <a:r>
              <a:rPr lang="en-US" dirty="0"/>
              <a:t>thus involves:</a:t>
            </a:r>
          </a:p>
          <a:p>
            <a:r>
              <a:rPr lang="en-US" dirty="0" smtClean="0"/>
              <a:t>determination </a:t>
            </a:r>
            <a:r>
              <a:rPr lang="en-US" dirty="0"/>
              <a:t>of long and short-range objectives;</a:t>
            </a:r>
          </a:p>
          <a:p>
            <a:r>
              <a:rPr lang="en-US" dirty="0" smtClean="0"/>
              <a:t>development </a:t>
            </a:r>
            <a:r>
              <a:rPr lang="en-US" dirty="0"/>
              <a:t>of strategies and courses of actions to </a:t>
            </a:r>
            <a:r>
              <a:rPr lang="en-US" dirty="0" smtClean="0"/>
              <a:t>be followed </a:t>
            </a:r>
            <a:r>
              <a:rPr lang="en-US" dirty="0"/>
              <a:t>for the achievement of these objectives; </a:t>
            </a:r>
          </a:p>
          <a:p>
            <a:r>
              <a:rPr lang="en-US" dirty="0" smtClean="0"/>
              <a:t>formulation </a:t>
            </a:r>
            <a:r>
              <a:rPr lang="en-US" dirty="0"/>
              <a:t>of policies, procedures, and rules, etc., for </a:t>
            </a:r>
            <a:r>
              <a:rPr lang="en-US" dirty="0" smtClean="0"/>
              <a:t>the implementation </a:t>
            </a:r>
            <a:r>
              <a:rPr lang="en-US" dirty="0"/>
              <a:t>of strategies, and plans.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2362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Organizing 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Organizing </a:t>
            </a:r>
            <a:r>
              <a:rPr lang="en-US" dirty="0"/>
              <a:t>involves identification of </a:t>
            </a:r>
            <a:r>
              <a:rPr lang="en-US" dirty="0" smtClean="0"/>
              <a:t>activities required </a:t>
            </a:r>
            <a:r>
              <a:rPr lang="en-US" dirty="0"/>
              <a:t>for the achievement of enterprise objectives </a:t>
            </a:r>
            <a:r>
              <a:rPr lang="en-US" dirty="0" smtClean="0"/>
              <a:t>and implementation </a:t>
            </a:r>
            <a:r>
              <a:rPr lang="en-US" dirty="0"/>
              <a:t>of plans; grouping of activities into jobs; </a:t>
            </a:r>
            <a:r>
              <a:rPr lang="en-US" dirty="0" smtClean="0"/>
              <a:t>assignment of </a:t>
            </a:r>
            <a:r>
              <a:rPr lang="en-US" dirty="0"/>
              <a:t>these jobs and activities to departments and individuals</a:t>
            </a:r>
            <a:r>
              <a:rPr lang="en-US" dirty="0" smtClean="0"/>
              <a:t>; delegation </a:t>
            </a:r>
            <a:r>
              <a:rPr lang="en-US" dirty="0"/>
              <a:t>of responsibility and authority for performance, </a:t>
            </a:r>
            <a:r>
              <a:rPr lang="en-US" dirty="0" smtClean="0"/>
              <a:t>and provision </a:t>
            </a:r>
            <a:r>
              <a:rPr lang="en-US" dirty="0"/>
              <a:t>for vertical and horizontal coordination of activities. </a:t>
            </a:r>
            <a:r>
              <a:rPr lang="en-US" dirty="0" smtClean="0"/>
              <a:t>Every manager </a:t>
            </a:r>
            <a:r>
              <a:rPr lang="en-US" dirty="0"/>
              <a:t>has to decide what activities have to be undertaken in </a:t>
            </a:r>
            <a:r>
              <a:rPr lang="en-US" dirty="0" smtClean="0"/>
              <a:t>his department </a:t>
            </a:r>
            <a:r>
              <a:rPr lang="en-US" dirty="0"/>
              <a:t>or section for the achievement of the goals entrusted </a:t>
            </a:r>
            <a:r>
              <a:rPr lang="en-US" dirty="0" smtClean="0"/>
              <a:t>to him</a:t>
            </a:r>
            <a:r>
              <a:rPr lang="en-US" dirty="0"/>
              <a:t>. Having identified the activities, he has to group identical </a:t>
            </a:r>
            <a:r>
              <a:rPr lang="en-US" dirty="0" smtClean="0"/>
              <a:t>or similar </a:t>
            </a:r>
            <a:r>
              <a:rPr lang="en-US" dirty="0"/>
              <a:t>activities in order to make jobs, assign these jobs or </a:t>
            </a:r>
            <a:r>
              <a:rPr lang="en-US" dirty="0" smtClean="0"/>
              <a:t>groups of </a:t>
            </a:r>
            <a:r>
              <a:rPr lang="en-US" dirty="0"/>
              <a:t>activities to his </a:t>
            </a:r>
            <a:r>
              <a:rPr lang="en-US" dirty="0" smtClean="0"/>
              <a:t>subordinates</a:t>
            </a:r>
            <a:r>
              <a:rPr lang="en-US" dirty="0"/>
              <a:t>, delegate authority to them so as </a:t>
            </a:r>
            <a:r>
              <a:rPr lang="en-US" dirty="0" smtClean="0"/>
              <a:t>to enable </a:t>
            </a:r>
            <a:r>
              <a:rPr lang="en-US" dirty="0"/>
              <a:t>them to make decisions and initiate action for </a:t>
            </a:r>
            <a:r>
              <a:rPr lang="en-US" dirty="0" smtClean="0"/>
              <a:t>undertaking these </a:t>
            </a:r>
            <a:r>
              <a:rPr lang="en-US" dirty="0"/>
              <a:t>activities, and provide for coordination between himself </a:t>
            </a:r>
            <a:r>
              <a:rPr lang="en-US" dirty="0" smtClean="0"/>
              <a:t>and </a:t>
            </a:r>
            <a:r>
              <a:rPr lang="en-US" dirty="0"/>
              <a:t>his subordinates, and among his subordinates. Organizing thus involves the following sub-functions :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8466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Identification </a:t>
            </a:r>
            <a:r>
              <a:rPr lang="en-US" dirty="0"/>
              <a:t>of activities required for the achievement </a:t>
            </a:r>
            <a:r>
              <a:rPr lang="en-US" dirty="0" smtClean="0"/>
              <a:t>of objectives </a:t>
            </a:r>
            <a:r>
              <a:rPr lang="en-US" dirty="0"/>
              <a:t>and implementation of plans.</a:t>
            </a:r>
          </a:p>
          <a:p>
            <a:r>
              <a:rPr lang="en-US" dirty="0" smtClean="0"/>
              <a:t>Grouping </a:t>
            </a:r>
            <a:r>
              <a:rPr lang="en-US" dirty="0"/>
              <a:t>the activities so as to create self-contained jobs.</a:t>
            </a:r>
          </a:p>
          <a:p>
            <a:r>
              <a:rPr lang="en-US" dirty="0" smtClean="0"/>
              <a:t>Assignment </a:t>
            </a:r>
            <a:r>
              <a:rPr lang="en-US" dirty="0"/>
              <a:t>of jobs to employees.</a:t>
            </a:r>
          </a:p>
          <a:p>
            <a:r>
              <a:rPr lang="en-US" dirty="0" smtClean="0"/>
              <a:t>Delegation </a:t>
            </a:r>
            <a:r>
              <a:rPr lang="en-US" dirty="0"/>
              <a:t>of authority so as to enable them to perform </a:t>
            </a:r>
            <a:r>
              <a:rPr lang="en-US" dirty="0" smtClean="0"/>
              <a:t>their jobs </a:t>
            </a:r>
            <a:r>
              <a:rPr lang="en-US" dirty="0"/>
              <a:t>and to command the resources needed for </a:t>
            </a:r>
            <a:r>
              <a:rPr lang="en-US" dirty="0" smtClean="0"/>
              <a:t>their performance</a:t>
            </a:r>
            <a:r>
              <a:rPr lang="en-US" dirty="0"/>
              <a:t>.</a:t>
            </a:r>
          </a:p>
          <a:p>
            <a:r>
              <a:rPr lang="en-US" dirty="0" smtClean="0"/>
              <a:t>Establishment </a:t>
            </a:r>
            <a:r>
              <a:rPr lang="en-US" dirty="0"/>
              <a:t>of a network of coordinating relationships.</a:t>
            </a:r>
          </a:p>
          <a:p>
            <a:pPr marL="0" indent="0">
              <a:buNone/>
            </a:pPr>
            <a:r>
              <a:rPr lang="en-US" dirty="0"/>
              <a:t>Organizing process results in a structure of the organization. </a:t>
            </a:r>
            <a:r>
              <a:rPr lang="en-US" dirty="0" smtClean="0"/>
              <a:t>It comprises </a:t>
            </a:r>
            <a:r>
              <a:rPr lang="en-US" dirty="0"/>
              <a:t>organizational positions, accompanying tasks </a:t>
            </a:r>
            <a:r>
              <a:rPr lang="en-US" dirty="0" smtClean="0"/>
              <a:t>and responsibilities</a:t>
            </a:r>
            <a:r>
              <a:rPr lang="en-US" dirty="0"/>
              <a:t>, and a network of roles and </a:t>
            </a:r>
            <a:r>
              <a:rPr lang="en-US" dirty="0" smtClean="0"/>
              <a:t>authority-responsibility relationships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Organizing is Organizing is thus the basic process of combining and </a:t>
            </a:r>
            <a:r>
              <a:rPr lang="en-US" dirty="0" smtClean="0"/>
              <a:t>integrating human</a:t>
            </a:r>
            <a:r>
              <a:rPr lang="en-US" dirty="0"/>
              <a:t>, physical and financial resources in </a:t>
            </a:r>
            <a:r>
              <a:rPr lang="en-US" dirty="0" smtClean="0"/>
              <a:t>productive interrelationships </a:t>
            </a:r>
            <a:r>
              <a:rPr lang="en-US" dirty="0"/>
              <a:t>for the achievement of enterprise objectives. </a:t>
            </a:r>
            <a:r>
              <a:rPr lang="en-US" dirty="0" smtClean="0"/>
              <a:t>It aims </a:t>
            </a:r>
            <a:r>
              <a:rPr lang="en-US" dirty="0"/>
              <a:t>at combining employees and interrelated tasks in an </a:t>
            </a:r>
            <a:r>
              <a:rPr lang="en-US" dirty="0" smtClean="0"/>
              <a:t>orderly manner </a:t>
            </a:r>
            <a:r>
              <a:rPr lang="en-US" dirty="0"/>
              <a:t>so that organizational work is performed in a </a:t>
            </a:r>
            <a:r>
              <a:rPr lang="en-US" dirty="0" smtClean="0"/>
              <a:t>coordinated manner, and all efforts and activities pull together in the direction of organizational </a:t>
            </a:r>
            <a:r>
              <a:rPr lang="en-US" dirty="0"/>
              <a:t>goals.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8542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Staffing 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52700" y="1772816"/>
            <a:ext cx="7200900" cy="409458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Staffing </a:t>
            </a:r>
            <a:r>
              <a:rPr lang="en-US" dirty="0"/>
              <a:t>is a continuous and vital function of management</a:t>
            </a:r>
            <a:r>
              <a:rPr lang="en-US" dirty="0" smtClean="0"/>
              <a:t>. After </a:t>
            </a:r>
            <a:r>
              <a:rPr lang="en-US" dirty="0"/>
              <a:t>the objectives have been determined, strategies, policies</a:t>
            </a:r>
            <a:r>
              <a:rPr lang="en-US" dirty="0" smtClean="0"/>
              <a:t>, </a:t>
            </a:r>
            <a:r>
              <a:rPr lang="en-US" dirty="0" err="1" smtClean="0"/>
              <a:t>programmes</a:t>
            </a:r>
            <a:r>
              <a:rPr lang="en-US" dirty="0"/>
              <a:t>, procedures and rules formulated for their </a:t>
            </a:r>
            <a:r>
              <a:rPr lang="en-US" dirty="0" smtClean="0"/>
              <a:t> achievement, activities </a:t>
            </a:r>
            <a:r>
              <a:rPr lang="en-US" dirty="0"/>
              <a:t>for the implementation of strategies, policies, </a:t>
            </a:r>
            <a:r>
              <a:rPr lang="en-US" dirty="0" err="1"/>
              <a:t>programmes</a:t>
            </a:r>
            <a:r>
              <a:rPr lang="en-US" dirty="0" smtClean="0"/>
              <a:t>, etc</a:t>
            </a:r>
            <a:r>
              <a:rPr lang="en-US" dirty="0"/>
              <a:t>. identified and grouped into jobs, the next logical step in the management process is to procure suitable personnel for </a:t>
            </a:r>
            <a:r>
              <a:rPr lang="en-US" dirty="0" smtClean="0"/>
              <a:t>manning the </a:t>
            </a:r>
            <a:r>
              <a:rPr lang="en-US" dirty="0"/>
              <a:t>jobs. Since the efficiency and effectiveness of an </a:t>
            </a:r>
            <a:r>
              <a:rPr lang="en-US" dirty="0" smtClean="0"/>
              <a:t>organization significantly </a:t>
            </a:r>
            <a:r>
              <a:rPr lang="en-US" dirty="0"/>
              <a:t>depends on the quality of its personnel and since it </a:t>
            </a:r>
            <a:r>
              <a:rPr lang="en-US" dirty="0" smtClean="0"/>
              <a:t>is one </a:t>
            </a:r>
            <a:r>
              <a:rPr lang="en-US" dirty="0"/>
              <a:t>of the primary functions of management to achieve qualified </a:t>
            </a:r>
            <a:r>
              <a:rPr lang="en-US" dirty="0" smtClean="0"/>
              <a:t>and trained </a:t>
            </a:r>
            <a:r>
              <a:rPr lang="en-US" dirty="0"/>
              <a:t>people to fill various positions, staffing has been </a:t>
            </a:r>
            <a:r>
              <a:rPr lang="en-US" dirty="0" smtClean="0"/>
              <a:t>recognized as </a:t>
            </a:r>
            <a:r>
              <a:rPr lang="en-US" dirty="0"/>
              <a:t>a distinct function of management. It comprises several </a:t>
            </a:r>
            <a:r>
              <a:rPr lang="en-US" dirty="0" err="1" smtClean="0"/>
              <a:t>subfunctions</a:t>
            </a:r>
            <a:r>
              <a:rPr lang="en-US" dirty="0" smtClean="0"/>
              <a:t> :</a:t>
            </a:r>
            <a:endParaRPr lang="en-US" dirty="0"/>
          </a:p>
          <a:p>
            <a:r>
              <a:rPr lang="en-US" dirty="0" smtClean="0"/>
              <a:t>Manpower </a:t>
            </a:r>
            <a:r>
              <a:rPr lang="en-US" dirty="0"/>
              <a:t>planning involving determination of the </a:t>
            </a:r>
            <a:r>
              <a:rPr lang="en-US" dirty="0" smtClean="0"/>
              <a:t>number and </a:t>
            </a:r>
            <a:r>
              <a:rPr lang="en-US" dirty="0"/>
              <a:t>the kind of personnel required.</a:t>
            </a:r>
          </a:p>
          <a:p>
            <a:r>
              <a:rPr lang="en-US" dirty="0" smtClean="0"/>
              <a:t>Recruitment </a:t>
            </a:r>
            <a:r>
              <a:rPr lang="en-US" dirty="0"/>
              <a:t>for attracting adequate number of </a:t>
            </a:r>
            <a:r>
              <a:rPr lang="en-US" dirty="0" smtClean="0"/>
              <a:t>potential employees </a:t>
            </a:r>
            <a:r>
              <a:rPr lang="en-US" dirty="0"/>
              <a:t>to seek jobs in the enterprise</a:t>
            </a:r>
            <a:r>
              <a:rPr lang="en-US" dirty="0" smtClean="0"/>
              <a:t>.</a:t>
            </a:r>
          </a:p>
          <a:p>
            <a:r>
              <a:rPr lang="en-US" dirty="0"/>
              <a:t>Selection of the most suitable persons for the jobs </a:t>
            </a:r>
            <a:r>
              <a:rPr lang="en-US" dirty="0" smtClean="0"/>
              <a:t>under consideration</a:t>
            </a:r>
            <a:r>
              <a:rPr lang="en-US" dirty="0"/>
              <a:t>.</a:t>
            </a:r>
          </a:p>
          <a:p>
            <a:r>
              <a:rPr lang="en-US" dirty="0" smtClean="0"/>
              <a:t>Placement</a:t>
            </a:r>
            <a:r>
              <a:rPr lang="en-US" dirty="0"/>
              <a:t>, induction and orientation.</a:t>
            </a:r>
          </a:p>
          <a:p>
            <a:r>
              <a:rPr lang="en-US" dirty="0" smtClean="0"/>
              <a:t>Transfers</a:t>
            </a:r>
            <a:r>
              <a:rPr lang="en-US" dirty="0"/>
              <a:t>, promotions, termination and layoff.</a:t>
            </a:r>
          </a:p>
          <a:p>
            <a:r>
              <a:rPr lang="en-US" dirty="0" smtClean="0"/>
              <a:t>Training </a:t>
            </a:r>
            <a:r>
              <a:rPr lang="en-US" dirty="0"/>
              <a:t>and development of employees.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492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Staffing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the importance of human factor in organizational </a:t>
            </a:r>
            <a:r>
              <a:rPr lang="en-US" dirty="0" smtClean="0"/>
              <a:t>effectiveness is being </a:t>
            </a:r>
            <a:r>
              <a:rPr lang="en-US" dirty="0"/>
              <a:t>increasingly recognized, staffing is gaining acceptance as </a:t>
            </a:r>
            <a:r>
              <a:rPr lang="en-US" dirty="0" smtClean="0"/>
              <a:t>a distinct </a:t>
            </a:r>
            <a:r>
              <a:rPr lang="en-US" dirty="0"/>
              <a:t>function of management. It need hardly any emphasize </a:t>
            </a:r>
            <a:r>
              <a:rPr lang="en-US" dirty="0" smtClean="0"/>
              <a:t>that no </a:t>
            </a:r>
            <a:r>
              <a:rPr lang="en-US" dirty="0"/>
              <a:t>organization can ever be better than its people, and </a:t>
            </a:r>
            <a:r>
              <a:rPr lang="en-US" dirty="0" smtClean="0"/>
              <a:t>managers must </a:t>
            </a:r>
            <a:r>
              <a:rPr lang="en-US" dirty="0"/>
              <a:t>perform the staffing function with as much concern as </a:t>
            </a:r>
            <a:r>
              <a:rPr lang="en-US" dirty="0" smtClean="0"/>
              <a:t>any other </a:t>
            </a:r>
            <a:r>
              <a:rPr lang="en-US" dirty="0"/>
              <a:t>function.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4696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Directing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Directing</a:t>
            </a:r>
            <a:r>
              <a:rPr lang="en-US" dirty="0"/>
              <a:t> : Directing is the function of leading the employees </a:t>
            </a:r>
            <a:r>
              <a:rPr lang="en-US" dirty="0" smtClean="0"/>
              <a:t>to perform </a:t>
            </a:r>
            <a:r>
              <a:rPr lang="en-US" dirty="0"/>
              <a:t>efficiently, and contribute their optimum to the </a:t>
            </a:r>
            <a:r>
              <a:rPr lang="en-US" dirty="0" smtClean="0"/>
              <a:t>achievement of </a:t>
            </a:r>
            <a:r>
              <a:rPr lang="en-US" dirty="0"/>
              <a:t>organizational objectives. Jobs assigned to </a:t>
            </a:r>
            <a:r>
              <a:rPr lang="en-US" dirty="0" smtClean="0"/>
              <a:t>subordinates </a:t>
            </a:r>
            <a:r>
              <a:rPr lang="en-US" dirty="0"/>
              <a:t>have </a:t>
            </a:r>
            <a:r>
              <a:rPr lang="en-US" dirty="0" smtClean="0"/>
              <a:t>to be </a:t>
            </a:r>
            <a:r>
              <a:rPr lang="en-US" dirty="0"/>
              <a:t>explained and clarified, they have to be provided guidance in </a:t>
            </a:r>
            <a:r>
              <a:rPr lang="en-US" dirty="0" smtClean="0"/>
              <a:t>job performance </a:t>
            </a:r>
            <a:r>
              <a:rPr lang="en-US" dirty="0"/>
              <a:t>and they are to be </a:t>
            </a:r>
            <a:r>
              <a:rPr lang="en-US" dirty="0" smtClean="0"/>
              <a:t>motivated </a:t>
            </a:r>
            <a:r>
              <a:rPr lang="en-US" dirty="0"/>
              <a:t>to contribute their optimum performance with zeal and enthusiasm. The function </a:t>
            </a:r>
            <a:r>
              <a:rPr lang="en-US" dirty="0" smtClean="0"/>
              <a:t>of directing </a:t>
            </a:r>
            <a:r>
              <a:rPr lang="en-US" dirty="0"/>
              <a:t>thus involves the following sub-functions :</a:t>
            </a:r>
          </a:p>
          <a:p>
            <a:r>
              <a:rPr lang="en-US" dirty="0" smtClean="0"/>
              <a:t> </a:t>
            </a:r>
            <a:r>
              <a:rPr lang="en-US" dirty="0"/>
              <a:t>Communication</a:t>
            </a:r>
          </a:p>
          <a:p>
            <a:r>
              <a:rPr lang="en-US" dirty="0" smtClean="0"/>
              <a:t>Motivation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Leadership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9742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Coordination 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Coordinating </a:t>
            </a:r>
            <a:r>
              <a:rPr lang="en-US" dirty="0"/>
              <a:t>is the function of establishing </a:t>
            </a:r>
            <a:r>
              <a:rPr lang="en-US" dirty="0" smtClean="0"/>
              <a:t>such relationships </a:t>
            </a:r>
            <a:r>
              <a:rPr lang="en-US" dirty="0"/>
              <a:t>among various parts of the organization that they </a:t>
            </a:r>
            <a:r>
              <a:rPr lang="en-US" dirty="0" smtClean="0"/>
              <a:t>all together </a:t>
            </a:r>
            <a:r>
              <a:rPr lang="en-US" dirty="0"/>
              <a:t>pull in the direction of organizational objectives. It is </a:t>
            </a:r>
            <a:r>
              <a:rPr lang="en-US" dirty="0" smtClean="0"/>
              <a:t>thus the </a:t>
            </a:r>
            <a:r>
              <a:rPr lang="en-US" dirty="0"/>
              <a:t>process of tying together all the organizational </a:t>
            </a:r>
            <a:r>
              <a:rPr lang="en-US" dirty="0" smtClean="0"/>
              <a:t>decisions, operations</a:t>
            </a:r>
            <a:r>
              <a:rPr lang="en-US" dirty="0"/>
              <a:t>, activities and efforts so as to achieve unity of action </a:t>
            </a:r>
            <a:r>
              <a:rPr lang="en-US" dirty="0" smtClean="0"/>
              <a:t>for the </a:t>
            </a:r>
            <a:r>
              <a:rPr lang="en-US" dirty="0"/>
              <a:t>accomplishment of organizational objectives.</a:t>
            </a:r>
          </a:p>
          <a:p>
            <a:pPr marL="0" indent="0">
              <a:buNone/>
            </a:pPr>
            <a:r>
              <a:rPr lang="en-US" dirty="0"/>
              <a:t>The significance of the coordinating process has been </a:t>
            </a:r>
            <a:r>
              <a:rPr lang="en-US" dirty="0" smtClean="0"/>
              <a:t>aptly highlighted </a:t>
            </a:r>
            <a:r>
              <a:rPr lang="en-US" dirty="0"/>
              <a:t>by Mary Parker </a:t>
            </a:r>
            <a:r>
              <a:rPr lang="en-US" dirty="0" err="1"/>
              <a:t>Follet</a:t>
            </a:r>
            <a:r>
              <a:rPr lang="en-US" dirty="0"/>
              <a:t>. The manager, in her view, </a:t>
            </a:r>
            <a:r>
              <a:rPr lang="en-US" dirty="0" smtClean="0"/>
              <a:t>should ensure </a:t>
            </a:r>
            <a:r>
              <a:rPr lang="en-US" dirty="0"/>
              <a:t>that he has an organization "with all its parts coordinated, </a:t>
            </a:r>
            <a:r>
              <a:rPr lang="en-US" dirty="0" smtClean="0"/>
              <a:t>so moving </a:t>
            </a:r>
            <a:r>
              <a:rPr lang="en-US" dirty="0"/>
              <a:t>together in their closely knit and adjusting activities, </a:t>
            </a:r>
            <a:r>
              <a:rPr lang="en-US" dirty="0" smtClean="0"/>
              <a:t>so linking</a:t>
            </a:r>
            <a:r>
              <a:rPr lang="en-US" dirty="0"/>
              <a:t>, interlocking and interrelation, that they make a </a:t>
            </a:r>
            <a:r>
              <a:rPr lang="en-US" dirty="0" smtClean="0"/>
              <a:t>working unit</a:t>
            </a:r>
            <a:r>
              <a:rPr lang="en-US" dirty="0"/>
              <a:t>, which is not a congeries of separate pieces, but what I </a:t>
            </a:r>
            <a:r>
              <a:rPr lang="en-US" dirty="0" smtClean="0"/>
              <a:t>have called </a:t>
            </a:r>
            <a:r>
              <a:rPr lang="en-US" dirty="0"/>
              <a:t>a functional whole or integrative unity". Coordination, as </a:t>
            </a:r>
            <a:r>
              <a:rPr lang="en-US" dirty="0" smtClean="0"/>
              <a:t>a management </a:t>
            </a:r>
            <a:r>
              <a:rPr lang="en-US" dirty="0"/>
              <a:t>function, involves the following sub-functions:</a:t>
            </a:r>
          </a:p>
          <a:p>
            <a:r>
              <a:rPr lang="en-US" dirty="0" smtClean="0"/>
              <a:t>Clear </a:t>
            </a:r>
            <a:r>
              <a:rPr lang="en-US" dirty="0"/>
              <a:t>definition of authority-responsibility relationships</a:t>
            </a:r>
          </a:p>
          <a:p>
            <a:r>
              <a:rPr lang="en-US" dirty="0" smtClean="0"/>
              <a:t>Unity </a:t>
            </a:r>
            <a:r>
              <a:rPr lang="en-US" dirty="0"/>
              <a:t>of direction</a:t>
            </a:r>
          </a:p>
          <a:p>
            <a:r>
              <a:rPr lang="en-US" dirty="0" smtClean="0"/>
              <a:t>Unity </a:t>
            </a:r>
            <a:r>
              <a:rPr lang="en-US" dirty="0"/>
              <a:t>of command</a:t>
            </a:r>
          </a:p>
          <a:p>
            <a:r>
              <a:rPr lang="en-US" dirty="0" smtClean="0"/>
              <a:t> </a:t>
            </a:r>
            <a:r>
              <a:rPr lang="en-US" dirty="0"/>
              <a:t>Effective communication</a:t>
            </a:r>
          </a:p>
          <a:p>
            <a:r>
              <a:rPr lang="en-US" dirty="0" smtClean="0"/>
              <a:t>Effective </a:t>
            </a:r>
            <a:r>
              <a:rPr lang="en-US" dirty="0"/>
              <a:t>leadership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22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Controlling 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52700" y="1556792"/>
            <a:ext cx="7200900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Controlling </a:t>
            </a:r>
            <a:r>
              <a:rPr lang="en-US" sz="1200" dirty="0"/>
              <a:t>is the function of ensuring that </a:t>
            </a:r>
            <a:r>
              <a:rPr lang="en-US" sz="1200" dirty="0"/>
              <a:t>the divisional</a:t>
            </a:r>
            <a:r>
              <a:rPr lang="en-US" sz="1200" dirty="0"/>
              <a:t>, departmental, sectional and individual performances </a:t>
            </a:r>
            <a:r>
              <a:rPr lang="en-US" sz="1200" dirty="0"/>
              <a:t>are consistent </a:t>
            </a:r>
            <a:r>
              <a:rPr lang="en-US" sz="1200" dirty="0"/>
              <a:t>with the predetermined objectives and goals. </a:t>
            </a:r>
            <a:r>
              <a:rPr lang="en-US" sz="1200" dirty="0"/>
              <a:t>Deviations from </a:t>
            </a:r>
            <a:r>
              <a:rPr lang="en-US" sz="1200" dirty="0"/>
              <a:t>objectives and plans have to be identified and investigated, </a:t>
            </a:r>
            <a:r>
              <a:rPr lang="en-US" sz="1200" dirty="0"/>
              <a:t>and correction </a:t>
            </a:r>
            <a:r>
              <a:rPr lang="en-US" sz="1200" dirty="0"/>
              <a:t>action taken. Deviations from plans and </a:t>
            </a:r>
            <a:r>
              <a:rPr lang="en-US" sz="1200" dirty="0"/>
              <a:t>objectives provide </a:t>
            </a:r>
            <a:r>
              <a:rPr lang="en-US" sz="1200" dirty="0"/>
              <a:t>feedback to managers, and all other management </a:t>
            </a:r>
            <a:r>
              <a:rPr lang="en-US" sz="1200" dirty="0"/>
              <a:t>processes including </a:t>
            </a:r>
            <a:r>
              <a:rPr lang="en-US" sz="1200" dirty="0"/>
              <a:t>planning, organizing, staffing, directing and </a:t>
            </a:r>
            <a:r>
              <a:rPr lang="en-US" sz="1200" dirty="0"/>
              <a:t>coordinating are </a:t>
            </a:r>
            <a:r>
              <a:rPr lang="en-US" sz="1200" dirty="0"/>
              <a:t>continuously reviewed and modified, where necessary</a:t>
            </a:r>
            <a:r>
              <a:rPr lang="en-US" sz="1200" dirty="0"/>
              <a:t>. Controlling </a:t>
            </a:r>
            <a:r>
              <a:rPr lang="en-US" sz="1200" dirty="0"/>
              <a:t>implies that objectives, goals and standards </a:t>
            </a:r>
            <a:r>
              <a:rPr lang="en-US" sz="1200" dirty="0"/>
              <a:t>of performance </a:t>
            </a:r>
            <a:r>
              <a:rPr lang="en-US" sz="1200" dirty="0"/>
              <a:t>exist and are known to employees and their superiors. </a:t>
            </a:r>
            <a:r>
              <a:rPr lang="en-US" sz="1200" dirty="0"/>
              <a:t>It also </a:t>
            </a:r>
            <a:r>
              <a:rPr lang="en-US" sz="1200" dirty="0"/>
              <a:t>implies a flexible and dynamic organization which will </a:t>
            </a:r>
            <a:r>
              <a:rPr lang="en-US" sz="1200" dirty="0"/>
              <a:t>permit changes </a:t>
            </a:r>
            <a:r>
              <a:rPr lang="en-US" sz="1200" dirty="0"/>
              <a:t>in objectives, plans, </a:t>
            </a:r>
            <a:r>
              <a:rPr lang="en-US" sz="1200" dirty="0" err="1"/>
              <a:t>programmes</a:t>
            </a:r>
            <a:r>
              <a:rPr lang="en-US" sz="1200" dirty="0"/>
              <a:t>, strategies, policies</a:t>
            </a:r>
            <a:r>
              <a:rPr lang="en-US" sz="1200" dirty="0"/>
              <a:t>, organizational </a:t>
            </a:r>
            <a:r>
              <a:rPr lang="en-US" sz="1200" dirty="0"/>
              <a:t>design, staffing policies and practices, </a:t>
            </a:r>
            <a:r>
              <a:rPr lang="en-US" sz="1200" dirty="0"/>
              <a:t>leadership style</a:t>
            </a:r>
            <a:r>
              <a:rPr lang="en-US" sz="1200" dirty="0"/>
              <a:t>, communication system, etc., for it is not uncommon </a:t>
            </a:r>
            <a:r>
              <a:rPr lang="en-US" sz="1200" dirty="0"/>
              <a:t>that employees </a:t>
            </a:r>
            <a:r>
              <a:rPr lang="en-US" sz="1200" dirty="0"/>
              <a:t>failure to achieve predetermined standards is due </a:t>
            </a:r>
            <a:r>
              <a:rPr lang="en-US" sz="1200" dirty="0"/>
              <a:t>to defects </a:t>
            </a:r>
            <a:r>
              <a:rPr lang="en-US" sz="1200" dirty="0"/>
              <a:t>or shortcomings in any one or more of the above </a:t>
            </a:r>
            <a:r>
              <a:rPr lang="en-US" sz="1200" dirty="0"/>
              <a:t>dimensions of </a:t>
            </a:r>
            <a:r>
              <a:rPr lang="en-US" sz="1200" dirty="0"/>
              <a:t>management</a:t>
            </a:r>
            <a:r>
              <a:rPr lang="en-US" sz="1200" dirty="0"/>
              <a:t>. Thus</a:t>
            </a:r>
            <a:r>
              <a:rPr lang="en-US" sz="1200" dirty="0"/>
              <a:t>, controlling involves the following process :</a:t>
            </a:r>
          </a:p>
          <a:p>
            <a:r>
              <a:rPr lang="en-US" sz="1200" dirty="0"/>
              <a:t>Measurement </a:t>
            </a:r>
            <a:r>
              <a:rPr lang="en-US" sz="1200" dirty="0"/>
              <a:t>of performance against predetermined </a:t>
            </a:r>
            <a:r>
              <a:rPr lang="en-US" sz="1200" dirty="0"/>
              <a:t>goals.</a:t>
            </a:r>
          </a:p>
          <a:p>
            <a:r>
              <a:rPr lang="en-US" sz="1200" dirty="0"/>
              <a:t>Identification </a:t>
            </a:r>
            <a:r>
              <a:rPr lang="en-US" sz="1200" dirty="0"/>
              <a:t>of deviations from these goals.</a:t>
            </a:r>
          </a:p>
          <a:p>
            <a:r>
              <a:rPr lang="en-US" sz="1200" dirty="0"/>
              <a:t>Corrective </a:t>
            </a:r>
            <a:r>
              <a:rPr lang="en-US" sz="1200" dirty="0"/>
              <a:t>action to rectify deviations.</a:t>
            </a:r>
          </a:p>
          <a:p>
            <a:pPr marL="0" indent="0">
              <a:buNone/>
            </a:pPr>
            <a:r>
              <a:rPr lang="en-US" sz="1200" dirty="0"/>
              <a:t>It may be pointed out that although management functions have </a:t>
            </a:r>
            <a:r>
              <a:rPr lang="en-US" sz="1200" dirty="0"/>
              <a:t>been discussed </a:t>
            </a:r>
            <a:r>
              <a:rPr lang="en-US" sz="1200" dirty="0"/>
              <a:t>in a particular sequence-planning, organizing, staffing</a:t>
            </a:r>
            <a:r>
              <a:rPr lang="en-US" sz="1200" dirty="0"/>
              <a:t>, directing</a:t>
            </a:r>
            <a:r>
              <a:rPr lang="en-US" sz="1200" dirty="0"/>
              <a:t>, coordinating and controlling – they are not performed in </a:t>
            </a:r>
            <a:r>
              <a:rPr lang="en-US" sz="1200" dirty="0"/>
              <a:t>a sequential </a:t>
            </a:r>
            <a:r>
              <a:rPr lang="en-US" sz="1200" dirty="0"/>
              <a:t>order. </a:t>
            </a:r>
            <a:r>
              <a:rPr lang="en-US" sz="1200" dirty="0"/>
              <a:t>Management </a:t>
            </a:r>
            <a:r>
              <a:rPr lang="en-US" sz="1200" dirty="0"/>
              <a:t>is an integral process and it is </a:t>
            </a:r>
            <a:r>
              <a:rPr lang="en-US" sz="1200" dirty="0"/>
              <a:t>difficult to </a:t>
            </a:r>
            <a:r>
              <a:rPr lang="en-US" sz="1200" dirty="0"/>
              <a:t>put its functions neatly in separate boxes. Management functions tend to coalesce, and it sometimes becomes difficult to separate </a:t>
            </a:r>
            <a:r>
              <a:rPr lang="en-US" sz="1200" dirty="0"/>
              <a:t>one from </a:t>
            </a:r>
            <a:r>
              <a:rPr lang="en-US" sz="1200" dirty="0"/>
              <a:t>the other. For example, when a production manager </a:t>
            </a:r>
            <a:r>
              <a:rPr lang="en-US" sz="1200" dirty="0"/>
              <a:t>is discussing </a:t>
            </a:r>
            <a:r>
              <a:rPr lang="en-US" sz="1200" dirty="0"/>
              <a:t>work problems with one of his subordinates, it is </a:t>
            </a:r>
            <a:r>
              <a:rPr lang="en-US" sz="1200" dirty="0"/>
              <a:t>difficult to </a:t>
            </a:r>
            <a:r>
              <a:rPr lang="en-US" sz="1200" dirty="0"/>
              <a:t>say whether he is guiding, developing or communicating, or </a:t>
            </a:r>
            <a:r>
              <a:rPr lang="en-US" sz="1200" dirty="0"/>
              <a:t>doing all </a:t>
            </a:r>
            <a:r>
              <a:rPr lang="en-US" sz="1200" dirty="0"/>
              <a:t>these things simultaneously. Moreover, managers often </a:t>
            </a:r>
            <a:r>
              <a:rPr lang="en-US" sz="1200" dirty="0"/>
              <a:t>perform more </a:t>
            </a:r>
            <a:r>
              <a:rPr lang="en-US" sz="1200" dirty="0"/>
              <a:t>than one function simultaneously.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76635545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32A30"/>
      </a:dk2>
      <a:lt2>
        <a:srgbClr val="F2F2F0"/>
      </a:lt2>
      <a:accent1>
        <a:srgbClr val="836C9F"/>
      </a:accent1>
      <a:accent2>
        <a:srgbClr val="BDAB56"/>
      </a:accent2>
      <a:accent3>
        <a:srgbClr val="B0565D"/>
      </a:accent3>
      <a:accent4>
        <a:srgbClr val="55B1BC"/>
      </a:accent4>
      <a:accent5>
        <a:srgbClr val="4D925F"/>
      </a:accent5>
      <a:accent6>
        <a:srgbClr val="E08C4A"/>
      </a:accent6>
      <a:hlink>
        <a:srgbClr val="55B1BC"/>
      </a:hlink>
      <a:folHlink>
        <a:srgbClr val="836C9F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9270AA94-2367-4B1E-B579-26147B222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1275</Words>
  <Application>Microsoft Office PowerPoint</Application>
  <PresentationFormat>Широкоэкранный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Franklin Gothic Book</vt:lpstr>
      <vt:lpstr>Crop</vt:lpstr>
      <vt:lpstr>MANAGEMENT FUNCTIONS or PROCESS OF MANAGEMENT</vt:lpstr>
      <vt:lpstr>Planning </vt:lpstr>
      <vt:lpstr>Organizing : </vt:lpstr>
      <vt:lpstr>Organizing</vt:lpstr>
      <vt:lpstr>Staffing : </vt:lpstr>
      <vt:lpstr>Staffing </vt:lpstr>
      <vt:lpstr>Directing </vt:lpstr>
      <vt:lpstr>Coordination : </vt:lpstr>
      <vt:lpstr>Controlling : </vt:lpstr>
      <vt:lpstr>MANAGEMENT FUNCTIONS : 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FUNCTIONS or PROCESS OF MANAGEMENT</dc:title>
  <dc:creator>Я</dc:creator>
  <cp:lastModifiedBy>Я</cp:lastModifiedBy>
  <cp:revision>1</cp:revision>
  <dcterms:created xsi:type="dcterms:W3CDTF">2020-11-10T14:36:52Z</dcterms:created>
  <dcterms:modified xsi:type="dcterms:W3CDTF">2020-11-10T14:37:08Z</dcterms:modified>
</cp:coreProperties>
</file>