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99" r:id="rId3"/>
    <p:sldId id="278" r:id="rId4"/>
    <p:sldId id="279" r:id="rId5"/>
    <p:sldId id="280" r:id="rId6"/>
    <p:sldId id="281" r:id="rId7"/>
    <p:sldId id="282" r:id="rId8"/>
    <p:sldId id="283" r:id="rId9"/>
    <p:sldId id="284" r:id="rId10"/>
    <p:sldId id="285" r:id="rId11"/>
    <p:sldId id="286" r:id="rId12"/>
    <p:sldId id="289" r:id="rId13"/>
    <p:sldId id="275" r:id="rId14"/>
    <p:sldId id="276" r:id="rId15"/>
    <p:sldId id="277" r:id="rId16"/>
    <p:sldId id="287" r:id="rId17"/>
    <p:sldId id="288" r:id="rId18"/>
    <p:sldId id="290" r:id="rId19"/>
    <p:sldId id="291" r:id="rId20"/>
    <p:sldId id="292" r:id="rId21"/>
    <p:sldId id="293" r:id="rId22"/>
    <p:sldId id="294" r:id="rId23"/>
    <p:sldId id="295" r:id="rId24"/>
    <p:sldId id="296" r:id="rId25"/>
    <p:sldId id="297" r:id="rId26"/>
    <p:sldId id="298" r:id="rId27"/>
    <p:sldId id="274"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3" d="100"/>
          <a:sy n="113" d="100"/>
        </p:scale>
        <p:origin x="-42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09581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4677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52026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368613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6197600" y="1600201"/>
            <a:ext cx="5384800" cy="4530725"/>
          </a:xfrm>
        </p:spPr>
        <p:txBody>
          <a:bodyPr/>
          <a:lstStyle/>
          <a:p>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572683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5769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10/19/2020</a:t>
            </a:fld>
            <a:endParaRPr lang="en-US" dirty="0">
              <a:solidFill>
                <a:srgbClr val="F2F2F0"/>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3908178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15564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92737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27837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395601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2414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49486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10/19/2020</a:t>
            </a:fld>
            <a:endParaRPr lang="en-US" dirty="0">
              <a:solidFill>
                <a:srgbClr val="432A30"/>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1906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Заголовок 6"/>
          <p:cNvSpPr>
            <a:spLocks noGrp="1"/>
          </p:cNvSpPr>
          <p:nvPr>
            <p:ph type="ctrTitle"/>
          </p:nvPr>
        </p:nvSpPr>
        <p:spPr/>
        <p:txBody>
          <a:bodyPr/>
          <a:lstStyle/>
          <a:p>
            <a:r>
              <a:rPr lang="en-US" sz="6600" dirty="0" smtClean="0"/>
              <a:t>Civil law of the republic of </a:t>
            </a:r>
            <a:r>
              <a:rPr lang="en-US" sz="6600" dirty="0" err="1" smtClean="0"/>
              <a:t>belarus</a:t>
            </a:r>
            <a:endParaRPr lang="ru-RU" sz="6600" dirty="0"/>
          </a:p>
        </p:txBody>
      </p:sp>
      <p:sp>
        <p:nvSpPr>
          <p:cNvPr id="8" name="Подзаголовок 7"/>
          <p:cNvSpPr>
            <a:spLocks noGrp="1"/>
          </p:cNvSpPr>
          <p:nvPr>
            <p:ph type="subTitle" idx="1"/>
          </p:nvPr>
        </p:nvSpPr>
        <p:spPr/>
        <p:txBody>
          <a:bodyPr/>
          <a:lstStyle/>
          <a:p>
            <a:r>
              <a:rPr lang="en-US" dirty="0" smtClean="0"/>
              <a:t>Based on Civil Code</a:t>
            </a:r>
            <a:endParaRPr lang="ru-RU" dirty="0"/>
          </a:p>
        </p:txBody>
      </p:sp>
    </p:spTree>
    <p:extLst>
      <p:ext uri="{BB962C8B-B14F-4D97-AF65-F5344CB8AC3E}">
        <p14:creationId xmlns:p14="http://schemas.microsoft.com/office/powerpoint/2010/main" val="2605063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p:txBody>
          <a:bodyPr numCol="2">
            <a:normAutofit fontScale="77500" lnSpcReduction="20000"/>
          </a:bodyPr>
          <a:lstStyle/>
          <a:p>
            <a:pPr marL="0" indent="0">
              <a:buNone/>
            </a:pPr>
            <a:r>
              <a:rPr lang="en-US" dirty="0"/>
              <a:t>CHAPTER 59. Obligations as Consequence of Unfounded Enrichment</a:t>
            </a:r>
          </a:p>
          <a:p>
            <a:pPr marL="0" indent="0">
              <a:buNone/>
            </a:pPr>
            <a:r>
              <a:rPr lang="en-US" dirty="0"/>
              <a:t>SECTION V. EXCLUSIVE RIGHTS FOR RESULTS OF INTELLECTUAL ACTIVITY (INTELLECTUAL PROPERTY)</a:t>
            </a:r>
          </a:p>
          <a:p>
            <a:pPr marL="0" indent="0">
              <a:buNone/>
            </a:pPr>
            <a:r>
              <a:rPr lang="en-US" dirty="0"/>
              <a:t>CHAPTER 60. General Provisions</a:t>
            </a:r>
          </a:p>
          <a:p>
            <a:pPr marL="0" indent="0">
              <a:buNone/>
            </a:pPr>
            <a:r>
              <a:rPr lang="en-US" dirty="0"/>
              <a:t>CHAPTER 61. Copyright and Neighboring Rights</a:t>
            </a:r>
          </a:p>
          <a:p>
            <a:pPr marL="0" indent="0">
              <a:buNone/>
            </a:pPr>
            <a:r>
              <a:rPr lang="en-US" dirty="0"/>
              <a:t>CHAPTER 62. General Provisions on Right of Industrial Property</a:t>
            </a:r>
          </a:p>
          <a:p>
            <a:pPr marL="0" indent="0">
              <a:buNone/>
            </a:pPr>
            <a:r>
              <a:rPr lang="en-US" dirty="0"/>
              <a:t>CHAPTER 63. Right to Invention, Utility Model, Industrial Design</a:t>
            </a:r>
          </a:p>
          <a:p>
            <a:pPr marL="0" indent="0">
              <a:buNone/>
            </a:pPr>
            <a:r>
              <a:rPr lang="en-US" dirty="0"/>
              <a:t>CHAPTER 64. Rights to New Sorts of Plants and New Breeds of Animals</a:t>
            </a:r>
          </a:p>
          <a:p>
            <a:pPr marL="0" indent="0">
              <a:buNone/>
            </a:pPr>
            <a:r>
              <a:rPr lang="en-US" dirty="0"/>
              <a:t>CHAPTER 65. Right to Layout of Integrated Circuit</a:t>
            </a:r>
          </a:p>
          <a:p>
            <a:pPr marL="0" indent="0">
              <a:buNone/>
            </a:pPr>
            <a:r>
              <a:rPr lang="en-US" dirty="0"/>
              <a:t>CHAPTER 66. Right to Protection of Undisclosed Information from Illegal Use</a:t>
            </a:r>
          </a:p>
          <a:p>
            <a:pPr marL="0" indent="0">
              <a:buNone/>
            </a:pPr>
            <a:r>
              <a:rPr lang="en-US" dirty="0"/>
              <a:t>CHAPTER 67. Means of Individualization of Participants of Civil Turnover, Goods, Works or Services</a:t>
            </a:r>
          </a:p>
          <a:p>
            <a:pPr marL="0" indent="0">
              <a:buNone/>
            </a:pPr>
            <a:r>
              <a:rPr lang="en-US" dirty="0"/>
              <a:t>§ 1. Firm Name</a:t>
            </a:r>
          </a:p>
          <a:p>
            <a:pPr marL="0" indent="0">
              <a:buNone/>
            </a:pPr>
            <a:r>
              <a:rPr lang="en-US" dirty="0"/>
              <a:t>§ 2. Trademark and Service Mark</a:t>
            </a:r>
          </a:p>
          <a:p>
            <a:pPr marL="0" indent="0">
              <a:buNone/>
            </a:pPr>
            <a:r>
              <a:rPr lang="en-US" dirty="0"/>
              <a:t>§ 3. Geographical Indication</a:t>
            </a:r>
          </a:p>
          <a:p>
            <a:pPr marL="0" indent="0">
              <a:buNone/>
            </a:pPr>
            <a:r>
              <a:rPr lang="en-US" dirty="0"/>
              <a:t>CHAPTER 68. Unfair Competition</a:t>
            </a:r>
          </a:p>
          <a:p>
            <a:pPr marL="0" indent="0">
              <a:buNone/>
            </a:pPr>
            <a:r>
              <a:rPr lang="en-US" dirty="0"/>
              <a:t>SECTION VI. INHERITANCE LAW</a:t>
            </a:r>
          </a:p>
          <a:p>
            <a:pPr marL="0" indent="0">
              <a:buNone/>
            </a:pPr>
            <a:r>
              <a:rPr lang="en-US" dirty="0"/>
              <a:t>CHAPTER 69. General Provisions on Inheriting</a:t>
            </a:r>
          </a:p>
          <a:p>
            <a:pPr marL="0" indent="0">
              <a:buNone/>
            </a:pPr>
            <a:r>
              <a:rPr lang="en-US" dirty="0"/>
              <a:t>CHAPTER 70. Inheritance by Will</a:t>
            </a:r>
          </a:p>
          <a:p>
            <a:pPr marL="0" indent="0">
              <a:buNone/>
            </a:pPr>
            <a:endParaRPr lang="ru-RU" dirty="0"/>
          </a:p>
        </p:txBody>
      </p:sp>
    </p:spTree>
    <p:extLst>
      <p:ext uri="{BB962C8B-B14F-4D97-AF65-F5344CB8AC3E}">
        <p14:creationId xmlns:p14="http://schemas.microsoft.com/office/powerpoint/2010/main" val="2394522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p:txBody>
          <a:bodyPr numCol="2">
            <a:normAutofit fontScale="92500" lnSpcReduction="20000"/>
          </a:bodyPr>
          <a:lstStyle/>
          <a:p>
            <a:pPr marL="0" indent="0">
              <a:buNone/>
            </a:pPr>
            <a:r>
              <a:rPr lang="en-US" dirty="0"/>
              <a:t>CHAPTER 71. Inheritance by Operation of Law</a:t>
            </a:r>
          </a:p>
          <a:p>
            <a:pPr marL="0" indent="0">
              <a:buNone/>
            </a:pPr>
            <a:r>
              <a:rPr lang="en-US" dirty="0"/>
              <a:t>CHAPTER 72. Acquisition of Inheritance</a:t>
            </a:r>
          </a:p>
          <a:p>
            <a:pPr marL="0" indent="0">
              <a:buNone/>
            </a:pPr>
            <a:r>
              <a:rPr lang="en-US" dirty="0"/>
              <a:t>CHAPTER 73. Peculiarities of Inheriting of Individual Types of Property</a:t>
            </a:r>
          </a:p>
          <a:p>
            <a:pPr marL="0" indent="0">
              <a:buNone/>
            </a:pPr>
            <a:r>
              <a:rPr lang="en-US" dirty="0"/>
              <a:t>SECTION VII. INTERNATIONAL PRIVATE LAW</a:t>
            </a:r>
          </a:p>
          <a:p>
            <a:pPr marL="0" indent="0">
              <a:buNone/>
            </a:pPr>
            <a:r>
              <a:rPr lang="en-US" dirty="0"/>
              <a:t>CHAPTER 74. General provisions</a:t>
            </a:r>
          </a:p>
          <a:p>
            <a:pPr marL="0" indent="0">
              <a:buNone/>
            </a:pPr>
            <a:r>
              <a:rPr lang="en-US" dirty="0"/>
              <a:t>CHAPTER 75. Collision Norms</a:t>
            </a:r>
          </a:p>
          <a:p>
            <a:pPr marL="0" indent="0">
              <a:buNone/>
            </a:pPr>
            <a:r>
              <a:rPr lang="en-US" dirty="0"/>
              <a:t>§ 1. Persons</a:t>
            </a:r>
          </a:p>
          <a:p>
            <a:pPr marL="0" indent="0">
              <a:buNone/>
            </a:pPr>
            <a:r>
              <a:rPr lang="en-US" dirty="0"/>
              <a:t>§ 2. Law Subject to Application to Personal Non-property Rights</a:t>
            </a:r>
          </a:p>
          <a:p>
            <a:pPr marL="0" indent="0">
              <a:buNone/>
            </a:pPr>
            <a:r>
              <a:rPr lang="en-US" dirty="0"/>
              <a:t>§ 3. Transactions, Representation, Limitation Period</a:t>
            </a:r>
          </a:p>
          <a:p>
            <a:pPr marL="0" indent="0">
              <a:buNone/>
            </a:pPr>
            <a:r>
              <a:rPr lang="en-US" dirty="0"/>
              <a:t>§ 4. Right of Ownership and Other Real Rights</a:t>
            </a:r>
          </a:p>
          <a:p>
            <a:pPr marL="0" indent="0">
              <a:buNone/>
            </a:pPr>
            <a:r>
              <a:rPr lang="en-US" dirty="0"/>
              <a:t>§ 5. Contractual Obligations</a:t>
            </a:r>
          </a:p>
          <a:p>
            <a:pPr marL="0" indent="0">
              <a:buNone/>
            </a:pPr>
            <a:r>
              <a:rPr lang="en-US" dirty="0"/>
              <a:t>§ 6. </a:t>
            </a:r>
            <a:r>
              <a:rPr lang="en-US" dirty="0" err="1"/>
              <a:t>Noncontractual</a:t>
            </a:r>
            <a:r>
              <a:rPr lang="en-US" dirty="0"/>
              <a:t> Obligations</a:t>
            </a:r>
          </a:p>
          <a:p>
            <a:pPr marL="0" indent="0">
              <a:buNone/>
            </a:pPr>
            <a:r>
              <a:rPr lang="en-US" dirty="0"/>
              <a:t>§ 7. Intellectual Property</a:t>
            </a:r>
          </a:p>
          <a:p>
            <a:pPr marL="0" indent="0">
              <a:buNone/>
            </a:pPr>
            <a:r>
              <a:rPr lang="en-US" dirty="0"/>
              <a:t>§ 8. Inheritance Law</a:t>
            </a:r>
          </a:p>
          <a:p>
            <a:pPr marL="0" indent="0">
              <a:buNone/>
            </a:pPr>
            <a:r>
              <a:rPr lang="en-US" dirty="0"/>
              <a:t>SECTION VIII. FINAL PROVISIONS</a:t>
            </a:r>
          </a:p>
          <a:p>
            <a:pPr marL="0" indent="0">
              <a:buNone/>
            </a:pPr>
            <a:endParaRPr lang="ru-RU" dirty="0"/>
          </a:p>
        </p:txBody>
      </p:sp>
    </p:spTree>
    <p:extLst>
      <p:ext uri="{BB962C8B-B14F-4D97-AF65-F5344CB8AC3E}">
        <p14:creationId xmlns:p14="http://schemas.microsoft.com/office/powerpoint/2010/main" val="224736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Article 3. Civil Legislation</a:t>
            </a:r>
            <a:br>
              <a:rPr lang="en-US" dirty="0"/>
            </a:br>
            <a:endParaRPr lang="ru-RU" dirty="0"/>
          </a:p>
        </p:txBody>
      </p:sp>
      <p:sp>
        <p:nvSpPr>
          <p:cNvPr id="3" name="Объект 2"/>
          <p:cNvSpPr>
            <a:spLocks noGrp="1"/>
          </p:cNvSpPr>
          <p:nvPr>
            <p:ph idx="1"/>
          </p:nvPr>
        </p:nvSpPr>
        <p:spPr>
          <a:xfrm>
            <a:off x="1371600" y="1651000"/>
            <a:ext cx="9601200" cy="4216400"/>
          </a:xfrm>
        </p:spPr>
        <p:txBody>
          <a:bodyPr>
            <a:normAutofit fontScale="62500" lnSpcReduction="20000"/>
          </a:bodyPr>
          <a:lstStyle/>
          <a:p>
            <a:pPr marL="0" indent="0">
              <a:buNone/>
            </a:pPr>
            <a:r>
              <a:rPr lang="en-US" dirty="0" smtClean="0"/>
              <a:t>1.The civil legislation is </a:t>
            </a:r>
            <a:r>
              <a:rPr lang="en-US" dirty="0"/>
              <a:t>a system of the normative legal acts containing civil law norms, including:</a:t>
            </a:r>
          </a:p>
          <a:p>
            <a:r>
              <a:rPr lang="en-US" dirty="0" smtClean="0"/>
              <a:t>the </a:t>
            </a:r>
            <a:r>
              <a:rPr lang="en-US" dirty="0"/>
              <a:t>legislative acts (the Constitution of the Republic of Belarus, this Code and laws of the Republic of Belarus, decrees and edicts of the President of the Republic of Belarus);</a:t>
            </a:r>
          </a:p>
          <a:p>
            <a:r>
              <a:rPr lang="en-US" dirty="0" smtClean="0"/>
              <a:t>the </a:t>
            </a:r>
            <a:r>
              <a:rPr lang="en-US" dirty="0"/>
              <a:t>orders of the President of the Republic of Belarus;</a:t>
            </a:r>
          </a:p>
          <a:p>
            <a:r>
              <a:rPr lang="en-US" dirty="0" smtClean="0"/>
              <a:t>the resolutions </a:t>
            </a:r>
            <a:r>
              <a:rPr lang="en-US" dirty="0"/>
              <a:t>of the Government of the Republics of Belarus, enacted in accordance with the legislative acts;</a:t>
            </a:r>
          </a:p>
          <a:p>
            <a:r>
              <a:rPr lang="en-US" dirty="0" smtClean="0"/>
              <a:t>the </a:t>
            </a:r>
            <a:r>
              <a:rPr lang="en-US" dirty="0"/>
              <a:t>acts of the Constitutional Court of the Republic of Belarus, Supreme Court of the Republic of Belarus and National Bank of the Republic of Belarus, enacted within competence of these bodies for regulation of the civil relations established by the Constitution of the Republic of Belarus and other legislative acts enacted in accordance with it;</a:t>
            </a:r>
          </a:p>
          <a:p>
            <a:r>
              <a:rPr lang="en-US" dirty="0" smtClean="0"/>
              <a:t>the </a:t>
            </a:r>
            <a:r>
              <a:rPr lang="en-US" dirty="0"/>
              <a:t>acts of ministries, other Republic's bodies of state administration, local bodies of government and self-government, enacted in cases and within the limits provided by the legislative acts, orders of the President of the Republic of Belarus and resolutions of the Government the Republic of Belarus.</a:t>
            </a:r>
          </a:p>
          <a:p>
            <a:pPr marL="0" indent="0">
              <a:buNone/>
            </a:pPr>
            <a:r>
              <a:rPr lang="en-US" dirty="0" smtClean="0"/>
              <a:t>2</a:t>
            </a:r>
            <a:r>
              <a:rPr lang="en-US" dirty="0"/>
              <a:t>. In case of discrepancy of the legislative act with the Constitution of the Republic of Belarus, the Constitution prevails.</a:t>
            </a:r>
          </a:p>
          <a:p>
            <a:pPr marL="0" indent="0">
              <a:buNone/>
            </a:pPr>
            <a:r>
              <a:rPr lang="en-US" dirty="0" smtClean="0"/>
              <a:t>In </a:t>
            </a:r>
            <a:r>
              <a:rPr lang="en-US" dirty="0"/>
              <a:t>case of discrepancy of the decree or edict of the President of the Republic of Belarus with this Code or another law, this Code or another law prevails only in cases when the authorities for enacting the decree or edict were provided by the law.</a:t>
            </a:r>
          </a:p>
          <a:p>
            <a:pPr marL="0" indent="0">
              <a:buNone/>
            </a:pPr>
            <a:r>
              <a:rPr lang="en-US" dirty="0" smtClean="0"/>
              <a:t>The </a:t>
            </a:r>
            <a:r>
              <a:rPr lang="en-US" dirty="0"/>
              <a:t>norms of the civil law, contained in other laws, should conform to this Code. In case of discrepancy of those acts with this Code, the latter prevails.</a:t>
            </a:r>
          </a:p>
          <a:p>
            <a:pPr marL="0" indent="0">
              <a:buNone/>
            </a:pPr>
            <a:r>
              <a:rPr lang="en-US" dirty="0" smtClean="0"/>
              <a:t>In </a:t>
            </a:r>
            <a:r>
              <a:rPr lang="en-US" dirty="0"/>
              <a:t>case of collision (discrepancy) of other acts of civil legislation, the rules established by the legislation of the Republic of Belarus on normative legal acts are applied.</a:t>
            </a:r>
          </a:p>
          <a:p>
            <a:pPr marL="0" indent="0">
              <a:buNone/>
            </a:pPr>
            <a:endParaRPr lang="ru-RU" dirty="0"/>
          </a:p>
        </p:txBody>
      </p:sp>
    </p:spTree>
    <p:extLst>
      <p:ext uri="{BB962C8B-B14F-4D97-AF65-F5344CB8AC3E}">
        <p14:creationId xmlns:p14="http://schemas.microsoft.com/office/powerpoint/2010/main" val="156966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Article 1. Relations Regulated by Civil </a:t>
            </a:r>
            <a:r>
              <a:rPr lang="en-US" dirty="0" smtClean="0"/>
              <a:t>Legislation</a:t>
            </a:r>
            <a:endParaRPr lang="ru-RU" dirty="0"/>
          </a:p>
        </p:txBody>
      </p:sp>
      <p:sp>
        <p:nvSpPr>
          <p:cNvPr id="3" name="Объект 2"/>
          <p:cNvSpPr>
            <a:spLocks noGrp="1"/>
          </p:cNvSpPr>
          <p:nvPr>
            <p:ph idx="1"/>
          </p:nvPr>
        </p:nvSpPr>
        <p:spPr/>
        <p:txBody>
          <a:bodyPr/>
          <a:lstStyle/>
          <a:p>
            <a:pPr marL="0" indent="0">
              <a:buNone/>
            </a:pPr>
            <a:endParaRPr lang="en-US" dirty="0"/>
          </a:p>
          <a:p>
            <a:pPr marL="0" indent="0">
              <a:buNone/>
            </a:pPr>
            <a:r>
              <a:rPr lang="en-US" dirty="0"/>
              <a:t>1. The civil legislation determines the legal status of participants of civil turnover, the grounds of arising and the procedure of the exercise of right of ownership and other real rights, the rights to the results of intellectual activity, regulates the relations between the persons carrying out the entrepreneurial activity, or the activity with their participation, contractual and other obligations, as well as other property relations and personal non-property relations connected with them.</a:t>
            </a:r>
          </a:p>
          <a:p>
            <a:pPr marL="0" indent="0">
              <a:buNone/>
            </a:pPr>
            <a:endParaRPr lang="ru-RU" dirty="0"/>
          </a:p>
        </p:txBody>
      </p:sp>
    </p:spTree>
    <p:extLst>
      <p:ext uri="{BB962C8B-B14F-4D97-AF65-F5344CB8AC3E}">
        <p14:creationId xmlns:p14="http://schemas.microsoft.com/office/powerpoint/2010/main" val="3859666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Article 1. Relations Regulated by Civil Legislation</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2. The relations connected with exercise and defense of non-alienable rights and freedoms of the person and other intangible benefits (personal non-property relations, not connected with the property relations), are regulated by civil legislation, as far as otherwise does not follow from the essence of these relations.</a:t>
            </a:r>
          </a:p>
          <a:p>
            <a:pPr marL="0" indent="0">
              <a:buNone/>
            </a:pPr>
            <a:r>
              <a:rPr lang="en-US" dirty="0" smtClean="0"/>
              <a:t>3</a:t>
            </a:r>
            <a:r>
              <a:rPr lang="en-US" dirty="0"/>
              <a:t>. The participants of relations, regulated by the civil legislation, are the citizens of the Republic of Belarus (hereinafter referred to as the citizens), legal persons of the Republic of Belarus (hereinafter referred to as the legal persons), the Republic of Belarus, administrative territorial units of the Republic of Belarus (hereinafter referred to as the administrative territorial units).</a:t>
            </a:r>
          </a:p>
          <a:p>
            <a:pPr marL="0" indent="0">
              <a:buNone/>
            </a:pPr>
            <a:r>
              <a:rPr lang="en-US" dirty="0" smtClean="0"/>
              <a:t>The </a:t>
            </a:r>
            <a:r>
              <a:rPr lang="en-US" dirty="0"/>
              <a:t>rules, established by the civil legislation, are applied to the relations with participation of the foreign citizens, stateless persons, foreign and international legal persons (the organizations not being legal persons), foreign states, their administrative and territorial (state-territorial) units, being participants of civil relations in accordance with the legislation of these states , unless otherwise is determined by the Constitution of the Republic of Belarus, other legislative acts, and the treaties of the Republic of Belarus.</a:t>
            </a:r>
          </a:p>
          <a:p>
            <a:pPr marL="0" indent="0">
              <a:buNone/>
            </a:pPr>
            <a:endParaRPr lang="ru-RU" dirty="0"/>
          </a:p>
        </p:txBody>
      </p:sp>
    </p:spTree>
    <p:extLst>
      <p:ext uri="{BB962C8B-B14F-4D97-AF65-F5344CB8AC3E}">
        <p14:creationId xmlns:p14="http://schemas.microsoft.com/office/powerpoint/2010/main" val="4140317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Article 1. Relations Regulated by Civil Legislation</a:t>
            </a:r>
            <a:endParaRPr lang="ru-RU" dirty="0"/>
          </a:p>
        </p:txBody>
      </p:sp>
      <p:sp>
        <p:nvSpPr>
          <p:cNvPr id="3" name="Объект 2"/>
          <p:cNvSpPr>
            <a:spLocks noGrp="1"/>
          </p:cNvSpPr>
          <p:nvPr>
            <p:ph idx="1"/>
          </p:nvPr>
        </p:nvSpPr>
        <p:spPr/>
        <p:txBody>
          <a:bodyPr/>
          <a:lstStyle/>
          <a:p>
            <a:pPr marL="0" indent="0">
              <a:buNone/>
            </a:pPr>
            <a:r>
              <a:rPr lang="en-US" dirty="0"/>
              <a:t>4. The civil legislation is not applied to the property relations based on administrative subordination, established by the legislation, of one party to another, including budget and tax relations, unless otherwise is provided by the legislation.</a:t>
            </a:r>
            <a:endParaRPr lang="ru-RU" dirty="0"/>
          </a:p>
        </p:txBody>
      </p:sp>
    </p:spTree>
    <p:extLst>
      <p:ext uri="{BB962C8B-B14F-4D97-AF65-F5344CB8AC3E}">
        <p14:creationId xmlns:p14="http://schemas.microsoft.com/office/powerpoint/2010/main" val="2348561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Article 2. Main Principles of Civil Legislation.</a:t>
            </a:r>
            <a:br>
              <a:rPr lang="en-US" dirty="0"/>
            </a:br>
            <a:endParaRPr lang="ru-RU" dirty="0"/>
          </a:p>
        </p:txBody>
      </p:sp>
      <p:sp>
        <p:nvSpPr>
          <p:cNvPr id="3" name="Объект 2"/>
          <p:cNvSpPr>
            <a:spLocks noGrp="1"/>
          </p:cNvSpPr>
          <p:nvPr>
            <p:ph idx="1"/>
          </p:nvPr>
        </p:nvSpPr>
        <p:spPr>
          <a:xfrm>
            <a:off x="1151467" y="2286000"/>
            <a:ext cx="9821333" cy="3581400"/>
          </a:xfrm>
        </p:spPr>
        <p:txBody>
          <a:bodyPr>
            <a:normAutofit fontScale="62500" lnSpcReduction="20000"/>
          </a:bodyPr>
          <a:lstStyle/>
          <a:p>
            <a:pPr marL="0" indent="0">
              <a:buNone/>
            </a:pPr>
            <a:endParaRPr lang="en-US" dirty="0"/>
          </a:p>
          <a:p>
            <a:pPr marL="0" indent="0">
              <a:buNone/>
            </a:pPr>
            <a:r>
              <a:rPr lang="en-US" dirty="0"/>
              <a:t>The main principles of civil legislation include the system of principles, defining and regulating the civil relations</a:t>
            </a:r>
            <a:r>
              <a:rPr lang="en-US" dirty="0" smtClean="0"/>
              <a:t>. The </a:t>
            </a:r>
            <a:r>
              <a:rPr lang="en-US" dirty="0"/>
              <a:t>civil legislation is founded on the following principles:</a:t>
            </a:r>
          </a:p>
          <a:p>
            <a:r>
              <a:rPr lang="en-US" dirty="0" smtClean="0"/>
              <a:t>all </a:t>
            </a:r>
            <a:r>
              <a:rPr lang="en-US" dirty="0"/>
              <a:t>participants of the civil relations, including the state, its bodies and officials, act within the Constitution of the Republic of Belarus and acts of legislation enacted in conformity with it (the principle of supremacy of law);</a:t>
            </a:r>
          </a:p>
          <a:p>
            <a:r>
              <a:rPr lang="en-US" dirty="0" smtClean="0"/>
              <a:t>the </a:t>
            </a:r>
            <a:r>
              <a:rPr lang="en-US" dirty="0"/>
              <a:t>direction and co-ordination of state and private economic activity are provided by the state in social purposes (the principle of social orientation of regulation of economic activity);</a:t>
            </a:r>
          </a:p>
          <a:p>
            <a:r>
              <a:rPr lang="en-US" dirty="0" smtClean="0"/>
              <a:t>the </a:t>
            </a:r>
            <a:r>
              <a:rPr lang="en-US" dirty="0"/>
              <a:t>implementation of the civil rights shall not contradict the public benefit and safety, cause damage to the environment, historical and cultural values, infringe rights and interests of other persons protected by the law (the principle of priority of the public interests);</a:t>
            </a:r>
          </a:p>
          <a:p>
            <a:r>
              <a:rPr lang="en-US" dirty="0" smtClean="0"/>
              <a:t>the </a:t>
            </a:r>
            <a:r>
              <a:rPr lang="en-US" dirty="0"/>
              <a:t>subjects of the civil law participate in civil relations as equals, are equal before the law, cannot enjoy any advantages and privileges contradicting the law, and have the right, without any discrimination, to equal protection of the rights and legal interest (the principle of equality of participants of the civil relations);</a:t>
            </a:r>
          </a:p>
          <a:p>
            <a:r>
              <a:rPr lang="en-US" dirty="0" smtClean="0"/>
              <a:t>the </a:t>
            </a:r>
            <a:r>
              <a:rPr lang="en-US" dirty="0"/>
              <a:t>right of ownership, gained by legal way, is protected by the law and is preserved by the state, its inviolability is guaranteed, condemnation is allowed only on motives of the public necessity, subject to conditions and procedures determined by the law, with timely and full indemnification of cost of alienated property, or in accordance with the decision of the court (the principle of inviolability of the property</a:t>
            </a:r>
            <a:r>
              <a:rPr lang="en-US" dirty="0" smtClean="0"/>
              <a:t>);</a:t>
            </a:r>
            <a:endParaRPr lang="en-US" dirty="0"/>
          </a:p>
        </p:txBody>
      </p:sp>
    </p:spTree>
    <p:extLst>
      <p:ext uri="{BB962C8B-B14F-4D97-AF65-F5344CB8AC3E}">
        <p14:creationId xmlns:p14="http://schemas.microsoft.com/office/powerpoint/2010/main" val="368531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Article 2. Main Principles of Civil Legislation.</a:t>
            </a:r>
            <a:br>
              <a:rPr lang="en-US" dirty="0"/>
            </a:br>
            <a:endParaRPr lang="ru-RU" dirty="0"/>
          </a:p>
        </p:txBody>
      </p:sp>
      <p:sp>
        <p:nvSpPr>
          <p:cNvPr id="3" name="Объект 2"/>
          <p:cNvSpPr>
            <a:spLocks noGrp="1"/>
          </p:cNvSpPr>
          <p:nvPr>
            <p:ph idx="1"/>
          </p:nvPr>
        </p:nvSpPr>
        <p:spPr/>
        <p:txBody>
          <a:bodyPr>
            <a:normAutofit fontScale="62500" lnSpcReduction="20000"/>
          </a:bodyPr>
          <a:lstStyle/>
          <a:p>
            <a:r>
              <a:rPr lang="en-US" dirty="0"/>
              <a:t>the citizens and legal persons are free in conclusion of the contract. Compulsion to conclusion of the contract is not allowed, with the exception of cases when the liability to conclude the contract is provided by the legislation or by voluntary obligation (the principle of freedom of the contract);</a:t>
            </a:r>
          </a:p>
          <a:p>
            <a:r>
              <a:rPr lang="en-US" dirty="0"/>
              <a:t>honesty and reasonableness of participant of civil legal relations is expected, as far as other is not revealed (the principle of honesty and reasonableness of participant of civil legal relations);</a:t>
            </a:r>
          </a:p>
          <a:p>
            <a:r>
              <a:rPr lang="en-US" dirty="0"/>
              <a:t>interference in private affairs is prohibited, with the exception of the cases when such interference is implemented on the grounds of legal norms in the interest of national security, public order, protection of moralities, health of the population, rights and freedoms of the other persons (the principle to inadmissibility of arbitrary interference in private affairs);</a:t>
            </a:r>
          </a:p>
          <a:p>
            <a:r>
              <a:rPr lang="en-US" dirty="0"/>
              <a:t>the citizens and legal persons have the right to implement protection of the civil rights in the court and by other ways provided by the legislation, as well as self-defense of the civil rights, subject to the limits determined in accordance with civil legal norms (the principle of free implementation of the civil rights, ensuring the recovering of the violated rights, judicial protection of rights);</a:t>
            </a:r>
          </a:p>
          <a:p>
            <a:r>
              <a:rPr lang="en-US" dirty="0"/>
              <a:t>other principle specified in the Constitution of the Republic of Belarus, other acts of legislation, as well as the principles following from the contents and sense of civil legal norms.</a:t>
            </a:r>
          </a:p>
          <a:p>
            <a:r>
              <a:rPr lang="en-US" dirty="0"/>
              <a:t>The participants of civil legal relations obtain and implement their own civil rights by their own will and in their own interests. They are free in establishing their rights and duties on the basis of the contract, and in determination of any terms and conditions of the contract not contradicting the legislation.</a:t>
            </a:r>
          </a:p>
          <a:p>
            <a:pPr marL="0" indent="0">
              <a:buNone/>
            </a:pPr>
            <a:endParaRPr lang="ru-RU" dirty="0"/>
          </a:p>
        </p:txBody>
      </p:sp>
    </p:spTree>
    <p:extLst>
      <p:ext uri="{BB962C8B-B14F-4D97-AF65-F5344CB8AC3E}">
        <p14:creationId xmlns:p14="http://schemas.microsoft.com/office/powerpoint/2010/main" val="1798722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solidFill>
                  <a:srgbClr val="FF0000"/>
                </a:solidFill>
              </a:rPr>
              <a:t>Article 4. Operation of Civil Legislation in Time</a:t>
            </a:r>
          </a:p>
          <a:p>
            <a:pPr marL="0" indent="0">
              <a:buNone/>
            </a:pPr>
            <a:r>
              <a:rPr lang="en-US" dirty="0" smtClean="0"/>
              <a:t>Unless </a:t>
            </a:r>
            <a:r>
              <a:rPr lang="en-US" dirty="0"/>
              <a:t>otherwise is provided by the Constitution and other legislative acts enacted in conformity with it, the acts of the civil legislation do not retroact and are applied to the relations which arose:</a:t>
            </a:r>
          </a:p>
          <a:p>
            <a:pPr marL="0" indent="0">
              <a:buNone/>
            </a:pPr>
            <a:r>
              <a:rPr lang="en-US" dirty="0" smtClean="0"/>
              <a:t>after </a:t>
            </a:r>
            <a:r>
              <a:rPr lang="en-US" dirty="0"/>
              <a:t>putting into force of these acts;</a:t>
            </a:r>
          </a:p>
          <a:p>
            <a:pPr marL="0" indent="0">
              <a:buNone/>
            </a:pPr>
            <a:r>
              <a:rPr lang="en-US" dirty="0" smtClean="0"/>
              <a:t>before </a:t>
            </a:r>
            <a:r>
              <a:rPr lang="en-US" dirty="0"/>
              <a:t>putting into force of these acts, in relation to the rights and duties which arose after putting into force of these acts.</a:t>
            </a:r>
          </a:p>
          <a:p>
            <a:pPr marL="0" indent="0">
              <a:buNone/>
            </a:pPr>
            <a:r>
              <a:rPr lang="en-US" dirty="0" smtClean="0"/>
              <a:t>The </a:t>
            </a:r>
            <a:r>
              <a:rPr lang="en-US" dirty="0"/>
              <a:t>relations of the parties of a contract, concluded before putting into force of the act the civil legislation, are regulated in accordance with Article 392 of this Code.</a:t>
            </a:r>
          </a:p>
          <a:p>
            <a:pPr marL="0" indent="0">
              <a:buNone/>
            </a:pPr>
            <a:r>
              <a:rPr lang="en-US" dirty="0" smtClean="0">
                <a:solidFill>
                  <a:srgbClr val="FF0000"/>
                </a:solidFill>
              </a:rPr>
              <a:t>Article </a:t>
            </a:r>
            <a:r>
              <a:rPr lang="en-US" dirty="0">
                <a:solidFill>
                  <a:srgbClr val="FF0000"/>
                </a:solidFill>
              </a:rPr>
              <a:t>5. Application of Civil Legislation by Analogy</a:t>
            </a:r>
          </a:p>
          <a:p>
            <a:pPr marL="0" indent="0">
              <a:buNone/>
            </a:pPr>
            <a:r>
              <a:rPr lang="en-US" dirty="0" smtClean="0"/>
              <a:t>1</a:t>
            </a:r>
            <a:r>
              <a:rPr lang="en-US" dirty="0"/>
              <a:t>. In cases when the relations provided by Article 1 of this Code are not regulated directly by acts of legislation or by agreement of the parties, the norm of the civil legislation regulating the similar relations (</a:t>
            </a:r>
            <a:r>
              <a:rPr lang="en-US" dirty="0" err="1"/>
              <a:t>analogia</a:t>
            </a:r>
            <a:r>
              <a:rPr lang="en-US" dirty="0"/>
              <a:t> </a:t>
            </a:r>
            <a:r>
              <a:rPr lang="en-US" dirty="0" err="1"/>
              <a:t>legis</a:t>
            </a:r>
            <a:r>
              <a:rPr lang="en-US" dirty="0"/>
              <a:t>) is applied to such relations, as far as such application does not contradict the essence of these relations.</a:t>
            </a:r>
          </a:p>
          <a:p>
            <a:pPr marL="0" indent="0">
              <a:buNone/>
            </a:pPr>
            <a:r>
              <a:rPr lang="en-US" dirty="0" smtClean="0"/>
              <a:t>2</a:t>
            </a:r>
            <a:r>
              <a:rPr lang="en-US" dirty="0"/>
              <a:t>. In case of impossibility of application of </a:t>
            </a:r>
            <a:r>
              <a:rPr lang="en-US" dirty="0" err="1"/>
              <a:t>analogia</a:t>
            </a:r>
            <a:r>
              <a:rPr lang="en-US" dirty="0"/>
              <a:t> </a:t>
            </a:r>
            <a:r>
              <a:rPr lang="en-US" dirty="0" err="1"/>
              <a:t>legis</a:t>
            </a:r>
            <a:r>
              <a:rPr lang="en-US" dirty="0"/>
              <a:t> in the specified cases, the rights and duties of the parties are to be determined on the basis of main principles and the sense of the civil legislation (</a:t>
            </a:r>
            <a:r>
              <a:rPr lang="en-US" dirty="0" err="1"/>
              <a:t>analogia</a:t>
            </a:r>
            <a:r>
              <a:rPr lang="en-US" dirty="0"/>
              <a:t> juris).</a:t>
            </a:r>
          </a:p>
          <a:p>
            <a:pPr marL="0" indent="0">
              <a:buNone/>
            </a:pPr>
            <a:r>
              <a:rPr lang="en-US" dirty="0" smtClean="0"/>
              <a:t>3</a:t>
            </a:r>
            <a:r>
              <a:rPr lang="en-US" dirty="0"/>
              <a:t>. It is not allowed to apply by analogy the norms limiting civil rights and establishing the liability.</a:t>
            </a:r>
            <a:endParaRPr lang="ru-RU" dirty="0"/>
          </a:p>
        </p:txBody>
      </p:sp>
    </p:spTree>
    <p:extLst>
      <p:ext uri="{BB962C8B-B14F-4D97-AF65-F5344CB8AC3E}">
        <p14:creationId xmlns:p14="http://schemas.microsoft.com/office/powerpoint/2010/main" val="739199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en-US" dirty="0">
                <a:solidFill>
                  <a:srgbClr val="FF0000"/>
                </a:solidFill>
              </a:rPr>
              <a:t>Article 6. Civil Legislation and Norms of International Law</a:t>
            </a:r>
          </a:p>
          <a:p>
            <a:pPr marL="0" indent="0">
              <a:buNone/>
            </a:pPr>
            <a:r>
              <a:rPr lang="en-US" dirty="0" smtClean="0"/>
              <a:t>The </a:t>
            </a:r>
            <a:r>
              <a:rPr lang="en-US" dirty="0"/>
              <a:t>Republic of Belarus recognizes the supremacy of generally recognized principles of international law and provides conformity of the civil legislations of the Republic of Belarus to these principles.</a:t>
            </a:r>
          </a:p>
          <a:p>
            <a:pPr marL="0" indent="0">
              <a:buNone/>
            </a:pPr>
            <a:r>
              <a:rPr lang="en-US" dirty="0" smtClean="0"/>
              <a:t>Provisions </a:t>
            </a:r>
            <a:r>
              <a:rPr lang="en-US" dirty="0"/>
              <a:t>of the civil law, contained in the treaties of the Republic of Belarus, which have came into force, are the part of the civil legislation, which is valid on the territory of the Republic of Belarus, and subject to direct application, except for cases when it follows from the treaty that the enactment of the national legal act is required for application of these provisions. These provisions have the force of the legal act expressing the consent of the Republic of Belarus for the </a:t>
            </a:r>
            <a:r>
              <a:rPr lang="en-US" dirty="0" err="1"/>
              <a:t>obligatoriness</a:t>
            </a:r>
            <a:r>
              <a:rPr lang="en-US" dirty="0"/>
              <a:t> of the appropriate treaty for the Republic of Belarus.</a:t>
            </a:r>
          </a:p>
          <a:p>
            <a:pPr marL="0" indent="0">
              <a:buNone/>
            </a:pPr>
            <a:r>
              <a:rPr lang="en-US" dirty="0" smtClean="0"/>
              <a:t>Provisions </a:t>
            </a:r>
            <a:r>
              <a:rPr lang="en-US" dirty="0"/>
              <a:t>of the civil law, contained in the treaties of the Republic of Belarus, which have not come into force, may be applied by the Republic of Belarus temporarily in accordance with the procedure established by the legislation on the treaties of the Republic of Belarus.</a:t>
            </a:r>
            <a:endParaRPr lang="ru-RU" dirty="0"/>
          </a:p>
        </p:txBody>
      </p:sp>
    </p:spTree>
    <p:extLst>
      <p:ext uri="{BB962C8B-B14F-4D97-AF65-F5344CB8AC3E}">
        <p14:creationId xmlns:p14="http://schemas.microsoft.com/office/powerpoint/2010/main" val="4174678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Essence of civil law</a:t>
            </a:r>
            <a:endParaRPr lang="ru-RU" dirty="0"/>
          </a:p>
        </p:txBody>
      </p:sp>
      <p:sp>
        <p:nvSpPr>
          <p:cNvPr id="3" name="Объект 2"/>
          <p:cNvSpPr>
            <a:spLocks noGrp="1"/>
          </p:cNvSpPr>
          <p:nvPr>
            <p:ph idx="1"/>
          </p:nvPr>
        </p:nvSpPr>
        <p:spPr>
          <a:xfrm>
            <a:off x="1380067" y="2336800"/>
            <a:ext cx="9601200" cy="3581400"/>
          </a:xfrm>
        </p:spPr>
        <p:txBody>
          <a:bodyPr>
            <a:normAutofit/>
          </a:bodyPr>
          <a:lstStyle/>
          <a:p>
            <a:pPr marL="0" indent="0">
              <a:buNone/>
            </a:pPr>
            <a:r>
              <a:rPr lang="en-US" dirty="0" smtClean="0"/>
              <a:t>Civil law of the Republic of Belarus is described by the civil code</a:t>
            </a:r>
          </a:p>
          <a:p>
            <a:pPr marL="0" indent="0">
              <a:buNone/>
            </a:pPr>
            <a:r>
              <a:rPr lang="en-US" dirty="0" smtClean="0"/>
              <a:t>The code is a collection of laws governing civil legal relations, including entrepreneurial activity</a:t>
            </a:r>
          </a:p>
          <a:p>
            <a:pPr marL="0" indent="0">
              <a:buNone/>
            </a:pPr>
            <a:r>
              <a:rPr lang="en-US" dirty="0" smtClean="0"/>
              <a:t>You </a:t>
            </a:r>
            <a:r>
              <a:rPr lang="en-US" dirty="0"/>
              <a:t>can learn more about the structure of legal relations in the field of civil law by studying the structure of the civil code</a:t>
            </a:r>
            <a:r>
              <a:rPr lang="en-US" dirty="0" smtClean="0"/>
              <a:t>.</a:t>
            </a:r>
          </a:p>
          <a:p>
            <a:pPr marL="0" indent="0">
              <a:buNone/>
            </a:pPr>
            <a:r>
              <a:rPr lang="en-US" dirty="0" smtClean="0"/>
              <a:t>Subjects </a:t>
            </a:r>
            <a:r>
              <a:rPr lang="en-US" dirty="0"/>
              <a:t>of civil law are carriers (holders) of civil rights and obligations. The subject of civil law can only be a person who has a certain status - is legally capable and capable.</a:t>
            </a:r>
          </a:p>
          <a:p>
            <a:pPr marL="0" indent="0">
              <a:buNone/>
            </a:pPr>
            <a:r>
              <a:rPr lang="en-US" dirty="0" smtClean="0"/>
              <a:t>The </a:t>
            </a:r>
            <a:r>
              <a:rPr lang="en-US" dirty="0"/>
              <a:t>subjects of civil law include citizens (individuals), legal entities and the state</a:t>
            </a:r>
            <a:r>
              <a:rPr lang="en-US" dirty="0" smtClean="0"/>
              <a:t>. </a:t>
            </a:r>
            <a:endParaRPr lang="ru-RU" dirty="0"/>
          </a:p>
        </p:txBody>
      </p:sp>
    </p:spTree>
    <p:extLst>
      <p:ext uri="{BB962C8B-B14F-4D97-AF65-F5344CB8AC3E}">
        <p14:creationId xmlns:p14="http://schemas.microsoft.com/office/powerpoint/2010/main" val="518215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93800" y="220133"/>
            <a:ext cx="9601200" cy="1820334"/>
          </a:xfrm>
        </p:spPr>
        <p:txBody>
          <a:bodyPr>
            <a:normAutofit fontScale="90000"/>
          </a:bodyPr>
          <a:lstStyle/>
          <a:p>
            <a:r>
              <a:rPr lang="en-US" sz="2700" dirty="0"/>
              <a:t>SUBSECTION 3</a:t>
            </a:r>
            <a:br>
              <a:rPr lang="en-US" sz="2700" dirty="0"/>
            </a:br>
            <a:r>
              <a:rPr lang="en-US" sz="2700" dirty="0"/>
              <a:t>OBJECTS OF CIVIL RIGHTS</a:t>
            </a:r>
            <a:br>
              <a:rPr lang="en-US" sz="2700" dirty="0"/>
            </a:br>
            <a:r>
              <a:rPr lang="en-US" sz="2700" dirty="0" smtClean="0"/>
              <a:t>CHAPTER </a:t>
            </a:r>
            <a:r>
              <a:rPr lang="en-US" sz="2700" dirty="0"/>
              <a:t>6</a:t>
            </a:r>
            <a:br>
              <a:rPr lang="en-US" sz="2700" dirty="0"/>
            </a:br>
            <a:r>
              <a:rPr lang="en-US" sz="2700" dirty="0"/>
              <a:t>General </a:t>
            </a:r>
            <a:r>
              <a:rPr lang="en-US" sz="2700" dirty="0" smtClean="0"/>
              <a:t>Provisions</a:t>
            </a:r>
            <a:r>
              <a:rPr lang="en-US" sz="2700" dirty="0"/>
              <a:t/>
            </a:r>
            <a:br>
              <a:rPr lang="en-US" sz="2700" dirty="0"/>
            </a:br>
            <a:r>
              <a:rPr lang="en-US" sz="2700" dirty="0">
                <a:solidFill>
                  <a:srgbClr val="FF0000"/>
                </a:solidFill>
              </a:rPr>
              <a:t>Article 128. Types of Objects of Civil </a:t>
            </a:r>
            <a:r>
              <a:rPr lang="en-US" sz="2700" dirty="0" smtClean="0">
                <a:solidFill>
                  <a:srgbClr val="FF0000"/>
                </a:solidFill>
              </a:rPr>
              <a:t>Rights</a:t>
            </a:r>
            <a:endParaRPr lang="ru-RU" dirty="0">
              <a:solidFill>
                <a:srgbClr val="FF0000"/>
              </a:solidFill>
            </a:endParaRPr>
          </a:p>
        </p:txBody>
      </p:sp>
      <p:sp>
        <p:nvSpPr>
          <p:cNvPr id="3" name="Объект 2"/>
          <p:cNvSpPr>
            <a:spLocks noGrp="1"/>
          </p:cNvSpPr>
          <p:nvPr>
            <p:ph idx="1"/>
          </p:nvPr>
        </p:nvSpPr>
        <p:spPr/>
        <p:txBody>
          <a:bodyPr>
            <a:normAutofit/>
          </a:bodyPr>
          <a:lstStyle/>
          <a:p>
            <a:pPr marL="0" indent="0">
              <a:buNone/>
            </a:pPr>
            <a:r>
              <a:rPr lang="en-US" dirty="0" smtClean="0"/>
              <a:t>To </a:t>
            </a:r>
            <a:r>
              <a:rPr lang="en-US" dirty="0"/>
              <a:t>objects of civil rights shall be </a:t>
            </a:r>
            <a:r>
              <a:rPr lang="en-US" dirty="0" smtClean="0"/>
              <a:t>relegated things</a:t>
            </a:r>
            <a:r>
              <a:rPr lang="en-US" dirty="0"/>
              <a:t>, </a:t>
            </a:r>
            <a:r>
              <a:rPr lang="en-US" dirty="0" smtClean="0"/>
              <a:t>including</a:t>
            </a:r>
          </a:p>
          <a:p>
            <a:r>
              <a:rPr lang="en-US" dirty="0" smtClean="0"/>
              <a:t>money </a:t>
            </a:r>
            <a:r>
              <a:rPr lang="en-US" dirty="0"/>
              <a:t>and securities, other property, including property rights;</a:t>
            </a:r>
          </a:p>
          <a:p>
            <a:r>
              <a:rPr lang="en-US" dirty="0" smtClean="0"/>
              <a:t>work </a:t>
            </a:r>
            <a:r>
              <a:rPr lang="en-US" dirty="0"/>
              <a:t>and services;</a:t>
            </a:r>
          </a:p>
          <a:p>
            <a:r>
              <a:rPr lang="en-US" dirty="0" smtClean="0"/>
              <a:t>undisclosed </a:t>
            </a:r>
            <a:r>
              <a:rPr lang="en-US" dirty="0"/>
              <a:t>information;</a:t>
            </a:r>
          </a:p>
          <a:p>
            <a:r>
              <a:rPr lang="en-US" dirty="0" smtClean="0"/>
              <a:t>exclusive </a:t>
            </a:r>
            <a:r>
              <a:rPr lang="en-US" dirty="0"/>
              <a:t>rights to intellectual activity results and means of individualization of participants of civil turnover, goods, works or services;</a:t>
            </a:r>
          </a:p>
          <a:p>
            <a:r>
              <a:rPr lang="en-US" dirty="0" smtClean="0"/>
              <a:t>non-material </a:t>
            </a:r>
            <a:r>
              <a:rPr lang="en-US" dirty="0"/>
              <a:t>benefits.</a:t>
            </a:r>
            <a:endParaRPr lang="ru-RU" dirty="0"/>
          </a:p>
        </p:txBody>
      </p:sp>
    </p:spTree>
    <p:extLst>
      <p:ext uri="{BB962C8B-B14F-4D97-AF65-F5344CB8AC3E}">
        <p14:creationId xmlns:p14="http://schemas.microsoft.com/office/powerpoint/2010/main" val="4163342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6867" y="279399"/>
            <a:ext cx="10354732" cy="2048933"/>
          </a:xfrm>
        </p:spPr>
        <p:txBody>
          <a:bodyPr>
            <a:noAutofit/>
          </a:bodyPr>
          <a:lstStyle/>
          <a:p>
            <a:r>
              <a:rPr lang="en-US" sz="2800" dirty="0"/>
              <a:t>SUBSECTION 3</a:t>
            </a:r>
            <a:br>
              <a:rPr lang="en-US" sz="2800" dirty="0"/>
            </a:br>
            <a:r>
              <a:rPr lang="en-US" sz="2800" dirty="0"/>
              <a:t>OBJECTS OF CIVIL RIGHTS</a:t>
            </a:r>
            <a:br>
              <a:rPr lang="en-US" sz="2800" dirty="0"/>
            </a:br>
            <a:r>
              <a:rPr lang="en-US" sz="2800" dirty="0"/>
              <a:t>CHAPTER 6</a:t>
            </a:r>
            <a:br>
              <a:rPr lang="en-US" sz="2800" dirty="0"/>
            </a:br>
            <a:r>
              <a:rPr lang="en-US" sz="2800" dirty="0"/>
              <a:t>General Provisions</a:t>
            </a:r>
            <a:br>
              <a:rPr lang="en-US" sz="2800" dirty="0"/>
            </a:br>
            <a:r>
              <a:rPr lang="en-US" sz="2800" dirty="0" smtClean="0">
                <a:solidFill>
                  <a:srgbClr val="FF0000"/>
                </a:solidFill>
              </a:rPr>
              <a:t>Article </a:t>
            </a:r>
            <a:r>
              <a:rPr lang="en-US" sz="2800" dirty="0">
                <a:solidFill>
                  <a:srgbClr val="FF0000"/>
                </a:solidFill>
              </a:rPr>
              <a:t>129. </a:t>
            </a:r>
            <a:r>
              <a:rPr lang="en-US" sz="2800" dirty="0" err="1">
                <a:solidFill>
                  <a:srgbClr val="FF0000"/>
                </a:solidFill>
              </a:rPr>
              <a:t>Turnability</a:t>
            </a:r>
            <a:r>
              <a:rPr lang="en-US" sz="2800" dirty="0">
                <a:solidFill>
                  <a:srgbClr val="FF0000"/>
                </a:solidFill>
              </a:rPr>
              <a:t> of Objects of Civil </a:t>
            </a:r>
            <a:r>
              <a:rPr lang="en-US" sz="2800" dirty="0" smtClean="0">
                <a:solidFill>
                  <a:srgbClr val="FF0000"/>
                </a:solidFill>
              </a:rPr>
              <a:t>Rights</a:t>
            </a:r>
            <a:endParaRPr lang="ru-RU" sz="2800" dirty="0">
              <a:solidFill>
                <a:srgbClr val="FF0000"/>
              </a:solidFill>
            </a:endParaRPr>
          </a:p>
        </p:txBody>
      </p:sp>
      <p:sp>
        <p:nvSpPr>
          <p:cNvPr id="3" name="Объект 2"/>
          <p:cNvSpPr>
            <a:spLocks noGrp="1"/>
          </p:cNvSpPr>
          <p:nvPr>
            <p:ph idx="1"/>
          </p:nvPr>
        </p:nvSpPr>
        <p:spPr>
          <a:xfrm>
            <a:off x="1278467" y="2480734"/>
            <a:ext cx="10117666" cy="3581400"/>
          </a:xfrm>
        </p:spPr>
        <p:txBody>
          <a:bodyPr>
            <a:normAutofit fontScale="92500" lnSpcReduction="10000"/>
          </a:bodyPr>
          <a:lstStyle/>
          <a:p>
            <a:pPr marL="0" indent="0">
              <a:buNone/>
            </a:pPr>
            <a:r>
              <a:rPr lang="en-US" dirty="0" smtClean="0"/>
              <a:t>1</a:t>
            </a:r>
            <a:r>
              <a:rPr lang="en-US" dirty="0"/>
              <a:t>. Objects of civil rights may be freely alienated or be transferred from one person to another by way of universal legal succession (inheritance, reorganization of legal person) or by other means unless they have been withdrawn from turnover or are limited in turnover.</a:t>
            </a:r>
          </a:p>
          <a:p>
            <a:pPr marL="0" indent="0">
              <a:buNone/>
            </a:pPr>
            <a:r>
              <a:rPr lang="en-US" dirty="0" smtClean="0"/>
              <a:t>2</a:t>
            </a:r>
            <a:r>
              <a:rPr lang="en-US" dirty="0"/>
              <a:t>. Types of objects of civil rights whose being in turnover is not permitted (objects withdrawn from turnover) must be expressly specified in a law.</a:t>
            </a:r>
          </a:p>
          <a:p>
            <a:pPr marL="0" indent="0">
              <a:buNone/>
            </a:pPr>
            <a:r>
              <a:rPr lang="en-US" dirty="0" smtClean="0"/>
              <a:t>Types </a:t>
            </a:r>
            <a:r>
              <a:rPr lang="en-US" dirty="0"/>
              <a:t>of objects of civil rights which may belong only to determined participants of turnover or being of which in turnover is permitted by a special authorization (objects of limited </a:t>
            </a:r>
            <a:r>
              <a:rPr lang="en-US" dirty="0" err="1"/>
              <a:t>turnability</a:t>
            </a:r>
            <a:r>
              <a:rPr lang="en-US" dirty="0"/>
              <a:t>) shall be determined in accordance with the procedure established by the legislation.</a:t>
            </a:r>
          </a:p>
          <a:p>
            <a:pPr marL="0" indent="0">
              <a:buNone/>
            </a:pPr>
            <a:r>
              <a:rPr lang="en-US" dirty="0" smtClean="0"/>
              <a:t>3</a:t>
            </a:r>
            <a:r>
              <a:rPr lang="en-US" dirty="0"/>
              <a:t>. Land and other natural resources may be alienated or pass from one person to another by other means to the extent that their turnover is permitted by legislation on protection and use of lands and other legislation on protection of the environment and rational use of natural resources.</a:t>
            </a:r>
            <a:endParaRPr lang="ru-RU" dirty="0"/>
          </a:p>
        </p:txBody>
      </p:sp>
    </p:spTree>
    <p:extLst>
      <p:ext uri="{BB962C8B-B14F-4D97-AF65-F5344CB8AC3E}">
        <p14:creationId xmlns:p14="http://schemas.microsoft.com/office/powerpoint/2010/main" val="1400185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8466" y="287866"/>
            <a:ext cx="9601200" cy="1485900"/>
          </a:xfrm>
        </p:spPr>
        <p:txBody>
          <a:bodyPr>
            <a:normAutofit fontScale="90000"/>
          </a:bodyPr>
          <a:lstStyle/>
          <a:p>
            <a:r>
              <a:rPr lang="en-US" sz="3100" dirty="0" smtClean="0"/>
              <a:t>SUBSECTION 4 TRANSACTIONS </a:t>
            </a:r>
            <a:r>
              <a:rPr lang="en-US" sz="3100" dirty="0"/>
              <a:t>AND REPRESENTATION</a:t>
            </a:r>
            <a:br>
              <a:rPr lang="en-US" sz="3100" dirty="0"/>
            </a:br>
            <a:r>
              <a:rPr lang="en-US" sz="3100" dirty="0"/>
              <a:t>CHAPTER 9 Transactions</a:t>
            </a:r>
            <a:br>
              <a:rPr lang="en-US" sz="3100" dirty="0"/>
            </a:br>
            <a:r>
              <a:rPr lang="en-US" sz="3100" dirty="0"/>
              <a:t>§ 1. Concept, Types, and Forms of Transactions</a:t>
            </a:r>
            <a:br>
              <a:rPr lang="en-US" sz="3100" dirty="0"/>
            </a:br>
            <a:r>
              <a:rPr lang="en-US" sz="3100" dirty="0"/>
              <a:t/>
            </a:r>
            <a:br>
              <a:rPr lang="en-US" sz="3100" dirty="0"/>
            </a:br>
            <a:r>
              <a:rPr lang="en-US" dirty="0"/>
              <a:t/>
            </a:r>
            <a:br>
              <a:rPr lang="en-US"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solidFill>
                  <a:srgbClr val="FF0000"/>
                </a:solidFill>
              </a:rPr>
              <a:t>Article 154. Concept of Transaction</a:t>
            </a:r>
          </a:p>
          <a:p>
            <a:pPr marL="0" indent="0">
              <a:buNone/>
            </a:pPr>
            <a:r>
              <a:rPr lang="en-US" dirty="0" smtClean="0"/>
              <a:t>The </a:t>
            </a:r>
            <a:r>
              <a:rPr lang="en-US" dirty="0"/>
              <a:t>actions of citizens and legal persons directed towards the establishment, change, or termination of civil rights and duties shall be deemed to be transactions.</a:t>
            </a:r>
          </a:p>
          <a:p>
            <a:pPr marL="0" indent="0">
              <a:buNone/>
            </a:pPr>
            <a:r>
              <a:rPr lang="en-US" dirty="0" smtClean="0">
                <a:solidFill>
                  <a:srgbClr val="FF0000"/>
                </a:solidFill>
              </a:rPr>
              <a:t>Article </a:t>
            </a:r>
            <a:r>
              <a:rPr lang="en-US" dirty="0">
                <a:solidFill>
                  <a:srgbClr val="FF0000"/>
                </a:solidFill>
              </a:rPr>
              <a:t>155. Contracts and Unilateral Transactions</a:t>
            </a:r>
          </a:p>
          <a:p>
            <a:pPr marL="0" indent="0">
              <a:buNone/>
            </a:pPr>
            <a:r>
              <a:rPr lang="en-US" dirty="0" smtClean="0"/>
              <a:t>1</a:t>
            </a:r>
            <a:r>
              <a:rPr lang="en-US" dirty="0"/>
              <a:t>. Transactions may be bilateral or multilateral (contracts), and unilateral.</a:t>
            </a:r>
          </a:p>
          <a:p>
            <a:pPr marL="0" indent="0">
              <a:buNone/>
            </a:pPr>
            <a:r>
              <a:rPr lang="en-US" dirty="0" smtClean="0"/>
              <a:t>2</a:t>
            </a:r>
            <a:r>
              <a:rPr lang="en-US" dirty="0"/>
              <a:t>. A transaction, for the conclusion of which in accordance with the legislation or by agreement of the parties the expression of the will of one party is necessary and sufficient shall be considered to be unilateral.</a:t>
            </a:r>
          </a:p>
          <a:p>
            <a:pPr marL="0" indent="0">
              <a:buNone/>
            </a:pPr>
            <a:r>
              <a:rPr lang="en-US" dirty="0" smtClean="0"/>
              <a:t>3</a:t>
            </a:r>
            <a:r>
              <a:rPr lang="en-US" dirty="0"/>
              <a:t>. The expression of the concordant will (actions) of two parties (bilateral transaction), or of three or more parties (multilateral transaction) shall be necessary for the conclusion of a contract.</a:t>
            </a:r>
            <a:endParaRPr lang="ru-RU" dirty="0"/>
          </a:p>
        </p:txBody>
      </p:sp>
    </p:spTree>
    <p:extLst>
      <p:ext uri="{BB962C8B-B14F-4D97-AF65-F5344CB8AC3E}">
        <p14:creationId xmlns:p14="http://schemas.microsoft.com/office/powerpoint/2010/main" val="76136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SUBSECTION 4 TRANSACTIONS AND REPRESENTATION</a:t>
            </a:r>
            <a:br>
              <a:rPr lang="en-US" sz="3200" dirty="0"/>
            </a:br>
            <a:r>
              <a:rPr lang="en-US" sz="3200" dirty="0"/>
              <a:t>CHAPTER 9 Transactions</a:t>
            </a:r>
            <a:br>
              <a:rPr lang="en-US" sz="3200" dirty="0"/>
            </a:br>
            <a:r>
              <a:rPr lang="en-US" sz="3200" dirty="0"/>
              <a:t>§ 1. Concept, Types, and Forms of Transactions</a:t>
            </a:r>
            <a:endParaRPr lang="ru-RU" sz="3200" dirty="0"/>
          </a:p>
        </p:txBody>
      </p:sp>
      <p:sp>
        <p:nvSpPr>
          <p:cNvPr id="3" name="Объект 2"/>
          <p:cNvSpPr>
            <a:spLocks noGrp="1"/>
          </p:cNvSpPr>
          <p:nvPr>
            <p:ph idx="1"/>
          </p:nvPr>
        </p:nvSpPr>
        <p:spPr/>
        <p:txBody>
          <a:bodyPr>
            <a:normAutofit fontScale="62500" lnSpcReduction="20000"/>
          </a:bodyPr>
          <a:lstStyle/>
          <a:p>
            <a:pPr marL="0" indent="0">
              <a:buNone/>
            </a:pPr>
            <a:r>
              <a:rPr lang="en-US" dirty="0">
                <a:solidFill>
                  <a:srgbClr val="FF0000"/>
                </a:solidFill>
              </a:rPr>
              <a:t>Article 156. Duties Regarding Unilateral Transaction</a:t>
            </a:r>
          </a:p>
          <a:p>
            <a:pPr marL="0" indent="0">
              <a:buNone/>
            </a:pPr>
            <a:r>
              <a:rPr lang="en-US" dirty="0" smtClean="0"/>
              <a:t>A </a:t>
            </a:r>
            <a:r>
              <a:rPr lang="en-US" dirty="0"/>
              <a:t>unilateral transaction shall create duties for the person who has concluded the transaction. It may create duties for other persons only in the instances established by the legislative acts or by agreement with those persons.</a:t>
            </a:r>
          </a:p>
          <a:p>
            <a:pPr marL="0" indent="0">
              <a:buNone/>
            </a:pPr>
            <a:r>
              <a:rPr lang="en-US" dirty="0" smtClean="0">
                <a:solidFill>
                  <a:srgbClr val="FF0000"/>
                </a:solidFill>
              </a:rPr>
              <a:t>Article </a:t>
            </a:r>
            <a:r>
              <a:rPr lang="en-US" dirty="0">
                <a:solidFill>
                  <a:srgbClr val="FF0000"/>
                </a:solidFill>
              </a:rPr>
              <a:t>157. Legal Regulation of Unilateral Transactions</a:t>
            </a:r>
          </a:p>
          <a:p>
            <a:pPr marL="0" indent="0">
              <a:buNone/>
            </a:pPr>
            <a:r>
              <a:rPr lang="en-US" dirty="0" smtClean="0"/>
              <a:t>The </a:t>
            </a:r>
            <a:r>
              <a:rPr lang="en-US" dirty="0"/>
              <a:t>general provisions on obligations and on contracts shall apply to unilateral transactions respectively insofar as this is not contrary to a legislation or to the unilateral character and essence of the transaction.</a:t>
            </a:r>
          </a:p>
          <a:p>
            <a:pPr marL="0" indent="0">
              <a:buNone/>
            </a:pPr>
            <a:r>
              <a:rPr lang="en-US" dirty="0" smtClean="0">
                <a:solidFill>
                  <a:srgbClr val="FF0000"/>
                </a:solidFill>
              </a:rPr>
              <a:t>Article </a:t>
            </a:r>
            <a:r>
              <a:rPr lang="en-US" dirty="0">
                <a:solidFill>
                  <a:srgbClr val="FF0000"/>
                </a:solidFill>
              </a:rPr>
              <a:t>158. Transactions Concluded Under a Condition</a:t>
            </a:r>
          </a:p>
          <a:p>
            <a:pPr marL="0" indent="0">
              <a:buNone/>
            </a:pPr>
            <a:r>
              <a:rPr lang="en-US" dirty="0" smtClean="0"/>
              <a:t>1</a:t>
            </a:r>
            <a:r>
              <a:rPr lang="en-US" dirty="0"/>
              <a:t>. A transaction shall be considered to be concluded under a condition suspensive if the parties have made the arising of rights and duties dependent upon a circumstance relative to which it is unknown as to whether this will ensue or not.</a:t>
            </a:r>
          </a:p>
          <a:p>
            <a:pPr marL="0" indent="0">
              <a:buNone/>
            </a:pPr>
            <a:r>
              <a:rPr lang="en-US" dirty="0" smtClean="0"/>
              <a:t>2</a:t>
            </a:r>
            <a:r>
              <a:rPr lang="en-US" dirty="0"/>
              <a:t>. A transaction shall be considered to be concluded under a condition </a:t>
            </a:r>
            <a:r>
              <a:rPr lang="en-US" dirty="0" err="1"/>
              <a:t>resolutive</a:t>
            </a:r>
            <a:r>
              <a:rPr lang="en-US" dirty="0"/>
              <a:t> if the parties have made the termination of rights and duties dependent upon a circumstance relative to which it is unknown whether this will ensue or not.</a:t>
            </a:r>
          </a:p>
          <a:p>
            <a:pPr marL="0" indent="0">
              <a:buNone/>
            </a:pPr>
            <a:r>
              <a:rPr lang="en-US" dirty="0" smtClean="0"/>
              <a:t>3</a:t>
            </a:r>
            <a:r>
              <a:rPr lang="en-US" dirty="0"/>
              <a:t>. If the ensuing of the condition is obstructed by a party not in good faith for whom the ensuing of the condition is disadvantageous, the condition shall be deemed to have ensued.</a:t>
            </a:r>
          </a:p>
          <a:p>
            <a:pPr marL="0" indent="0">
              <a:buNone/>
            </a:pPr>
            <a:r>
              <a:rPr lang="en-US" dirty="0" smtClean="0"/>
              <a:t>If </a:t>
            </a:r>
            <a:r>
              <a:rPr lang="en-US" dirty="0"/>
              <a:t>the ensuing of the condition is facilitated by a party not in good faith for whom the ensuing of the condition is advantageous, the condition shall be deemed not to have ensued.</a:t>
            </a:r>
            <a:endParaRPr lang="ru-RU" dirty="0"/>
          </a:p>
        </p:txBody>
      </p:sp>
    </p:spTree>
    <p:extLst>
      <p:ext uri="{BB962C8B-B14F-4D97-AF65-F5344CB8AC3E}">
        <p14:creationId xmlns:p14="http://schemas.microsoft.com/office/powerpoint/2010/main" val="25403013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SUBSECTION 4 TRANSACTIONS AND REPRESENTATION</a:t>
            </a:r>
            <a:br>
              <a:rPr lang="en-US" sz="3200" dirty="0"/>
            </a:br>
            <a:r>
              <a:rPr lang="en-US" sz="3200" dirty="0"/>
              <a:t>CHAPTER 9 Transactions</a:t>
            </a:r>
            <a:br>
              <a:rPr lang="en-US" sz="3200" dirty="0"/>
            </a:br>
            <a:r>
              <a:rPr lang="en-US" sz="3200" dirty="0"/>
              <a:t>§ 1. Concept, Types, and Forms of Transactions</a:t>
            </a:r>
            <a:endParaRPr lang="ru-RU" sz="3200" dirty="0"/>
          </a:p>
        </p:txBody>
      </p:sp>
      <p:sp>
        <p:nvSpPr>
          <p:cNvPr id="3" name="Объект 2"/>
          <p:cNvSpPr>
            <a:spLocks noGrp="1"/>
          </p:cNvSpPr>
          <p:nvPr>
            <p:ph idx="1"/>
          </p:nvPr>
        </p:nvSpPr>
        <p:spPr/>
        <p:txBody>
          <a:bodyPr>
            <a:normAutofit fontScale="70000" lnSpcReduction="20000"/>
          </a:bodyPr>
          <a:lstStyle/>
          <a:p>
            <a:pPr marL="0" indent="0">
              <a:buNone/>
            </a:pPr>
            <a:r>
              <a:rPr lang="en-US" dirty="0">
                <a:solidFill>
                  <a:srgbClr val="FF0000"/>
                </a:solidFill>
              </a:rPr>
              <a:t>Article 159. Form of Transactions</a:t>
            </a:r>
          </a:p>
          <a:p>
            <a:pPr marL="0" indent="0">
              <a:buNone/>
            </a:pPr>
            <a:r>
              <a:rPr lang="en-US" dirty="0" smtClean="0"/>
              <a:t>1</a:t>
            </a:r>
            <a:r>
              <a:rPr lang="en-US" dirty="0"/>
              <a:t>. Transactions shall be concluded orally or in written form (simple or notarial).</a:t>
            </a:r>
          </a:p>
          <a:p>
            <a:pPr marL="0" indent="0">
              <a:buNone/>
            </a:pPr>
            <a:r>
              <a:rPr lang="en-US" dirty="0" smtClean="0"/>
              <a:t>2</a:t>
            </a:r>
            <a:r>
              <a:rPr lang="en-US" dirty="0"/>
              <a:t>. A transaction which may be concluded orally shall be considered to be concluded also when from the </a:t>
            </a:r>
            <a:r>
              <a:rPr lang="en-US" dirty="0" err="1"/>
              <a:t>behaviour</a:t>
            </a:r>
            <a:r>
              <a:rPr lang="en-US" dirty="0"/>
              <a:t> of the person his will to conclude the transaction is obvious.</a:t>
            </a:r>
          </a:p>
          <a:p>
            <a:pPr marL="0" indent="0">
              <a:buNone/>
            </a:pPr>
            <a:r>
              <a:rPr lang="en-US" dirty="0" smtClean="0"/>
              <a:t>3</a:t>
            </a:r>
            <a:r>
              <a:rPr lang="en-US" dirty="0"/>
              <a:t>. Silence shall be deemed to be an expression of will to conclude a transaction in the instances provided for by the legislation or by agreement of the parties.</a:t>
            </a:r>
          </a:p>
          <a:p>
            <a:pPr marL="0" indent="0">
              <a:buNone/>
            </a:pPr>
            <a:r>
              <a:rPr lang="en-US" dirty="0" smtClean="0">
                <a:solidFill>
                  <a:srgbClr val="FF0000"/>
                </a:solidFill>
              </a:rPr>
              <a:t>Article </a:t>
            </a:r>
            <a:r>
              <a:rPr lang="en-US" dirty="0">
                <a:solidFill>
                  <a:srgbClr val="FF0000"/>
                </a:solidFill>
              </a:rPr>
              <a:t>160. Oral Transactions</a:t>
            </a:r>
          </a:p>
          <a:p>
            <a:pPr marL="0" indent="0">
              <a:buNone/>
            </a:pPr>
            <a:r>
              <a:rPr lang="en-US" dirty="0" smtClean="0"/>
              <a:t>1</a:t>
            </a:r>
            <a:r>
              <a:rPr lang="en-US" dirty="0"/>
              <a:t>. A transaction for which the written (simple or notarial) form has not been established by the legislation or by agreement of the parties may be concluded orally.</a:t>
            </a:r>
          </a:p>
          <a:p>
            <a:pPr marL="0" indent="0">
              <a:buNone/>
            </a:pPr>
            <a:r>
              <a:rPr lang="en-US" dirty="0" smtClean="0"/>
              <a:t>2</a:t>
            </a:r>
            <a:r>
              <a:rPr lang="en-US" dirty="0"/>
              <a:t>. Unless otherwise established by agreement of the parties, all transactions to be performed by those who concluded them themselves may be concluded orally, except for transactions for which the notarial form has been established and transactions the failure to comply with the simple written form of which entails their invalidity.</a:t>
            </a:r>
          </a:p>
          <a:p>
            <a:pPr marL="0" indent="0">
              <a:buNone/>
            </a:pPr>
            <a:r>
              <a:rPr lang="en-US" dirty="0" smtClean="0"/>
              <a:t>3</a:t>
            </a:r>
            <a:r>
              <a:rPr lang="en-US" dirty="0"/>
              <a:t>. Transactions in performance of a contract concluded in written form may, by agreement of the parties, be concluded orally unless this is contrary to the legislation and a contract.</a:t>
            </a:r>
            <a:endParaRPr lang="ru-RU" dirty="0"/>
          </a:p>
        </p:txBody>
      </p:sp>
    </p:spTree>
    <p:extLst>
      <p:ext uri="{BB962C8B-B14F-4D97-AF65-F5344CB8AC3E}">
        <p14:creationId xmlns:p14="http://schemas.microsoft.com/office/powerpoint/2010/main" val="2542217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100" dirty="0">
                <a:solidFill>
                  <a:schemeClr val="tx1"/>
                </a:solidFill>
              </a:rPr>
              <a:t>SUBSECTION 4 TRANSACTIONS AND REPRESENTATION</a:t>
            </a:r>
            <a:br>
              <a:rPr lang="en-US" sz="3100" dirty="0">
                <a:solidFill>
                  <a:schemeClr val="tx1"/>
                </a:solidFill>
              </a:rPr>
            </a:br>
            <a:r>
              <a:rPr lang="en-US" sz="3100" dirty="0">
                <a:solidFill>
                  <a:schemeClr val="tx1"/>
                </a:solidFill>
              </a:rPr>
              <a:t>CHAPTER 9 Transactions</a:t>
            </a:r>
            <a:br>
              <a:rPr lang="en-US" sz="3100" dirty="0">
                <a:solidFill>
                  <a:schemeClr val="tx1"/>
                </a:solidFill>
              </a:rPr>
            </a:br>
            <a:r>
              <a:rPr lang="en-US" sz="3100" dirty="0">
                <a:solidFill>
                  <a:schemeClr val="tx1"/>
                </a:solidFill>
              </a:rPr>
              <a:t>§ 1. Concept, Types, and Forms of Transactions</a:t>
            </a:r>
            <a:r>
              <a:rPr lang="en-US" sz="3100" dirty="0">
                <a:solidFill>
                  <a:srgbClr val="FF0000"/>
                </a:solidFill>
              </a:rPr>
              <a:t/>
            </a:r>
            <a:br>
              <a:rPr lang="en-US" sz="3100" dirty="0">
                <a:solidFill>
                  <a:srgbClr val="FF0000"/>
                </a:solidFill>
              </a:rPr>
            </a:br>
            <a:r>
              <a:rPr lang="en-US" sz="3100" dirty="0">
                <a:solidFill>
                  <a:srgbClr val="FF0000"/>
                </a:solidFill>
              </a:rPr>
              <a:t>Article 161. Written Form of Transaction</a:t>
            </a:r>
            <a:r>
              <a:rPr lang="en-US" dirty="0">
                <a:solidFill>
                  <a:srgbClr val="FF0000"/>
                </a:solidFill>
              </a:rPr>
              <a:t/>
            </a:r>
            <a:br>
              <a:rPr lang="en-US" dirty="0">
                <a:solidFill>
                  <a:srgbClr val="FF0000"/>
                </a:solidFill>
              </a:rPr>
            </a:br>
            <a:endParaRPr lang="ru-RU" dirty="0"/>
          </a:p>
        </p:txBody>
      </p:sp>
      <p:sp>
        <p:nvSpPr>
          <p:cNvPr id="3" name="Объект 2"/>
          <p:cNvSpPr>
            <a:spLocks noGrp="1"/>
          </p:cNvSpPr>
          <p:nvPr>
            <p:ph idx="1"/>
          </p:nvPr>
        </p:nvSpPr>
        <p:spPr/>
        <p:txBody>
          <a:bodyPr>
            <a:noAutofit/>
          </a:bodyPr>
          <a:lstStyle/>
          <a:p>
            <a:pPr marL="0" indent="0">
              <a:buNone/>
            </a:pPr>
            <a:r>
              <a:rPr lang="en-US" sz="900" dirty="0" smtClean="0"/>
              <a:t>I</a:t>
            </a:r>
            <a:r>
              <a:rPr lang="en-US" sz="900" dirty="0"/>
              <a:t>. 1. A transaction in written form must be concluded by means of drawing up a text document, including a document in electronic form (electronic document) expressing the content thereof which is signed by the person or persons concluding the transaction, or by persons duly authorized by them in own hand or using means of communication and other technical means, computer programs, information systems or information networks, if such a method of signing allows to reliably establish that the corresponding text is signed by the person or persons concluding the transaction, or by persons duly authorized by them (facsimile reproduction of a handwritten signature using mechanical or other copying, electronic digital signature or other analogue of the handwritten signature ensuring identification of the person or persons concerned), and does not contradict the law and agreement of the parties.</a:t>
            </a:r>
          </a:p>
          <a:p>
            <a:pPr marL="0" indent="0">
              <a:buNone/>
            </a:pPr>
            <a:r>
              <a:rPr lang="en-US" sz="900" dirty="0" smtClean="0"/>
              <a:t>In </a:t>
            </a:r>
            <a:r>
              <a:rPr lang="en-US" sz="900" dirty="0"/>
              <a:t>the cases provided for by the legislative acts, only the methods of making transactions in a simple written form, determined by them, are allowed.</a:t>
            </a:r>
          </a:p>
          <a:p>
            <a:pPr marL="0" indent="0">
              <a:buNone/>
            </a:pPr>
            <a:r>
              <a:rPr lang="en-US" sz="900" dirty="0" smtClean="0"/>
              <a:t>Bilateral </a:t>
            </a:r>
            <a:r>
              <a:rPr lang="en-US" sz="900" dirty="0"/>
              <a:t>(multilateral) transactions may be concluded by the means established by Article 404(2) and (3) of this Code.</a:t>
            </a:r>
          </a:p>
          <a:p>
            <a:pPr marL="0" indent="0">
              <a:buNone/>
            </a:pPr>
            <a:r>
              <a:rPr lang="en-US" sz="900" dirty="0" smtClean="0"/>
              <a:t>of </a:t>
            </a:r>
            <a:r>
              <a:rPr lang="en-US" sz="900" dirty="0"/>
              <a:t>a specified form, etc.), and consequences provided for the failure to comply with these requirements. If such consequences have not been provided, the consequences of the failure to comply with the simple written form of a transaction shall apply (Article 163(1)).</a:t>
            </a:r>
          </a:p>
          <a:p>
            <a:pPr marL="0" indent="0">
              <a:buNone/>
            </a:pPr>
            <a:r>
              <a:rPr lang="en-US" sz="900" dirty="0" smtClean="0"/>
              <a:t>3</a:t>
            </a:r>
            <a:r>
              <a:rPr lang="en-US" sz="900" dirty="0"/>
              <a:t>. If a citizen as a consequence of physical defect, illness, or illiteracy cannot sign in his own hand, then at his request another citizen may sign a document expressing the content of a transaction.</a:t>
            </a:r>
          </a:p>
          <a:p>
            <a:pPr marL="0" indent="0">
              <a:buNone/>
            </a:pPr>
            <a:r>
              <a:rPr lang="en-US" sz="900" dirty="0" smtClean="0"/>
              <a:t>The </a:t>
            </a:r>
            <a:r>
              <a:rPr lang="en-US" sz="900" dirty="0"/>
              <a:t>signature of the citizen who signs a document expressing the content of a transaction must be certified by a notary or by another official having the right to perform such a notarial action, specifying the reasons by virtue of which the person concluding the transaction could not sign a document expressing the content of a transaction in his own hand.</a:t>
            </a:r>
          </a:p>
          <a:p>
            <a:pPr marL="0" indent="0">
              <a:buNone/>
            </a:pPr>
            <a:r>
              <a:rPr lang="en-US" sz="900" dirty="0" smtClean="0"/>
              <a:t>The </a:t>
            </a:r>
            <a:r>
              <a:rPr lang="en-US" sz="900" dirty="0"/>
              <a:t>signature of the individual who signs a document expressing the content of a transaction that need not to be certified by a notary, or of the individual who signs a power of attorney for its conclusion may be certified also by the organization in which the citizen who cannot sign in his own hand works or studies, by the organization which carries out the operation and maintenance of housing facilities and (or) providing housing and utility services in the place of residence or by a healthcare organization that carries out medical assistance in hospitals in which the citizen undergoes treatment. Mentioned organization are not entitled to deny a citizen who cannot sign in his own hand, in his request to certify a signature of the individual who signs the document expressing the content of a transaction that need not to be certified by a notary, or the individual who signs a power of attorney for its conclusion.</a:t>
            </a:r>
            <a:endParaRPr lang="ru-RU" sz="900" dirty="0"/>
          </a:p>
        </p:txBody>
      </p:sp>
    </p:spTree>
    <p:extLst>
      <p:ext uri="{BB962C8B-B14F-4D97-AF65-F5344CB8AC3E}">
        <p14:creationId xmlns:p14="http://schemas.microsoft.com/office/powerpoint/2010/main" val="1256098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SUBSECTION 4 TRANSACTIONS AND REPRESENTATION</a:t>
            </a:r>
            <a:br>
              <a:rPr lang="en-US" sz="3200" dirty="0"/>
            </a:br>
            <a:r>
              <a:rPr lang="en-US" sz="3200" dirty="0"/>
              <a:t>CHAPTER 9 Transactions</a:t>
            </a:r>
            <a:br>
              <a:rPr lang="en-US" sz="3200" dirty="0"/>
            </a:br>
            <a:r>
              <a:rPr lang="en-US" sz="3200" dirty="0"/>
              <a:t>§ 1. Concept, Types, and Forms of Transactions</a:t>
            </a:r>
            <a:endParaRPr lang="ru-RU" sz="3200" dirty="0"/>
          </a:p>
        </p:txBody>
      </p:sp>
      <p:sp>
        <p:nvSpPr>
          <p:cNvPr id="3" name="Объект 2"/>
          <p:cNvSpPr>
            <a:spLocks noGrp="1"/>
          </p:cNvSpPr>
          <p:nvPr>
            <p:ph idx="1"/>
          </p:nvPr>
        </p:nvSpPr>
        <p:spPr/>
        <p:txBody>
          <a:bodyPr>
            <a:normAutofit fontScale="62500" lnSpcReduction="20000"/>
          </a:bodyPr>
          <a:lstStyle/>
          <a:p>
            <a:pPr marL="0" indent="0">
              <a:buNone/>
            </a:pPr>
            <a:r>
              <a:rPr lang="en-US" dirty="0">
                <a:solidFill>
                  <a:srgbClr val="FF0000"/>
                </a:solidFill>
              </a:rPr>
              <a:t>Article 162. Transactions Concluded in Simple Written Form</a:t>
            </a:r>
          </a:p>
          <a:p>
            <a:pPr marL="0" indent="0">
              <a:buNone/>
            </a:pPr>
            <a:r>
              <a:rPr lang="en-US" dirty="0" smtClean="0"/>
              <a:t>There </a:t>
            </a:r>
            <a:r>
              <a:rPr lang="en-US" dirty="0"/>
              <a:t>must be concluded in simple written form, except for transactions requiring notarial certification:</a:t>
            </a:r>
          </a:p>
          <a:p>
            <a:pPr marL="0" indent="0">
              <a:buNone/>
            </a:pPr>
            <a:r>
              <a:rPr lang="en-US" dirty="0" smtClean="0"/>
              <a:t>1</a:t>
            </a:r>
            <a:r>
              <a:rPr lang="en-US" dirty="0"/>
              <a:t>) transactions of legal persons between themselves and with citizens;</a:t>
            </a:r>
          </a:p>
          <a:p>
            <a:pPr marL="0" indent="0">
              <a:buNone/>
            </a:pPr>
            <a:r>
              <a:rPr lang="en-US" dirty="0" smtClean="0"/>
              <a:t>2</a:t>
            </a:r>
            <a:r>
              <a:rPr lang="en-US" dirty="0"/>
              <a:t>) transactions of citizens between themselves for an amount exceeding not less than ten times the basic value, established by the legislation, unless otherwise provided by the legislation.</a:t>
            </a:r>
          </a:p>
          <a:p>
            <a:pPr marL="0" indent="0">
              <a:buNone/>
            </a:pPr>
            <a:r>
              <a:rPr lang="en-US" dirty="0" smtClean="0"/>
              <a:t>Compliance </a:t>
            </a:r>
            <a:r>
              <a:rPr lang="en-US" dirty="0"/>
              <a:t>with the simple written form shall not be required for transactions which in accordance with Article 160 of this Code may be concluded orally.</a:t>
            </a:r>
          </a:p>
          <a:p>
            <a:pPr marL="0" indent="0">
              <a:buNone/>
            </a:pPr>
            <a:r>
              <a:rPr lang="en-US" dirty="0" smtClean="0">
                <a:solidFill>
                  <a:srgbClr val="FF0000"/>
                </a:solidFill>
              </a:rPr>
              <a:t>Article </a:t>
            </a:r>
            <a:r>
              <a:rPr lang="en-US" dirty="0">
                <a:solidFill>
                  <a:srgbClr val="FF0000"/>
                </a:solidFill>
              </a:rPr>
              <a:t>163. Consequences of Failure to Comply with Simple Written Form of Transaction</a:t>
            </a:r>
          </a:p>
          <a:p>
            <a:pPr marL="0" indent="0">
              <a:buNone/>
            </a:pPr>
            <a:r>
              <a:rPr lang="en-US" dirty="0" smtClean="0"/>
              <a:t>1</a:t>
            </a:r>
            <a:r>
              <a:rPr lang="en-US" dirty="0"/>
              <a:t>. The failure to comply with the simple written form of a transaction shall deprive the parties of the right in the event of a dispute to refer in confirmation of the transaction and its conditions to witness testimony, but shall not deprive them of the right also to cite written and other evidence, not being the witness testimony.</a:t>
            </a:r>
          </a:p>
          <a:p>
            <a:pPr marL="0" indent="0">
              <a:buNone/>
            </a:pPr>
            <a:r>
              <a:rPr lang="en-US" dirty="0" smtClean="0"/>
              <a:t>2</a:t>
            </a:r>
            <a:r>
              <a:rPr lang="en-US" dirty="0"/>
              <a:t>. In the instances expressly specified in a legislation or in the agreement of the parties the failure to comply with the simple written form of a transaction shall entail its invalidity.</a:t>
            </a:r>
          </a:p>
          <a:p>
            <a:pPr marL="0" indent="0">
              <a:buNone/>
            </a:pPr>
            <a:r>
              <a:rPr lang="en-US" dirty="0" smtClean="0"/>
              <a:t>3</a:t>
            </a:r>
            <a:r>
              <a:rPr lang="en-US" dirty="0"/>
              <a:t>. The failure to comply with the simple written form of a foreign economic transaction shall entail the invalidity of the transaction</a:t>
            </a:r>
            <a:endParaRPr lang="ru-RU" dirty="0"/>
          </a:p>
        </p:txBody>
      </p:sp>
    </p:spTree>
    <p:extLst>
      <p:ext uri="{BB962C8B-B14F-4D97-AF65-F5344CB8AC3E}">
        <p14:creationId xmlns:p14="http://schemas.microsoft.com/office/powerpoint/2010/main" val="1898309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References</a:t>
            </a:r>
            <a:endParaRPr lang="ru-RU" dirty="0"/>
          </a:p>
        </p:txBody>
      </p:sp>
      <p:sp>
        <p:nvSpPr>
          <p:cNvPr id="3" name="Объект 2"/>
          <p:cNvSpPr>
            <a:spLocks noGrp="1"/>
          </p:cNvSpPr>
          <p:nvPr>
            <p:ph idx="1"/>
          </p:nvPr>
        </p:nvSpPr>
        <p:spPr/>
        <p:txBody>
          <a:bodyPr/>
          <a:lstStyle/>
          <a:p>
            <a:r>
              <a:rPr lang="en-US" dirty="0" smtClean="0"/>
              <a:t>Pravo.by</a:t>
            </a:r>
            <a:endParaRPr lang="ru-RU" dirty="0"/>
          </a:p>
        </p:txBody>
      </p:sp>
    </p:spTree>
    <p:extLst>
      <p:ext uri="{BB962C8B-B14F-4D97-AF65-F5344CB8AC3E}">
        <p14:creationId xmlns:p14="http://schemas.microsoft.com/office/powerpoint/2010/main" val="1256564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structure Civil Code of the Republic of Belarus </a:t>
            </a:r>
            <a:endParaRPr lang="ru-RU" dirty="0"/>
          </a:p>
        </p:txBody>
      </p:sp>
      <p:sp>
        <p:nvSpPr>
          <p:cNvPr id="3" name="Объект 2"/>
          <p:cNvSpPr>
            <a:spLocks noGrp="1"/>
          </p:cNvSpPr>
          <p:nvPr>
            <p:ph idx="1"/>
          </p:nvPr>
        </p:nvSpPr>
        <p:spPr>
          <a:xfrm>
            <a:off x="829733" y="2286000"/>
            <a:ext cx="10591800" cy="3581400"/>
          </a:xfrm>
        </p:spPr>
        <p:txBody>
          <a:bodyPr numCol="2">
            <a:normAutofit fontScale="92500" lnSpcReduction="20000"/>
          </a:bodyPr>
          <a:lstStyle/>
          <a:p>
            <a:pPr marL="0" indent="0">
              <a:buNone/>
            </a:pPr>
            <a:r>
              <a:rPr lang="en-US" dirty="0"/>
              <a:t>CHAPTER 1. Civil Legislation</a:t>
            </a:r>
          </a:p>
          <a:p>
            <a:pPr marL="0" indent="0">
              <a:buNone/>
            </a:pPr>
            <a:r>
              <a:rPr lang="en-US" dirty="0"/>
              <a:t>CHAPTER 2. Origin of Civil Rights and Duties, and Exercise and Defense of Civil Rights</a:t>
            </a:r>
          </a:p>
          <a:p>
            <a:pPr marL="0" indent="0">
              <a:buNone/>
            </a:pPr>
            <a:r>
              <a:rPr lang="en-US" dirty="0"/>
              <a:t>SUBSECTION 2. PERSONS</a:t>
            </a:r>
          </a:p>
          <a:p>
            <a:pPr marL="0" indent="0">
              <a:buNone/>
            </a:pPr>
            <a:r>
              <a:rPr lang="en-US" dirty="0"/>
              <a:t>CHAPTER 3. Citizens (Natural </a:t>
            </a:r>
            <a:r>
              <a:rPr lang="en-US" dirty="0" smtClean="0"/>
              <a:t>Persons</a:t>
            </a:r>
            <a:r>
              <a:rPr lang="en-US" dirty="0" smtClean="0">
                <a:solidFill>
                  <a:srgbClr val="FF0000"/>
                </a:solidFill>
              </a:rPr>
              <a:t>, Individuals</a:t>
            </a:r>
            <a:r>
              <a:rPr lang="en-US" dirty="0" smtClean="0"/>
              <a:t>)</a:t>
            </a:r>
            <a:endParaRPr lang="en-US" dirty="0"/>
          </a:p>
          <a:p>
            <a:pPr marL="0" indent="0">
              <a:buNone/>
            </a:pPr>
            <a:r>
              <a:rPr lang="en-US" dirty="0"/>
              <a:t>CHAPTER 4. Legal </a:t>
            </a:r>
            <a:r>
              <a:rPr lang="en-US" dirty="0" smtClean="0"/>
              <a:t>Persons (</a:t>
            </a:r>
            <a:r>
              <a:rPr lang="en-US" dirty="0">
                <a:solidFill>
                  <a:srgbClr val="FF0000"/>
                </a:solidFill>
              </a:rPr>
              <a:t>Legal </a:t>
            </a:r>
            <a:r>
              <a:rPr lang="en-US" dirty="0" smtClean="0">
                <a:solidFill>
                  <a:srgbClr val="FF0000"/>
                </a:solidFill>
              </a:rPr>
              <a:t>Entity</a:t>
            </a:r>
            <a:r>
              <a:rPr lang="en-US" dirty="0" smtClean="0"/>
              <a:t>)</a:t>
            </a:r>
            <a:endParaRPr lang="en-US" dirty="0"/>
          </a:p>
          <a:p>
            <a:pPr marL="0" indent="0">
              <a:buNone/>
            </a:pPr>
            <a:r>
              <a:rPr lang="en-US" dirty="0"/>
              <a:t>§ 1. Basic Provisions</a:t>
            </a:r>
          </a:p>
          <a:p>
            <a:pPr marL="0" indent="0">
              <a:buNone/>
            </a:pPr>
            <a:r>
              <a:rPr lang="en-US" dirty="0"/>
              <a:t>§ 2. Economic Partnerships and Companies</a:t>
            </a:r>
          </a:p>
          <a:p>
            <a:pPr marL="0" indent="0">
              <a:buNone/>
            </a:pPr>
            <a:r>
              <a:rPr lang="en-US" dirty="0"/>
              <a:t>1. General Provisions</a:t>
            </a:r>
          </a:p>
          <a:p>
            <a:pPr marL="0" indent="0">
              <a:buNone/>
            </a:pPr>
            <a:r>
              <a:rPr lang="en-US" dirty="0"/>
              <a:t>2. General Partnership</a:t>
            </a:r>
          </a:p>
          <a:p>
            <a:pPr marL="0" indent="0">
              <a:buNone/>
            </a:pPr>
            <a:r>
              <a:rPr lang="en-US" dirty="0"/>
              <a:t>3. Special Partnership</a:t>
            </a:r>
          </a:p>
          <a:p>
            <a:pPr marL="0" indent="0">
              <a:buNone/>
            </a:pPr>
            <a:r>
              <a:rPr lang="en-US" dirty="0"/>
              <a:t>4. Limited Liability Company</a:t>
            </a:r>
          </a:p>
          <a:p>
            <a:pPr marL="0" indent="0">
              <a:buNone/>
            </a:pPr>
            <a:r>
              <a:rPr lang="en-US" dirty="0"/>
              <a:t>5. Additional Liability Company</a:t>
            </a:r>
          </a:p>
          <a:p>
            <a:pPr marL="0" indent="0">
              <a:buNone/>
            </a:pPr>
            <a:r>
              <a:rPr lang="en-US" dirty="0"/>
              <a:t>6. Joint-Stock Company</a:t>
            </a:r>
          </a:p>
          <a:p>
            <a:pPr marL="0" indent="0">
              <a:buNone/>
            </a:pPr>
            <a:r>
              <a:rPr lang="en-US" dirty="0"/>
              <a:t>7. Subsidiary and Dependent Companies</a:t>
            </a:r>
          </a:p>
          <a:p>
            <a:pPr marL="0" indent="0">
              <a:buNone/>
            </a:pPr>
            <a:r>
              <a:rPr lang="en-US" dirty="0"/>
              <a:t>§ 3. Production Cooperatives</a:t>
            </a:r>
          </a:p>
          <a:p>
            <a:pPr marL="0" indent="0">
              <a:buNone/>
            </a:pPr>
            <a:r>
              <a:rPr lang="en-US" dirty="0"/>
              <a:t>§ 4. Unitary Enterprises</a:t>
            </a:r>
          </a:p>
          <a:p>
            <a:pPr marL="0" indent="0">
              <a:buNone/>
            </a:pPr>
            <a:r>
              <a:rPr lang="en-US" dirty="0"/>
              <a:t>§ 5. Non-commercial Organizations</a:t>
            </a:r>
          </a:p>
          <a:p>
            <a:pPr marL="0" indent="0">
              <a:buNone/>
            </a:pPr>
            <a:r>
              <a:rPr lang="en-US" dirty="0"/>
              <a:t>§ 5. State Associations</a:t>
            </a:r>
          </a:p>
          <a:p>
            <a:pPr marL="0" indent="0">
              <a:buNone/>
            </a:pPr>
            <a:endParaRPr lang="ru-RU" dirty="0"/>
          </a:p>
        </p:txBody>
      </p:sp>
    </p:spTree>
    <p:extLst>
      <p:ext uri="{BB962C8B-B14F-4D97-AF65-F5344CB8AC3E}">
        <p14:creationId xmlns:p14="http://schemas.microsoft.com/office/powerpoint/2010/main" val="1552261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a:xfrm>
            <a:off x="948267" y="2286000"/>
            <a:ext cx="10507133" cy="3581400"/>
          </a:xfrm>
        </p:spPr>
        <p:txBody>
          <a:bodyPr numCol="2">
            <a:normAutofit lnSpcReduction="10000"/>
          </a:bodyPr>
          <a:lstStyle/>
          <a:p>
            <a:pPr marL="0" indent="0">
              <a:buNone/>
            </a:pPr>
            <a:r>
              <a:rPr lang="en-US" dirty="0"/>
              <a:t>CHAPTER 5. Participation of the Republic of Belarus and its Administrative Territorial Units in Relations Regulated by Civil Legislation</a:t>
            </a:r>
          </a:p>
          <a:p>
            <a:pPr marL="0" indent="0">
              <a:buNone/>
            </a:pPr>
            <a:r>
              <a:rPr lang="en-US" dirty="0"/>
              <a:t>SUBSECTION 3. OBJECTS OF CIVIL RIGHTS</a:t>
            </a:r>
          </a:p>
          <a:p>
            <a:pPr marL="0" indent="0">
              <a:buNone/>
            </a:pPr>
            <a:r>
              <a:rPr lang="en-US" dirty="0"/>
              <a:t>CHAPTER 6. General Provisions</a:t>
            </a:r>
          </a:p>
          <a:p>
            <a:pPr marL="0" indent="0">
              <a:buNone/>
            </a:pPr>
            <a:r>
              <a:rPr lang="en-US" dirty="0"/>
              <a:t>CHAPTER 7. Securities</a:t>
            </a:r>
          </a:p>
          <a:p>
            <a:pPr marL="0" indent="0">
              <a:buNone/>
            </a:pPr>
            <a:r>
              <a:rPr lang="en-US" dirty="0"/>
              <a:t>CHAPTER 8. Nonmaterial Benefits and Defense Thereof</a:t>
            </a:r>
          </a:p>
          <a:p>
            <a:pPr marL="0" indent="0">
              <a:buNone/>
            </a:pPr>
            <a:r>
              <a:rPr lang="en-US" dirty="0"/>
              <a:t>SUBSECTION 4. TRANSACTIONS AND REPRESENTATION</a:t>
            </a:r>
          </a:p>
          <a:p>
            <a:pPr marL="0" indent="0">
              <a:buNone/>
            </a:pPr>
            <a:r>
              <a:rPr lang="en-US" dirty="0"/>
              <a:t>CHAPTER 9. Transactions</a:t>
            </a:r>
          </a:p>
          <a:p>
            <a:pPr marL="0" indent="0">
              <a:buNone/>
            </a:pPr>
            <a:r>
              <a:rPr lang="en-US" dirty="0"/>
              <a:t>§ 1. Concept, Types, and Forms of Transactions</a:t>
            </a:r>
          </a:p>
          <a:p>
            <a:pPr marL="0" indent="0">
              <a:buNone/>
            </a:pPr>
            <a:r>
              <a:rPr lang="en-US" dirty="0"/>
              <a:t>§ 2. Invalidity of Transactions</a:t>
            </a:r>
          </a:p>
          <a:p>
            <a:pPr marL="0" indent="0">
              <a:buNone/>
            </a:pPr>
            <a:r>
              <a:rPr lang="en-US" dirty="0"/>
              <a:t>CHAPTER 10. Representation. Power of Attorney</a:t>
            </a:r>
          </a:p>
          <a:p>
            <a:pPr marL="0" indent="0">
              <a:buNone/>
            </a:pPr>
            <a:r>
              <a:rPr lang="en-US" dirty="0"/>
              <a:t>SUBSECTION 5. TERMS. LIMITATION PERIOD</a:t>
            </a:r>
          </a:p>
          <a:p>
            <a:pPr marL="0" indent="0">
              <a:buNone/>
            </a:pPr>
            <a:r>
              <a:rPr lang="en-US" dirty="0"/>
              <a:t>CHAPTER 11. Calculation of Terms</a:t>
            </a:r>
          </a:p>
          <a:p>
            <a:pPr marL="0" indent="0">
              <a:buNone/>
            </a:pPr>
            <a:r>
              <a:rPr lang="en-US" dirty="0"/>
              <a:t>CHAPTER 12. Limitation Period</a:t>
            </a:r>
          </a:p>
          <a:p>
            <a:pPr marL="0" indent="0">
              <a:buNone/>
            </a:pPr>
            <a:endParaRPr lang="ru-RU" dirty="0"/>
          </a:p>
        </p:txBody>
      </p:sp>
    </p:spTree>
    <p:extLst>
      <p:ext uri="{BB962C8B-B14F-4D97-AF65-F5344CB8AC3E}">
        <p14:creationId xmlns:p14="http://schemas.microsoft.com/office/powerpoint/2010/main" val="20557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a:xfrm>
            <a:off x="1371599" y="2269066"/>
            <a:ext cx="10329334" cy="3581400"/>
          </a:xfrm>
        </p:spPr>
        <p:txBody>
          <a:bodyPr numCol="2"/>
          <a:lstStyle/>
          <a:p>
            <a:pPr marL="0" indent="0">
              <a:buNone/>
            </a:pPr>
            <a:r>
              <a:rPr lang="en-US" dirty="0"/>
              <a:t>SECTION II. RIGHT OF OWNERSHIP AND OTHER REAL RIGHTS</a:t>
            </a:r>
          </a:p>
          <a:p>
            <a:pPr marL="0" indent="0">
              <a:buNone/>
            </a:pPr>
            <a:r>
              <a:rPr lang="en-US" dirty="0"/>
              <a:t>CHAPTER 13. General Provisions</a:t>
            </a:r>
          </a:p>
          <a:p>
            <a:pPr marL="0" indent="0">
              <a:buNone/>
            </a:pPr>
            <a:r>
              <a:rPr lang="en-US" dirty="0"/>
              <a:t>CHAPTER 14. Acquisition of Right of Ownership</a:t>
            </a:r>
          </a:p>
          <a:p>
            <a:pPr marL="0" indent="0">
              <a:buNone/>
            </a:pPr>
            <a:r>
              <a:rPr lang="en-US" dirty="0"/>
              <a:t>CHAPTER 15. Termination of Right of Ownership</a:t>
            </a:r>
          </a:p>
          <a:p>
            <a:pPr marL="0" indent="0">
              <a:buNone/>
            </a:pPr>
            <a:r>
              <a:rPr lang="en-US" dirty="0"/>
              <a:t>CHAPTER 16. Common Ownership</a:t>
            </a:r>
          </a:p>
          <a:p>
            <a:pPr marL="0" indent="0">
              <a:buNone/>
            </a:pPr>
            <a:r>
              <a:rPr lang="en-US" dirty="0"/>
              <a:t>CHAPTER 17. Real Rights in Immovable Property</a:t>
            </a:r>
          </a:p>
          <a:p>
            <a:pPr marL="0" indent="0">
              <a:buNone/>
            </a:pPr>
            <a:r>
              <a:rPr lang="en-US" dirty="0"/>
              <a:t>CHAPTER 18. Right of Ownership and Other Real Rights in Dwelling Premises</a:t>
            </a:r>
          </a:p>
          <a:p>
            <a:pPr marL="0" indent="0">
              <a:buNone/>
            </a:pPr>
            <a:r>
              <a:rPr lang="en-US" dirty="0"/>
              <a:t>CHAPTER 19. Right of Economic Management, Right of Operative Administration</a:t>
            </a:r>
          </a:p>
          <a:p>
            <a:pPr marL="0" indent="0">
              <a:buNone/>
            </a:pPr>
            <a:r>
              <a:rPr lang="en-US" dirty="0"/>
              <a:t>CHAPTER 20. Defense of Right of Ownership and Other Real Rights</a:t>
            </a:r>
          </a:p>
          <a:p>
            <a:pPr marL="0" indent="0">
              <a:buNone/>
            </a:pPr>
            <a:endParaRPr lang="ru-RU" dirty="0"/>
          </a:p>
        </p:txBody>
      </p:sp>
    </p:spTree>
    <p:extLst>
      <p:ext uri="{BB962C8B-B14F-4D97-AF65-F5344CB8AC3E}">
        <p14:creationId xmlns:p14="http://schemas.microsoft.com/office/powerpoint/2010/main" val="2931651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p:txBody>
          <a:bodyPr numCol="2">
            <a:normAutofit fontScale="85000" lnSpcReduction="20000"/>
          </a:bodyPr>
          <a:lstStyle/>
          <a:p>
            <a:pPr marL="0" indent="0">
              <a:buNone/>
            </a:pPr>
            <a:r>
              <a:rPr lang="en-US" dirty="0"/>
              <a:t>SECTION III. GENERAL PART OF THE LEGISLATION OF OBLIGATIONS</a:t>
            </a:r>
          </a:p>
          <a:p>
            <a:pPr marL="0" indent="0">
              <a:buNone/>
            </a:pPr>
            <a:r>
              <a:rPr lang="en-US" dirty="0"/>
              <a:t>SUBSECTION 1. GENERAL PROVISIONS ON OBLIGATIONS</a:t>
            </a:r>
          </a:p>
          <a:p>
            <a:pPr marL="0" indent="0">
              <a:buNone/>
            </a:pPr>
            <a:r>
              <a:rPr lang="en-US" dirty="0"/>
              <a:t>CHAPTER 21. Concept of and Parties to Obligation</a:t>
            </a:r>
          </a:p>
          <a:p>
            <a:pPr marL="0" indent="0">
              <a:buNone/>
            </a:pPr>
            <a:r>
              <a:rPr lang="en-US" dirty="0"/>
              <a:t>CHAPTER 22. Performance of Obligations</a:t>
            </a:r>
          </a:p>
          <a:p>
            <a:pPr marL="0" indent="0">
              <a:buNone/>
            </a:pPr>
            <a:r>
              <a:rPr lang="en-US" dirty="0"/>
              <a:t>CHAPTER 23. Securing Performance of Obligations</a:t>
            </a:r>
          </a:p>
          <a:p>
            <a:pPr marL="0" indent="0">
              <a:buNone/>
            </a:pPr>
            <a:r>
              <a:rPr lang="en-US" dirty="0"/>
              <a:t>§ 1. General Provisions</a:t>
            </a:r>
          </a:p>
          <a:p>
            <a:pPr marL="0" indent="0">
              <a:buNone/>
            </a:pPr>
            <a:r>
              <a:rPr lang="en-US" dirty="0"/>
              <a:t>§ 2. Penalty</a:t>
            </a:r>
          </a:p>
          <a:p>
            <a:pPr marL="0" indent="0">
              <a:buNone/>
            </a:pPr>
            <a:r>
              <a:rPr lang="en-US" dirty="0"/>
              <a:t>§ 3. Pledge</a:t>
            </a:r>
          </a:p>
          <a:p>
            <a:pPr marL="0" indent="0">
              <a:buNone/>
            </a:pPr>
            <a:r>
              <a:rPr lang="en-US" dirty="0"/>
              <a:t>§ 4. Retention</a:t>
            </a:r>
          </a:p>
          <a:p>
            <a:pPr marL="0" indent="0">
              <a:buNone/>
            </a:pPr>
            <a:r>
              <a:rPr lang="en-US" dirty="0"/>
              <a:t>§ 5. Suretyship</a:t>
            </a:r>
          </a:p>
          <a:p>
            <a:pPr marL="0" indent="0">
              <a:buNone/>
            </a:pPr>
            <a:r>
              <a:rPr lang="en-US" dirty="0"/>
              <a:t>§ 6. Guarantee</a:t>
            </a:r>
          </a:p>
          <a:p>
            <a:pPr marL="0" indent="0">
              <a:buNone/>
            </a:pPr>
            <a:r>
              <a:rPr lang="en-US" dirty="0"/>
              <a:t>§ 7. Deposit</a:t>
            </a:r>
          </a:p>
          <a:p>
            <a:pPr marL="0" indent="0">
              <a:buNone/>
            </a:pPr>
            <a:r>
              <a:rPr lang="en-US" dirty="0"/>
              <a:t>CHAPTER 24. Change of Persons in Obligation</a:t>
            </a:r>
          </a:p>
          <a:p>
            <a:pPr marL="0" indent="0">
              <a:buNone/>
            </a:pPr>
            <a:r>
              <a:rPr lang="en-US" dirty="0"/>
              <a:t>§ 1. Transfer of Rights of Creditor to Another Person</a:t>
            </a:r>
          </a:p>
          <a:p>
            <a:pPr marL="0" indent="0">
              <a:buNone/>
            </a:pPr>
            <a:r>
              <a:rPr lang="en-US" dirty="0"/>
              <a:t>§2. Transfer of Debt</a:t>
            </a:r>
          </a:p>
          <a:p>
            <a:pPr marL="0" indent="0">
              <a:buNone/>
            </a:pPr>
            <a:r>
              <a:rPr lang="en-US" dirty="0"/>
              <a:t>CHAPTER 25. Liability for Violation of Obligations</a:t>
            </a:r>
          </a:p>
          <a:p>
            <a:pPr marL="0" indent="0">
              <a:buNone/>
            </a:pPr>
            <a:r>
              <a:rPr lang="en-US" dirty="0"/>
              <a:t>CHAPTER 26. Termination of Obligations</a:t>
            </a:r>
          </a:p>
          <a:p>
            <a:pPr marL="0" indent="0">
              <a:buNone/>
            </a:pPr>
            <a:endParaRPr lang="ru-RU" dirty="0"/>
          </a:p>
        </p:txBody>
      </p:sp>
    </p:spTree>
    <p:extLst>
      <p:ext uri="{BB962C8B-B14F-4D97-AF65-F5344CB8AC3E}">
        <p14:creationId xmlns:p14="http://schemas.microsoft.com/office/powerpoint/2010/main" val="146825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p:txBody>
          <a:bodyPr numCol="2">
            <a:normAutofit fontScale="70000" lnSpcReduction="20000"/>
          </a:bodyPr>
          <a:lstStyle/>
          <a:p>
            <a:pPr marL="0" indent="0">
              <a:buNone/>
            </a:pPr>
            <a:r>
              <a:rPr lang="en-US" dirty="0"/>
              <a:t>SUBSECTION 2. GENERAL PROVISIONS ON CONTRACT</a:t>
            </a:r>
          </a:p>
          <a:p>
            <a:pPr marL="0" indent="0">
              <a:buNone/>
            </a:pPr>
            <a:r>
              <a:rPr lang="en-US" dirty="0"/>
              <a:t>CHAPTER 27. Concept and Conditions of Contract</a:t>
            </a:r>
          </a:p>
          <a:p>
            <a:pPr marL="0" indent="0">
              <a:buNone/>
            </a:pPr>
            <a:r>
              <a:rPr lang="en-US" dirty="0"/>
              <a:t>CHAPTER 28. Conclusion of Contract</a:t>
            </a:r>
          </a:p>
          <a:p>
            <a:pPr marL="0" indent="0">
              <a:buNone/>
            </a:pPr>
            <a:r>
              <a:rPr lang="en-US" dirty="0"/>
              <a:t>CHAPTER 29. Change and Dissolution of Contract</a:t>
            </a:r>
          </a:p>
          <a:p>
            <a:pPr marL="0" indent="0">
              <a:buNone/>
            </a:pPr>
            <a:r>
              <a:rPr lang="en-US" dirty="0"/>
              <a:t>SECTION IV. INDIVIDUAL TYPES OF OBLIGATION</a:t>
            </a:r>
          </a:p>
          <a:p>
            <a:pPr marL="0" indent="0">
              <a:buNone/>
            </a:pPr>
            <a:r>
              <a:rPr lang="en-US" dirty="0"/>
              <a:t>CHAPTER 30. Purchase-Sale</a:t>
            </a:r>
          </a:p>
          <a:p>
            <a:pPr marL="0" indent="0">
              <a:buNone/>
            </a:pPr>
            <a:r>
              <a:rPr lang="en-US" dirty="0"/>
              <a:t>§ 1. General Provisions on Purchase-Sale</a:t>
            </a:r>
          </a:p>
          <a:p>
            <a:pPr marL="0" indent="0">
              <a:buNone/>
            </a:pPr>
            <a:r>
              <a:rPr lang="en-US" dirty="0"/>
              <a:t>§ 2. Retail Purchase-Sale</a:t>
            </a:r>
          </a:p>
          <a:p>
            <a:pPr marL="0" indent="0">
              <a:buNone/>
            </a:pPr>
            <a:r>
              <a:rPr lang="en-US" dirty="0"/>
              <a:t>§ 3. Delivery of Goods</a:t>
            </a:r>
          </a:p>
          <a:p>
            <a:pPr marL="0" indent="0">
              <a:buNone/>
            </a:pPr>
            <a:r>
              <a:rPr lang="en-US" dirty="0"/>
              <a:t>§ 4. Delivery of Goods for State Needs</a:t>
            </a:r>
          </a:p>
          <a:p>
            <a:pPr marL="0" indent="0">
              <a:buNone/>
            </a:pPr>
            <a:r>
              <a:rPr lang="en-US" dirty="0"/>
              <a:t>§ 5. Agricultural Procurement Contract</a:t>
            </a:r>
          </a:p>
          <a:p>
            <a:pPr marL="0" indent="0">
              <a:buNone/>
            </a:pPr>
            <a:r>
              <a:rPr lang="en-US" dirty="0"/>
              <a:t>§ 6. Electric Power Supply</a:t>
            </a:r>
          </a:p>
          <a:p>
            <a:pPr marL="0" indent="0">
              <a:buNone/>
            </a:pPr>
            <a:r>
              <a:rPr lang="en-US" dirty="0"/>
              <a:t>§ 7. Sale of Immovable Property</a:t>
            </a:r>
          </a:p>
          <a:p>
            <a:pPr marL="0" indent="0">
              <a:buNone/>
            </a:pPr>
            <a:r>
              <a:rPr lang="en-US" dirty="0"/>
              <a:t>§ 8. Sale of Enterprise</a:t>
            </a:r>
          </a:p>
          <a:p>
            <a:pPr marL="0" indent="0">
              <a:buNone/>
            </a:pPr>
            <a:r>
              <a:rPr lang="en-US" dirty="0"/>
              <a:t>CHAPTER 31. Barter</a:t>
            </a:r>
          </a:p>
          <a:p>
            <a:pPr marL="0" indent="0">
              <a:buNone/>
            </a:pPr>
            <a:r>
              <a:rPr lang="en-US" dirty="0"/>
              <a:t>CHAPTER 32. Gift</a:t>
            </a:r>
          </a:p>
          <a:p>
            <a:pPr marL="0" indent="0">
              <a:buNone/>
            </a:pPr>
            <a:r>
              <a:rPr lang="en-US" dirty="0"/>
              <a:t>CHAPTER 33. Rent and Maintenance of Dependent for Life</a:t>
            </a:r>
          </a:p>
          <a:p>
            <a:pPr marL="0" indent="0">
              <a:buNone/>
            </a:pPr>
            <a:r>
              <a:rPr lang="en-US" dirty="0"/>
              <a:t>§ 1. General Provisions on Rent and Maintenance of Dependent for Life</a:t>
            </a:r>
          </a:p>
          <a:p>
            <a:pPr marL="0" indent="0">
              <a:buNone/>
            </a:pPr>
            <a:r>
              <a:rPr lang="en-US" dirty="0"/>
              <a:t>§ 2. Permanent Rent</a:t>
            </a:r>
          </a:p>
          <a:p>
            <a:pPr marL="0" indent="0">
              <a:buNone/>
            </a:pPr>
            <a:r>
              <a:rPr lang="en-US" dirty="0"/>
              <a:t>§ 3. Rent for Life</a:t>
            </a:r>
          </a:p>
          <a:p>
            <a:pPr marL="0" indent="0">
              <a:buNone/>
            </a:pPr>
            <a:r>
              <a:rPr lang="en-US" dirty="0"/>
              <a:t>§ 4. Maintenance of Dependent for Life</a:t>
            </a:r>
          </a:p>
          <a:p>
            <a:pPr marL="0" indent="0">
              <a:buNone/>
            </a:pPr>
            <a:endParaRPr lang="ru-RU" dirty="0"/>
          </a:p>
        </p:txBody>
      </p:sp>
    </p:spTree>
    <p:extLst>
      <p:ext uri="{BB962C8B-B14F-4D97-AF65-F5344CB8AC3E}">
        <p14:creationId xmlns:p14="http://schemas.microsoft.com/office/powerpoint/2010/main" val="1566734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a:xfrm>
            <a:off x="1015999" y="2286000"/>
            <a:ext cx="10422467" cy="3581400"/>
          </a:xfrm>
        </p:spPr>
        <p:txBody>
          <a:bodyPr numCol="2">
            <a:normAutofit fontScale="70000" lnSpcReduction="20000"/>
          </a:bodyPr>
          <a:lstStyle/>
          <a:p>
            <a:pPr marL="0" indent="0">
              <a:buNone/>
            </a:pPr>
            <a:r>
              <a:rPr lang="en-US" dirty="0"/>
              <a:t>CHAPTER 34. Lease</a:t>
            </a:r>
          </a:p>
          <a:p>
            <a:pPr marL="0" indent="0">
              <a:buNone/>
            </a:pPr>
            <a:r>
              <a:rPr lang="en-US" dirty="0"/>
              <a:t>§ 1. General Provisions on Lease</a:t>
            </a:r>
          </a:p>
          <a:p>
            <a:pPr marL="0" indent="0">
              <a:buNone/>
            </a:pPr>
            <a:r>
              <a:rPr lang="en-US" dirty="0"/>
              <a:t>§ 2. Rental</a:t>
            </a:r>
          </a:p>
          <a:p>
            <a:pPr marL="0" indent="0">
              <a:buNone/>
            </a:pPr>
            <a:r>
              <a:rPr lang="en-US" dirty="0"/>
              <a:t>§ 3. Lease of Means of Transport</a:t>
            </a:r>
          </a:p>
          <a:p>
            <a:pPr marL="0" indent="0">
              <a:buNone/>
            </a:pPr>
            <a:r>
              <a:rPr lang="en-US" dirty="0"/>
              <a:t>1. Lease of Means of Transport, With Provision of Services Relating to Driving and Technical Operation (Lease of Means of Transport with Crew)</a:t>
            </a:r>
          </a:p>
          <a:p>
            <a:pPr marL="0" indent="0">
              <a:buNone/>
            </a:pPr>
            <a:r>
              <a:rPr lang="en-US" dirty="0"/>
              <a:t>2. Lease of Means of Transport Without Provision of Services Relating to Driving and Technical Operation (Lease of Means of Transport Without Crew)</a:t>
            </a:r>
          </a:p>
          <a:p>
            <a:pPr marL="0" indent="0">
              <a:buNone/>
            </a:pPr>
            <a:r>
              <a:rPr lang="en-US" dirty="0"/>
              <a:t>§ 4. Lease of Capital Constructions (Buildings, Structures), Isolated Premises or Parking Lots</a:t>
            </a:r>
          </a:p>
          <a:p>
            <a:pPr marL="0" indent="0">
              <a:buNone/>
            </a:pPr>
            <a:r>
              <a:rPr lang="en-US" dirty="0"/>
              <a:t>§ 5. Lease of Enterprise</a:t>
            </a:r>
          </a:p>
          <a:p>
            <a:pPr marL="0" indent="0">
              <a:buNone/>
            </a:pPr>
            <a:r>
              <a:rPr lang="en-US" dirty="0"/>
              <a:t>CHAPTER 35. Rental of Dwelling Premise</a:t>
            </a:r>
          </a:p>
          <a:p>
            <a:pPr marL="0" indent="0">
              <a:buNone/>
            </a:pPr>
            <a:r>
              <a:rPr lang="en-US" dirty="0"/>
              <a:t>CHAPTER 36. Uncompensated Use</a:t>
            </a:r>
          </a:p>
          <a:p>
            <a:pPr marL="0" indent="0">
              <a:buNone/>
            </a:pPr>
            <a:r>
              <a:rPr lang="en-US" dirty="0"/>
              <a:t>CHAPTER 37. Independent Work</a:t>
            </a:r>
          </a:p>
          <a:p>
            <a:pPr marL="0" indent="0">
              <a:buNone/>
            </a:pPr>
            <a:r>
              <a:rPr lang="en-US" dirty="0"/>
              <a:t>§ 1. General Provisions on Independent Work</a:t>
            </a:r>
          </a:p>
          <a:p>
            <a:pPr marL="0" indent="0">
              <a:buNone/>
            </a:pPr>
            <a:r>
              <a:rPr lang="en-US" dirty="0"/>
              <a:t>§ 2. Domestic Independent Work</a:t>
            </a:r>
          </a:p>
          <a:p>
            <a:pPr marL="0" indent="0">
              <a:buNone/>
            </a:pPr>
            <a:r>
              <a:rPr lang="en-US" dirty="0"/>
              <a:t>§ 3. Construction Independent Work</a:t>
            </a:r>
          </a:p>
          <a:p>
            <a:pPr marL="0" indent="0">
              <a:buNone/>
            </a:pPr>
            <a:r>
              <a:rPr lang="en-US" dirty="0"/>
              <a:t>§ 4. Independent Work Contract for Fulfillment of Design and Survey Work</a:t>
            </a:r>
          </a:p>
          <a:p>
            <a:pPr marL="0" indent="0">
              <a:buNone/>
            </a:pPr>
            <a:r>
              <a:rPr lang="en-US" dirty="0"/>
              <a:t>CHAPTER 38. Fulfillment of Scientific Research, Experimental Design and Technological Work</a:t>
            </a:r>
          </a:p>
          <a:p>
            <a:pPr marL="0" indent="0">
              <a:buNone/>
            </a:pPr>
            <a:r>
              <a:rPr lang="en-US" dirty="0"/>
              <a:t>CHAPTER 39. Compensated Rendering of Services</a:t>
            </a:r>
          </a:p>
          <a:p>
            <a:pPr marL="0" indent="0">
              <a:buNone/>
            </a:pPr>
            <a:r>
              <a:rPr lang="en-US" dirty="0"/>
              <a:t>CHAPTER 40. Carriage</a:t>
            </a:r>
          </a:p>
          <a:p>
            <a:pPr marL="0" indent="0">
              <a:buNone/>
            </a:pPr>
            <a:r>
              <a:rPr lang="en-US" dirty="0"/>
              <a:t>CHAPTER 41. Forwarding</a:t>
            </a:r>
          </a:p>
          <a:p>
            <a:pPr marL="0" indent="0">
              <a:buNone/>
            </a:pPr>
            <a:endParaRPr lang="ru-RU" dirty="0"/>
          </a:p>
        </p:txBody>
      </p:sp>
    </p:spTree>
    <p:extLst>
      <p:ext uri="{BB962C8B-B14F-4D97-AF65-F5344CB8AC3E}">
        <p14:creationId xmlns:p14="http://schemas.microsoft.com/office/powerpoint/2010/main" val="3551821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structure Civil Code of the Republic of Belarus </a:t>
            </a:r>
            <a:endParaRPr lang="ru-RU" dirty="0"/>
          </a:p>
        </p:txBody>
      </p:sp>
      <p:sp>
        <p:nvSpPr>
          <p:cNvPr id="3" name="Объект 2"/>
          <p:cNvSpPr>
            <a:spLocks noGrp="1"/>
          </p:cNvSpPr>
          <p:nvPr>
            <p:ph idx="1"/>
          </p:nvPr>
        </p:nvSpPr>
        <p:spPr/>
        <p:txBody>
          <a:bodyPr numCol="2">
            <a:normAutofit fontScale="55000" lnSpcReduction="20000"/>
          </a:bodyPr>
          <a:lstStyle/>
          <a:p>
            <a:pPr marL="0" indent="0">
              <a:buNone/>
            </a:pPr>
            <a:r>
              <a:rPr lang="en-US" dirty="0"/>
              <a:t>CHAPTER 42. Loan and Credit</a:t>
            </a:r>
          </a:p>
          <a:p>
            <a:pPr marL="0" indent="0">
              <a:buNone/>
            </a:pPr>
            <a:r>
              <a:rPr lang="en-US" dirty="0"/>
              <a:t>CHAPTER 43. Financing Under Cession of Monetary Demand (Factoring)</a:t>
            </a:r>
          </a:p>
          <a:p>
            <a:pPr marL="0" indent="0">
              <a:buNone/>
            </a:pPr>
            <a:r>
              <a:rPr lang="en-US" dirty="0"/>
              <a:t>CHAPTER 44. Bank Deposit</a:t>
            </a:r>
          </a:p>
          <a:p>
            <a:pPr marL="0" indent="0">
              <a:buNone/>
            </a:pPr>
            <a:r>
              <a:rPr lang="en-US" dirty="0"/>
              <a:t>CHAPTER 45. Bank Account</a:t>
            </a:r>
          </a:p>
          <a:p>
            <a:pPr marL="0" indent="0">
              <a:buNone/>
            </a:pPr>
            <a:r>
              <a:rPr lang="en-US" dirty="0"/>
              <a:t>CHAPTER 46. Settlement of Accounts</a:t>
            </a:r>
          </a:p>
          <a:p>
            <a:pPr marL="0" indent="0">
              <a:buNone/>
            </a:pPr>
            <a:r>
              <a:rPr lang="en-US" dirty="0"/>
              <a:t>CHAPTER 47. Storage</a:t>
            </a:r>
          </a:p>
          <a:p>
            <a:pPr marL="0" indent="0">
              <a:buNone/>
            </a:pPr>
            <a:r>
              <a:rPr lang="en-US" dirty="0"/>
              <a:t>§ 1. General Provisions on Storage</a:t>
            </a:r>
          </a:p>
          <a:p>
            <a:pPr marL="0" indent="0">
              <a:buNone/>
            </a:pPr>
            <a:r>
              <a:rPr lang="en-US" dirty="0"/>
              <a:t>§ 2. Storage in Warehouse</a:t>
            </a:r>
          </a:p>
          <a:p>
            <a:pPr marL="0" indent="0">
              <a:buNone/>
            </a:pPr>
            <a:r>
              <a:rPr lang="en-US" dirty="0"/>
              <a:t>§ 3. Special Types of Storage</a:t>
            </a:r>
          </a:p>
          <a:p>
            <a:pPr marL="0" indent="0">
              <a:buNone/>
            </a:pPr>
            <a:r>
              <a:rPr lang="en-US" dirty="0"/>
              <a:t>CHAPTER 48. Insurance</a:t>
            </a:r>
          </a:p>
          <a:p>
            <a:pPr marL="0" indent="0">
              <a:buNone/>
            </a:pPr>
            <a:r>
              <a:rPr lang="en-US" dirty="0"/>
              <a:t>CHAPTER 49. Commission</a:t>
            </a:r>
          </a:p>
          <a:p>
            <a:pPr marL="0" indent="0">
              <a:buNone/>
            </a:pPr>
            <a:r>
              <a:rPr lang="en-US" dirty="0"/>
              <a:t>CHAPTER 50. Actions in Another's Interest Without Commission</a:t>
            </a:r>
          </a:p>
          <a:p>
            <a:pPr marL="0" indent="0">
              <a:buNone/>
            </a:pPr>
            <a:r>
              <a:rPr lang="en-US" dirty="0"/>
              <a:t>CHAPTER 51. Commission Body</a:t>
            </a:r>
          </a:p>
          <a:p>
            <a:pPr marL="0" indent="0">
              <a:buNone/>
            </a:pPr>
            <a:r>
              <a:rPr lang="en-US" dirty="0"/>
              <a:t>CHAPTER 52. Trust Management of Property</a:t>
            </a:r>
          </a:p>
          <a:p>
            <a:pPr marL="0" indent="0">
              <a:buNone/>
            </a:pPr>
            <a:r>
              <a:rPr lang="en-US" dirty="0"/>
              <a:t>CHAPTER 53. Complex Entrepreneurial License (franchise)</a:t>
            </a:r>
          </a:p>
          <a:p>
            <a:pPr marL="0" indent="0">
              <a:buNone/>
            </a:pPr>
            <a:r>
              <a:rPr lang="en-US" dirty="0"/>
              <a:t>CHAPTER 54. Simple Partnership</a:t>
            </a:r>
          </a:p>
          <a:p>
            <a:pPr marL="0" indent="0">
              <a:buNone/>
            </a:pPr>
            <a:r>
              <a:rPr lang="en-US" dirty="0"/>
              <a:t>CHAPTER 55. Public Promise of Reward</a:t>
            </a:r>
          </a:p>
          <a:p>
            <a:pPr marL="0" indent="0">
              <a:buNone/>
            </a:pPr>
            <a:r>
              <a:rPr lang="en-US" dirty="0"/>
              <a:t>CHAPTER 56. Public Competition</a:t>
            </a:r>
          </a:p>
          <a:p>
            <a:pPr marL="0" indent="0">
              <a:buNone/>
            </a:pPr>
            <a:r>
              <a:rPr lang="en-US" dirty="0"/>
              <a:t>CHAPTER 57. Conducting Games and Betting</a:t>
            </a:r>
          </a:p>
          <a:p>
            <a:pPr marL="0" indent="0">
              <a:buNone/>
            </a:pPr>
            <a:r>
              <a:rPr lang="en-US" dirty="0"/>
              <a:t>CHAPTER 58. Obligations as Consequence of Causing Harm</a:t>
            </a:r>
          </a:p>
          <a:p>
            <a:pPr marL="0" indent="0">
              <a:buNone/>
            </a:pPr>
            <a:r>
              <a:rPr lang="en-US" dirty="0"/>
              <a:t>§ 1. General Provisions on Compensation of Harm</a:t>
            </a:r>
          </a:p>
          <a:p>
            <a:pPr marL="0" indent="0">
              <a:buNone/>
            </a:pPr>
            <a:r>
              <a:rPr lang="en-US" dirty="0"/>
              <a:t>§ 2. Compensation of Harm Caused to Life and Health of Citizen</a:t>
            </a:r>
          </a:p>
          <a:p>
            <a:pPr marL="0" indent="0">
              <a:buNone/>
            </a:pPr>
            <a:r>
              <a:rPr lang="en-US" dirty="0"/>
              <a:t>§ 3. Compensation of Harm Caused as Consequence of Defects of Good, Work, or Service</a:t>
            </a:r>
          </a:p>
          <a:p>
            <a:pPr marL="0" indent="0">
              <a:buNone/>
            </a:pPr>
            <a:r>
              <a:rPr lang="en-US" dirty="0"/>
              <a:t>§ 4. Compensation of Moral Harm</a:t>
            </a:r>
          </a:p>
          <a:p>
            <a:pPr marL="0" indent="0">
              <a:buNone/>
            </a:pPr>
            <a:endParaRPr lang="ru-RU" dirty="0"/>
          </a:p>
        </p:txBody>
      </p:sp>
    </p:spTree>
    <p:extLst>
      <p:ext uri="{BB962C8B-B14F-4D97-AF65-F5344CB8AC3E}">
        <p14:creationId xmlns:p14="http://schemas.microsoft.com/office/powerpoint/2010/main" val="151628374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639</TotalTime>
  <Words>4684</Words>
  <Application>Microsoft Office PowerPoint</Application>
  <PresentationFormat>Произвольный</PresentationFormat>
  <Paragraphs>276</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Crop</vt:lpstr>
      <vt:lpstr>Civil law of the republic of belarus</vt:lpstr>
      <vt:lpstr>Essence of civil law</vt:lpstr>
      <vt:lpstr>The structure Civil Code of the Republic of Belarus </vt:lpstr>
      <vt:lpstr>The structure Civil Code of the Republic of Belarus </vt:lpstr>
      <vt:lpstr>The structure Civil Code of the Republic of Belarus </vt:lpstr>
      <vt:lpstr>The structure Civil Code of the Republic of Belarus </vt:lpstr>
      <vt:lpstr>The structure Civil Code of the Republic of Belarus </vt:lpstr>
      <vt:lpstr>The structure Civil Code of the Republic of Belarus </vt:lpstr>
      <vt:lpstr>The structure Civil Code of the Republic of Belarus </vt:lpstr>
      <vt:lpstr>The structure Civil Code of the Republic of Belarus </vt:lpstr>
      <vt:lpstr>The structure Civil Code of the Republic of Belarus </vt:lpstr>
      <vt:lpstr>Article 3. Civil Legislation </vt:lpstr>
      <vt:lpstr>Article 1. Relations Regulated by Civil Legislation</vt:lpstr>
      <vt:lpstr>Article 1. Relations Regulated by Civil Legislation</vt:lpstr>
      <vt:lpstr>Article 1. Relations Regulated by Civil Legislation</vt:lpstr>
      <vt:lpstr>Article 2. Main Principles of Civil Legislation. </vt:lpstr>
      <vt:lpstr>Article 2. Main Principles of Civil Legislation. </vt:lpstr>
      <vt:lpstr>Презентация PowerPoint</vt:lpstr>
      <vt:lpstr>Презентация PowerPoint</vt:lpstr>
      <vt:lpstr>SUBSECTION 3 OBJECTS OF CIVIL RIGHTS CHAPTER 6 General Provisions Article 128. Types of Objects of Civil Rights</vt:lpstr>
      <vt:lpstr>SUBSECTION 3 OBJECTS OF CIVIL RIGHTS CHAPTER 6 General Provisions Article 129. Turnability of Objects of Civil Rights</vt:lpstr>
      <vt:lpstr>SUBSECTION 4 TRANSACTIONS AND REPRESENTATION CHAPTER 9 Transactions § 1. Concept, Types, and Forms of Transactions   </vt:lpstr>
      <vt:lpstr>SUBSECTION 4 TRANSACTIONS AND REPRESENTATION CHAPTER 9 Transactions § 1. Concept, Types, and Forms of Transactions</vt:lpstr>
      <vt:lpstr>SUBSECTION 4 TRANSACTIONS AND REPRESENTATION CHAPTER 9 Transactions § 1. Concept, Types, and Forms of Transactions</vt:lpstr>
      <vt:lpstr>SUBSECTION 4 TRANSACTIONS AND REPRESENTATION CHAPTER 9 Transactions § 1. Concept, Types, and Forms of Transactions Article 161. Written Form of Transaction </vt:lpstr>
      <vt:lpstr>SUBSECTION 4 TRANSACTIONS AND REPRESENTATION CHAPTER 9 Transactions § 1. Concept, Types, and Forms of Transactions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law information sources</dc:title>
  <dc:creator>Я</dc:creator>
  <cp:lastModifiedBy>zkm</cp:lastModifiedBy>
  <cp:revision>25</cp:revision>
  <dcterms:created xsi:type="dcterms:W3CDTF">2020-10-18T14:53:45Z</dcterms:created>
  <dcterms:modified xsi:type="dcterms:W3CDTF">2020-10-19T18:03:01Z</dcterms:modified>
</cp:coreProperties>
</file>