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80" r:id="rId6"/>
    <p:sldId id="279" r:id="rId7"/>
    <p:sldId id="281" r:id="rId8"/>
    <p:sldId id="282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87" r:id="rId19"/>
    <p:sldId id="270" r:id="rId20"/>
    <p:sldId id="289" r:id="rId21"/>
    <p:sldId id="271" r:id="rId22"/>
    <p:sldId id="272" r:id="rId23"/>
    <p:sldId id="288" r:id="rId24"/>
    <p:sldId id="273" r:id="rId25"/>
    <p:sldId id="285" r:id="rId26"/>
    <p:sldId id="274" r:id="rId27"/>
    <p:sldId id="275" r:id="rId28"/>
    <p:sldId id="286" r:id="rId29"/>
    <p:sldId id="266" r:id="rId30"/>
    <p:sldId id="276" r:id="rId31"/>
    <p:sldId id="277" r:id="rId32"/>
    <p:sldId id="278" r:id="rId33"/>
    <p:sldId id="284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66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9A0C4A-B67E-4FDE-9BD9-5C307209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D67A4-1D59-4228-8DEC-FB0C1F70E03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CC2DB-9863-482C-AAA8-2A7880708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18F47-9C65-4893-B368-C2012F3D0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CC360-F8B4-4368-B0CA-8BDB72045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A66FE-A3EC-4FB3-A535-7B06864E0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6CC6-2C1E-44D2-85A0-7C55FA52F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6D75C-A5C9-4E81-821B-B1C9D85B9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C7C5-512A-476B-A22B-D0F212A62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74245-4AAB-4A59-9621-E048C22BF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CED3-63F5-43AD-A5CE-6263D638F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6FDC-BD21-49B6-8EB9-A84263907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7187-80D8-48C5-9174-720595CA8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87CC8F-BF9D-4E1F-B9C8-19213A681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Раздел 4.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Процессы создания технологического слоя</a:t>
            </a:r>
            <a:r>
              <a:rPr lang="en-US" sz="2800" b="1" dirty="0" smtClean="0">
                <a:latin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Лекция №11</a:t>
            </a: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Тема 11.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Высокотемпературное окисление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кремния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3"/>
            <a:ext cx="8229600" cy="3561259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1. Высокотемпературное окисление кремния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2. Кинетика роста оксида кремния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3. Влияние типа и концентрации примеси в </a:t>
            </a:r>
            <a:r>
              <a:rPr lang="ru-RU" sz="2800" dirty="0" smtClean="0">
                <a:latin typeface="Times New Roman" pitchFamily="18" charset="0"/>
              </a:rPr>
              <a:t>подложке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4.  </a:t>
            </a:r>
            <a:r>
              <a:rPr lang="ru-RU" sz="2800" dirty="0" smtClean="0">
                <a:latin typeface="Times New Roman" pitchFamily="18" charset="0"/>
              </a:rPr>
              <a:t>Контроль параметров </a:t>
            </a: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</a:rPr>
              <a:t>Модель</a:t>
            </a:r>
            <a:r>
              <a:rPr lang="ru-RU" sz="3200" b="1" smtClean="0">
                <a:solidFill>
                  <a:srgbClr val="FF0066"/>
                </a:solidFill>
                <a:latin typeface="Times New Roman" pitchFamily="18" charset="0"/>
              </a:rPr>
              <a:t> роста оксида </a:t>
            </a:r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</a:rPr>
              <a:t> Дила-Гроува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1)	массоперенос окислителя через внешнюю границу растущего окисла  SiO</a:t>
            </a:r>
            <a:r>
              <a:rPr lang="ru-RU" sz="2800" baseline="-25000" smtClean="0">
                <a:latin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</a:rPr>
              <a:t> из газовой фазы (поток  </a:t>
            </a:r>
            <a:r>
              <a:rPr lang="ru-RU" sz="2800" b="1" i="1" smtClean="0">
                <a:latin typeface="Times New Roman" pitchFamily="18" charset="0"/>
              </a:rPr>
              <a:t>F</a:t>
            </a:r>
            <a:r>
              <a:rPr lang="ru-RU" sz="2800" b="1" i="1" baseline="-25000" smtClean="0">
                <a:latin typeface="Times New Roman" pitchFamily="18" charset="0"/>
              </a:rPr>
              <a:t>1</a:t>
            </a:r>
            <a:r>
              <a:rPr lang="ru-RU" sz="2800" smtClean="0">
                <a:latin typeface="Times New Roman" pitchFamily="18" charset="0"/>
              </a:rPr>
              <a:t>):</a:t>
            </a: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068638"/>
            <a:ext cx="4105275" cy="963612"/>
          </a:xfrm>
          <a:prstGeom prst="rect">
            <a:avLst/>
          </a:prstGeom>
          <a:gradFill>
            <a:gsLst>
              <a:gs pos="0">
                <a:srgbClr val="FFCC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4213" y="4365625"/>
            <a:ext cx="8054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66"/>
                </a:solidFill>
                <a:latin typeface="Times New Roman" pitchFamily="18" charset="0"/>
              </a:rPr>
              <a:t>h</a:t>
            </a:r>
            <a:r>
              <a:rPr lang="ru-RU" sz="2400" b="1" i="1"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-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коэффициент массопереноса </a:t>
            </a:r>
            <a:r>
              <a:rPr lang="ru-RU" sz="2000">
                <a:latin typeface="Times New Roman" pitchFamily="18" charset="0"/>
              </a:rPr>
              <a:t>окисляющих частиц через внешнюю</a:t>
            </a:r>
          </a:p>
          <a:p>
            <a:r>
              <a:rPr lang="ru-RU" sz="2000">
                <a:latin typeface="Times New Roman" pitchFamily="18" charset="0"/>
              </a:rPr>
              <a:t> границу окисла; </a:t>
            </a:r>
          </a:p>
          <a:p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C*</a:t>
            </a:r>
            <a:r>
              <a:rPr lang="ru-RU" sz="2000">
                <a:latin typeface="Times New Roman" pitchFamily="18" charset="0"/>
              </a:rPr>
              <a:t> и  </a:t>
            </a:r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C</a:t>
            </a:r>
            <a:r>
              <a:rPr lang="ru-RU" sz="2000" b="1" i="1" baseline="-25000">
                <a:solidFill>
                  <a:srgbClr val="FF0066"/>
                </a:solidFill>
                <a:latin typeface="Times New Roman" pitchFamily="18" charset="0"/>
              </a:rPr>
              <a:t>0</a:t>
            </a:r>
            <a:r>
              <a:rPr lang="ru-RU" sz="2000">
                <a:latin typeface="Times New Roman" pitchFamily="18" charset="0"/>
              </a:rPr>
              <a:t>- концентрации окисляющих частиц в объеме газовой фазы </a:t>
            </a:r>
          </a:p>
          <a:p>
            <a:r>
              <a:rPr lang="ru-RU" sz="2000">
                <a:latin typeface="Times New Roman" pitchFamily="18" charset="0"/>
              </a:rPr>
              <a:t>и вблизи поверхности  оксида в любой момент времени окисления </a:t>
            </a:r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t </a:t>
            </a:r>
          </a:p>
          <a:p>
            <a:r>
              <a:rPr lang="ru-RU" sz="2000">
                <a:latin typeface="Times New Roman" pitchFamily="18" charset="0"/>
              </a:rPr>
              <a:t>(</a:t>
            </a:r>
            <a:r>
              <a:rPr lang="ru-RU" sz="2000" b="1" i="1">
                <a:solidFill>
                  <a:srgbClr val="FF0066"/>
                </a:solidFill>
                <a:latin typeface="Times New Roman" pitchFamily="18" charset="0"/>
              </a:rPr>
              <a:t>C</a:t>
            </a:r>
            <a:r>
              <a:rPr lang="ru-RU" sz="2000" b="1" i="1" baseline="-25000">
                <a:solidFill>
                  <a:srgbClr val="FF0066"/>
                </a:solidFill>
                <a:latin typeface="Times New Roman" pitchFamily="18" charset="0"/>
              </a:rPr>
              <a:t>0</a:t>
            </a:r>
            <a:r>
              <a:rPr lang="ru-RU" sz="2000" b="1" i="1" baseline="-25000"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принимается обычно равной предельной растворимости окислителя</a:t>
            </a:r>
          </a:p>
          <a:p>
            <a:r>
              <a:rPr lang="ru-RU" sz="2000">
                <a:latin typeface="Times New Roman" pitchFamily="18" charset="0"/>
              </a:rPr>
              <a:t> в  SiO</a:t>
            </a:r>
            <a:r>
              <a:rPr lang="ru-RU" sz="2000" baseline="-25000">
                <a:latin typeface="Times New Roman" pitchFamily="18" charset="0"/>
              </a:rPr>
              <a:t>2</a:t>
            </a:r>
            <a:r>
              <a:rPr lang="ru-RU" sz="2000">
                <a:latin typeface="Times New Roman" pitchFamily="18" charset="0"/>
              </a:rPr>
              <a:t>);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6250"/>
            <a:ext cx="8229600" cy="5145088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2)	диффузия окисляющих частиц через оксид к границе раздела  SiO</a:t>
            </a:r>
            <a:r>
              <a:rPr lang="ru-RU" sz="2400" baseline="-25000" smtClean="0">
                <a:latin typeface="Times New Roman" pitchFamily="18" charset="0"/>
              </a:rPr>
              <a:t>2</a:t>
            </a:r>
            <a:r>
              <a:rPr lang="ru-RU" sz="2400" smtClean="0">
                <a:latin typeface="Times New Roman" pitchFamily="18" charset="0"/>
              </a:rPr>
              <a:t>- Si (поток  </a:t>
            </a:r>
            <a:r>
              <a:rPr lang="ru-RU" sz="2400" b="1" i="1" smtClean="0">
                <a:latin typeface="Times New Roman" pitchFamily="18" charset="0"/>
              </a:rPr>
              <a:t>F</a:t>
            </a:r>
            <a:r>
              <a:rPr lang="ru-RU" sz="2400" b="1" i="1" baseline="-25000" smtClean="0">
                <a:latin typeface="Times New Roman" pitchFamily="18" charset="0"/>
              </a:rPr>
              <a:t>2</a:t>
            </a:r>
            <a:r>
              <a:rPr lang="ru-RU" sz="2400" smtClean="0">
                <a:latin typeface="Times New Roman" pitchFamily="18" charset="0"/>
              </a:rPr>
              <a:t>):</a:t>
            </a: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en-US" sz="2000" smtClean="0">
              <a:latin typeface="Times New Roman" pitchFamily="18" charset="0"/>
            </a:endParaRPr>
          </a:p>
          <a:p>
            <a:pPr eaLnBrk="1" hangingPunct="1"/>
            <a:r>
              <a:rPr lang="ru-RU" sz="2000" u="sng" smtClean="0">
                <a:latin typeface="Times New Roman" pitchFamily="18" charset="0"/>
              </a:rPr>
              <a:t>Лимитирующая стадия при малом </a:t>
            </a:r>
            <a:r>
              <a:rPr lang="en-US" sz="2000" i="1" u="sng" smtClean="0">
                <a:latin typeface="Times New Roman" pitchFamily="18" charset="0"/>
              </a:rPr>
              <a:t>D</a:t>
            </a:r>
            <a:endParaRPr lang="ru-RU" sz="2000" i="1" u="sng" smtClean="0">
              <a:latin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3) химическая реакция взаимодействия окислителя с кремнием (поток </a:t>
            </a:r>
            <a:r>
              <a:rPr lang="ru-RU" sz="2400" b="1" i="1" smtClean="0">
                <a:latin typeface="Times New Roman" pitchFamily="18" charset="0"/>
              </a:rPr>
              <a:t>F</a:t>
            </a:r>
            <a:r>
              <a:rPr lang="ru-RU" sz="2400" b="1" i="1" baseline="-25000" smtClean="0">
                <a:latin typeface="Times New Roman" pitchFamily="18" charset="0"/>
              </a:rPr>
              <a:t>3</a:t>
            </a:r>
            <a:r>
              <a:rPr lang="ru-RU" sz="2400" smtClean="0">
                <a:latin typeface="Times New Roman" pitchFamily="18" charset="0"/>
              </a:rPr>
              <a:t>):</a:t>
            </a:r>
            <a:endParaRPr lang="en-US" sz="2400" smtClean="0">
              <a:latin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</a:endParaRPr>
          </a:p>
          <a:p>
            <a:pPr eaLnBrk="1" hangingPunct="1"/>
            <a:r>
              <a:rPr lang="ru-RU" sz="2000" u="sng" smtClean="0">
                <a:latin typeface="Times New Roman" pitchFamily="18" charset="0"/>
              </a:rPr>
              <a:t>Лимитирующая стадия при очень большом  </a:t>
            </a:r>
            <a:r>
              <a:rPr lang="en-US" sz="2000" i="1" u="sng" smtClean="0">
                <a:latin typeface="Times New Roman" pitchFamily="18" charset="0"/>
              </a:rPr>
              <a:t>D</a:t>
            </a:r>
            <a:endParaRPr lang="ru-RU" sz="2000" i="1" u="sng" smtClean="0">
              <a:latin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12875"/>
            <a:ext cx="2490787" cy="1022350"/>
          </a:xfrm>
          <a:prstGeom prst="rect">
            <a:avLst/>
          </a:prstGeom>
          <a:gradFill>
            <a:gsLst>
              <a:gs pos="0">
                <a:srgbClr val="FFCC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47813" y="2420938"/>
            <a:ext cx="6162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7030A0"/>
                </a:solidFill>
                <a:latin typeface="Times New Roman" pitchFamily="18" charset="0"/>
              </a:rPr>
              <a:t>D </a:t>
            </a:r>
            <a:r>
              <a:rPr lang="ru-RU" sz="2000">
                <a:solidFill>
                  <a:srgbClr val="7030A0"/>
                </a:solidFill>
                <a:latin typeface="Times New Roman" pitchFamily="18" charset="0"/>
              </a:rPr>
              <a:t>- коэффициент диффузии окисляющих частиц; </a:t>
            </a:r>
          </a:p>
          <a:p>
            <a:r>
              <a:rPr lang="en-US" sz="2000" i="1">
                <a:solidFill>
                  <a:srgbClr val="7030A0"/>
                </a:solidFill>
                <a:latin typeface="Times New Roman" pitchFamily="18" charset="0"/>
              </a:rPr>
              <a:t>C</a:t>
            </a:r>
            <a:r>
              <a:rPr lang="en-US" sz="2000" i="1" baseline="-25000">
                <a:solidFill>
                  <a:srgbClr val="7030A0"/>
                </a:solidFill>
                <a:latin typeface="Times New Roman" pitchFamily="18" charset="0"/>
              </a:rPr>
              <a:t>0</a:t>
            </a:r>
            <a:r>
              <a:rPr lang="en-US" sz="2000" baseline="-2500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7030A0"/>
                </a:solidFill>
                <a:latin typeface="Times New Roman" pitchFamily="18" charset="0"/>
              </a:rPr>
              <a:t>- 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</a:rPr>
              <a:t>концентрация окислителя на границе  SiO</a:t>
            </a:r>
            <a:r>
              <a:rPr lang="ru-RU" baseline="-2500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</a:rPr>
              <a:t>-</a:t>
            </a:r>
            <a:r>
              <a:rPr lang="ru-RU">
                <a:solidFill>
                  <a:srgbClr val="7030A0"/>
                </a:solidFill>
              </a:rPr>
              <a:t> 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</a:rPr>
              <a:t>газовая фаза</a:t>
            </a:r>
            <a:endParaRPr lang="ru-RU" sz="200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ru-RU" sz="2000" b="1" i="1">
                <a:solidFill>
                  <a:srgbClr val="7030A0"/>
                </a:solidFill>
                <a:latin typeface="Times New Roman" pitchFamily="18" charset="0"/>
              </a:rPr>
              <a:t>C</a:t>
            </a:r>
            <a:r>
              <a:rPr lang="ru-RU" sz="2000" b="1" i="1" baseline="-25000">
                <a:solidFill>
                  <a:srgbClr val="7030A0"/>
                </a:solidFill>
                <a:latin typeface="Times New Roman" pitchFamily="18" charset="0"/>
              </a:rPr>
              <a:t>i </a:t>
            </a:r>
            <a:r>
              <a:rPr lang="ru-RU" sz="2000">
                <a:solidFill>
                  <a:srgbClr val="7030A0"/>
                </a:solidFill>
                <a:latin typeface="Times New Roman" pitchFamily="18" charset="0"/>
              </a:rPr>
              <a:t>– концентрация окислителя на границе  SiO</a:t>
            </a:r>
            <a:r>
              <a:rPr lang="ru-RU" sz="2000" baseline="-2500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ru-RU" sz="2000">
                <a:solidFill>
                  <a:srgbClr val="7030A0"/>
                </a:solidFill>
                <a:latin typeface="Times New Roman" pitchFamily="18" charset="0"/>
              </a:rPr>
              <a:t>- Si;</a:t>
            </a:r>
          </a:p>
          <a:p>
            <a:r>
              <a:rPr lang="en-US" sz="2000" i="1">
                <a:solidFill>
                  <a:srgbClr val="7030A0"/>
                </a:solidFill>
                <a:latin typeface="Times New Roman" pitchFamily="18" charset="0"/>
              </a:rPr>
              <a:t>x</a:t>
            </a:r>
            <a:r>
              <a:rPr lang="en-US" sz="2000">
                <a:solidFill>
                  <a:srgbClr val="7030A0"/>
                </a:solidFill>
                <a:latin typeface="Times New Roman" pitchFamily="18" charset="0"/>
              </a:rPr>
              <a:t> – </a:t>
            </a:r>
            <a:r>
              <a:rPr lang="ru-RU" sz="2000">
                <a:solidFill>
                  <a:srgbClr val="7030A0"/>
                </a:solidFill>
                <a:latin typeface="Times New Roman" pitchFamily="18" charset="0"/>
              </a:rPr>
              <a:t>толщина сформировавшегося оксида</a:t>
            </a:r>
            <a:endParaRPr lang="en-US" sz="200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708400" y="4941888"/>
            <a:ext cx="4589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7030A0"/>
                </a:solidFill>
                <a:latin typeface="Times New Roman" pitchFamily="18" charset="0"/>
                <a:ea typeface="TimesNewRomanPS-ItalicMT" charset="-128"/>
              </a:rPr>
              <a:t>k 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ea typeface="TimesNewRomanPSMT" charset="-128"/>
              </a:rPr>
              <a:t>– 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</a:rPr>
              <a:t>константа скорости химической реакции </a:t>
            </a:r>
          </a:p>
          <a:p>
            <a:r>
              <a:rPr lang="ru-RU">
                <a:solidFill>
                  <a:srgbClr val="7030A0"/>
                </a:solidFill>
                <a:latin typeface="Times New Roman" pitchFamily="18" charset="0"/>
              </a:rPr>
              <a:t>окисления кремния</a:t>
            </a:r>
            <a:r>
              <a:rPr lang="ru-RU">
                <a:solidFill>
                  <a:schemeClr val="hlink"/>
                </a:solidFill>
                <a:latin typeface="Times New Roman" pitchFamily="18" charset="0"/>
                <a:ea typeface="TimesNewRomanPSMT" charset="-128"/>
              </a:rPr>
              <a:t>.</a:t>
            </a: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797425"/>
            <a:ext cx="2016125" cy="796925"/>
          </a:xfrm>
          <a:prstGeom prst="rect">
            <a:avLst/>
          </a:prstGeom>
          <a:gradFill>
            <a:gsLst>
              <a:gs pos="0">
                <a:srgbClr val="FFCC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</a:rPr>
              <a:t>Диаграмма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</a:rPr>
              <a:t>высокотемпературного</a:t>
            </a: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</a:rPr>
              <a:t> окисления кремния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700213"/>
            <a:ext cx="4597400" cy="4138612"/>
          </a:xfrm>
          <a:solidFill>
            <a:schemeClr val="accent1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229600" cy="531812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В условиях установившегося равновесия потока </a:t>
            </a: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</a:rPr>
              <a:t>F </a:t>
            </a:r>
            <a:r>
              <a:rPr lang="ru-RU" sz="2800" smtClean="0">
                <a:latin typeface="Times New Roman" pitchFamily="18" charset="0"/>
              </a:rPr>
              <a:t> (</a:t>
            </a: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</a:rPr>
              <a:t>F</a:t>
            </a:r>
            <a:r>
              <a:rPr lang="ru-RU" sz="2800" b="1" i="1" baseline="-25000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r>
              <a:rPr lang="ru-RU" sz="28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= </a:t>
            </a: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</a:rPr>
              <a:t>F</a:t>
            </a:r>
            <a:r>
              <a:rPr lang="ru-RU" sz="2800" b="1" i="1" baseline="-2500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</a:rPr>
              <a:t> = </a:t>
            </a: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</a:rPr>
              <a:t>F</a:t>
            </a:r>
            <a:r>
              <a:rPr lang="ru-RU" sz="2800" b="1" i="1" baseline="-25000" smtClean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ru-RU" sz="2800" smtClean="0">
                <a:latin typeface="Times New Roman" pitchFamily="18" charset="0"/>
              </a:rPr>
              <a:t>) решается дифференциальное уравнение для определения скорости окисления:</a:t>
            </a: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916113"/>
            <a:ext cx="3384550" cy="1574800"/>
          </a:xfrm>
          <a:prstGeom prst="rect">
            <a:avLst/>
          </a:prstGeom>
          <a:gradFill>
            <a:gsLst>
              <a:gs pos="0">
                <a:srgbClr val="FF99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39750" y="5661025"/>
            <a:ext cx="8135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Times New Roman" pitchFamily="18" charset="0"/>
              </a:rPr>
              <a:t>N</a:t>
            </a:r>
            <a:r>
              <a:rPr lang="ru-RU" sz="2400">
                <a:latin typeface="Times New Roman" pitchFamily="18" charset="0"/>
              </a:rPr>
              <a:t> - число частиц окислителя, необходимое для создания </a:t>
            </a:r>
          </a:p>
          <a:p>
            <a:r>
              <a:rPr lang="ru-RU" sz="2400">
                <a:latin typeface="Times New Roman" pitchFamily="18" charset="0"/>
              </a:rPr>
              <a:t>единицы объема оксида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860800"/>
            <a:ext cx="2305050" cy="1397000"/>
          </a:xfrm>
          <a:prstGeom prst="rect">
            <a:avLst/>
          </a:prstGeom>
          <a:gradFill>
            <a:gsLst>
              <a:gs pos="0">
                <a:srgbClr val="FFCC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644900"/>
            <a:ext cx="2089150" cy="16002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</a:rPr>
              <a:t>Если ввести обозначени</a:t>
            </a:r>
            <a:r>
              <a:rPr lang="ru-RU" sz="2800" smtClean="0">
                <a:latin typeface="Times New Roman" pitchFamily="18" charset="0"/>
              </a:rPr>
              <a:t>я</a:t>
            </a: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Решение уравнения:</a:t>
            </a: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557338"/>
            <a:ext cx="4545012" cy="116998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781300"/>
            <a:ext cx="4608512" cy="7858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4292600"/>
            <a:ext cx="4248150" cy="822325"/>
          </a:xfrm>
          <a:prstGeom prst="rect">
            <a:avLst/>
          </a:prstGeom>
          <a:gradFill>
            <a:gsLst>
              <a:gs pos="0">
                <a:srgbClr val="FFCC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hlink"/>
                </a:solidFill>
                <a:latin typeface="Times New Roman" pitchFamily="18" charset="0"/>
              </a:rPr>
              <a:t>Зависимость толщины окисла кремния от времени окисления при высокой температуре</a:t>
            </a:r>
            <a:endParaRPr lang="en-US" sz="32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060575"/>
            <a:ext cx="6588125" cy="3817938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92150"/>
            <a:ext cx="8229600" cy="56896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При малых временах окисления </a:t>
            </a: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t &lt;&lt; A</a:t>
            </a:r>
            <a:r>
              <a:rPr lang="ru-RU" sz="2800" b="1" i="1" baseline="30000" smtClean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/4B</a:t>
            </a:r>
            <a:r>
              <a:rPr lang="ru-RU" sz="2800" smtClean="0">
                <a:latin typeface="Times New Roman" pitchFamily="18" charset="0"/>
              </a:rPr>
              <a:t> рост окисла описывается </a:t>
            </a:r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</a:rPr>
              <a:t>линейным законом  </a:t>
            </a:r>
            <a:r>
              <a:rPr lang="ru-RU" sz="2800" smtClean="0">
                <a:latin typeface="Times New Roman" pitchFamily="18" charset="0"/>
              </a:rPr>
              <a:t>(</a:t>
            </a:r>
            <a:r>
              <a:rPr lang="ru-RU" sz="2800" b="1" i="1" smtClean="0">
                <a:solidFill>
                  <a:srgbClr val="00B0F0"/>
                </a:solidFill>
                <a:latin typeface="Times New Roman" pitchFamily="18" charset="0"/>
              </a:rPr>
              <a:t>В/А</a:t>
            </a:r>
            <a:r>
              <a:rPr lang="ru-RU" sz="28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</a:rPr>
              <a:t>–</a:t>
            </a:r>
            <a:r>
              <a:rPr lang="ru-RU" sz="28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линейная константа скорости окисления) (кинетический контроль) </a:t>
            </a: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при больших временах окисления </a:t>
            </a: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t &gt;&gt; </a:t>
            </a: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</a:t>
            </a:r>
            <a:r>
              <a:rPr lang="ru-RU" sz="2800" smtClean="0">
                <a:latin typeface="Times New Roman" pitchFamily="18" charset="0"/>
              </a:rPr>
              <a:t> – </a:t>
            </a:r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</a:rPr>
              <a:t>параболическим</a:t>
            </a: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</a:rPr>
              <a:t>законом </a:t>
            </a:r>
            <a:r>
              <a:rPr lang="ru-RU" sz="2800" smtClean="0">
                <a:latin typeface="Times New Roman" pitchFamily="18" charset="0"/>
              </a:rPr>
              <a:t>(диффузионный контроль) ( В – параболическая константа скорости)</a:t>
            </a: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924175"/>
            <a:ext cx="3284537" cy="1082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5373688"/>
            <a:ext cx="3097213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</a:rPr>
              <a:t>Кинетика роста оксида кремния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</a:rPr>
              <a:t>Факторы, влияющие на характер окисления</a:t>
            </a:r>
            <a:r>
              <a:rPr lang="ru-RU" sz="280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температура окисления;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- парциальное давление окислителя в окружающей среде;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- состав окружающей среды (наличие примесей в окисляющей среде);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- ориентация окисляемой поверхности кремния;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- уровень легирования и тип примеси в подложке;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- образование внутренних напряжений в оксиде и кремнии;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- возникновение зарядов в оксиде.</a:t>
            </a:r>
          </a:p>
          <a:p>
            <a:pPr eaLnBrk="1" hangingPunct="1"/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395288" y="549275"/>
            <a:ext cx="8229600" cy="5732463"/>
          </a:xfrm>
        </p:spPr>
        <p:txBody>
          <a:bodyPr/>
          <a:lstStyle/>
          <a:p>
            <a:r>
              <a:rPr lang="ru-RU" sz="2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Добавление </a:t>
            </a:r>
            <a:r>
              <a:rPr lang="en-US" sz="2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ru-RU" sz="2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окислительную среду:</a:t>
            </a:r>
          </a:p>
          <a:p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- пассивирование ионов натрия</a:t>
            </a:r>
          </a:p>
          <a:p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-повышение пробивных напряжений пленок</a:t>
            </a:r>
          </a:p>
          <a:p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-геттерирование примесей и дефектов в кремнии</a:t>
            </a:r>
          </a:p>
          <a:p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(хлор способствует переводу примесей в кремнии в летучие хлориды – эффект геттерирования).</a:t>
            </a:r>
          </a:p>
          <a:p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- при добавлении к сухому кислороду восрастает скорость окисления</a:t>
            </a:r>
          </a:p>
          <a:p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-при добавлении к парам волы – снижение скорости окисления</a:t>
            </a:r>
          </a:p>
          <a:p>
            <a:r>
              <a:rPr lang="ru-RU" sz="23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-коррозия металлических частей оборудования</a:t>
            </a:r>
          </a:p>
          <a:p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При высокой концентрации и температуре подтравливание кремния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800" smtClean="0">
                <a:latin typeface="Times New Roman" pitchFamily="18" charset="0"/>
              </a:rPr>
              <a:t>Зависимость параболической константы </a:t>
            </a:r>
            <a:r>
              <a:rPr lang="ru-RU" sz="2800" b="1" i="1" smtClean="0">
                <a:latin typeface="Times New Roman" pitchFamily="18" charset="0"/>
              </a:rPr>
              <a:t>k</a:t>
            </a:r>
            <a:r>
              <a:rPr lang="ru-RU" sz="2800" b="1" i="1" baseline="-25000" smtClean="0">
                <a:latin typeface="Times New Roman" pitchFamily="18" charset="0"/>
              </a:rPr>
              <a:t>p </a:t>
            </a:r>
            <a:r>
              <a:rPr lang="ru-RU" sz="2800" smtClean="0">
                <a:latin typeface="Times New Roman" pitchFamily="18" charset="0"/>
              </a:rPr>
              <a:t>модели Дила - Гроува от температуры при окислении кремния</a:t>
            </a: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844675"/>
            <a:ext cx="3889375" cy="614363"/>
          </a:xfrm>
          <a:gradFill>
            <a:gsLst>
              <a:gs pos="0">
                <a:srgbClr val="FFCC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781300"/>
            <a:ext cx="50165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hlink"/>
                </a:solidFill>
                <a:latin typeface="Times New Roman" pitchFamily="18" charset="0"/>
              </a:rPr>
              <a:t>Применение диоксида кремния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пассивация поверхности интегральных микросхем;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- изоляция приборов в схеме;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-маскирование поверхности полупроводника при диффузии и ионном легировании;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- в качестве подзатворного диэлектрика в МДП-приборах и структурах.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Напряжения в окисле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разница коэффициентов термического расширения между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SiO2.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структурные дефекты в кремнии,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возникновение токов утечки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p-n-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переходов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18487" cy="185896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solidFill>
                  <a:srgbClr val="FF0066"/>
                </a:solidFill>
                <a:latin typeface="Times New Roman" pitchFamily="18" charset="0"/>
              </a:rPr>
              <a:t>Направление связей поверхностных атомов кремния с различной кристаллографической ориентацией</a:t>
            </a:r>
            <a:br>
              <a:rPr lang="ru-RU" sz="32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4000" smtClean="0"/>
              <a:t/>
            </a:r>
            <a:br>
              <a:rPr lang="ru-RU" sz="4000" smtClean="0"/>
            </a:br>
            <a:endParaRPr lang="en-US" sz="4000" smtClean="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500438"/>
            <a:ext cx="8280400" cy="180657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Зависимость толщины оксида от времени окисления кремния с различной кристаллографической ориентацией</a:t>
            </a: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6600" y="2214563"/>
            <a:ext cx="5130800" cy="3297237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Влияние ориентации на скорость окисления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Линейная константа скорости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зависит от концентрации поверхностных атомов</a:t>
            </a:r>
          </a:p>
          <a:p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Параболическая константа скорости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зависит – определяется диффузионной стадией реакции</a:t>
            </a:r>
          </a:p>
          <a:p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Ориентация поверхности влияет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-на энергию активации реакции окисления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-на концентрацию реакционных мест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66"/>
                </a:solidFill>
                <a:latin typeface="Times New Roman" pitchFamily="18" charset="0"/>
              </a:rPr>
              <a:t>Влияние типа и концентрации примеси в подложке</a:t>
            </a:r>
            <a:endParaRPr lang="en-US" sz="3200" b="1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i="1" smtClean="0">
                <a:solidFill>
                  <a:schemeClr val="hlink"/>
                </a:solidFill>
                <a:latin typeface="Times New Roman" pitchFamily="18" charset="0"/>
              </a:rPr>
              <a:t>m</a:t>
            </a:r>
            <a:r>
              <a:rPr lang="en-US" sz="2800" b="1" smtClean="0">
                <a:solidFill>
                  <a:schemeClr val="hlink"/>
                </a:solidFill>
                <a:latin typeface="Times New Roman" pitchFamily="18" charset="0"/>
              </a:rPr>
              <a:t>= </a:t>
            </a:r>
            <a:r>
              <a:rPr lang="en-US" sz="2800" b="1" i="1" smtClean="0">
                <a:solidFill>
                  <a:schemeClr val="hlink"/>
                </a:solidFill>
                <a:latin typeface="Times New Roman" pitchFamily="18" charset="0"/>
              </a:rPr>
              <a:t>C</a:t>
            </a:r>
            <a:r>
              <a:rPr lang="en-US" sz="2800" b="1" baseline="-25000" smtClean="0">
                <a:solidFill>
                  <a:schemeClr val="hlink"/>
                </a:solidFill>
                <a:latin typeface="Times New Roman" pitchFamily="18" charset="0"/>
              </a:rPr>
              <a:t>Si</a:t>
            </a:r>
            <a:r>
              <a:rPr lang="en-US" sz="2800" b="1" smtClean="0">
                <a:solidFill>
                  <a:schemeClr val="hlink"/>
                </a:solidFill>
                <a:latin typeface="Times New Roman" pitchFamily="18" charset="0"/>
              </a:rPr>
              <a:t>/</a:t>
            </a:r>
            <a:r>
              <a:rPr lang="en-US" sz="2800" b="1" i="1" smtClean="0">
                <a:solidFill>
                  <a:schemeClr val="hlink"/>
                </a:solidFill>
                <a:latin typeface="Times New Roman" pitchFamily="18" charset="0"/>
              </a:rPr>
              <a:t>C</a:t>
            </a:r>
            <a:r>
              <a:rPr lang="en-US" sz="2800" b="1" baseline="-25000" smtClean="0">
                <a:solidFill>
                  <a:schemeClr val="hlink"/>
                </a:solidFill>
                <a:latin typeface="Times New Roman" pitchFamily="18" charset="0"/>
              </a:rPr>
              <a:t>SiO2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</a:rPr>
              <a:t>равновесный коэффициент сегрегации</a:t>
            </a:r>
            <a:r>
              <a:rPr lang="en-US" sz="2800" b="1" baseline="-2500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>
                <a:latin typeface="Times New Roman" pitchFamily="18" charset="0"/>
              </a:rPr>
              <a:t>m&gt;1 </a:t>
            </a:r>
            <a:r>
              <a:rPr lang="ru-RU" sz="2800" i="1" smtClean="0">
                <a:latin typeface="Times New Roman" pitchFamily="18" charset="0"/>
              </a:rPr>
              <a:t>примесь будет оттесняться в кремний (</a:t>
            </a: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</a:rPr>
              <a:t>B</a:t>
            </a:r>
            <a:r>
              <a:rPr lang="en-US" sz="2800" i="1" smtClean="0">
                <a:latin typeface="Times New Roman" pitchFamily="18" charset="0"/>
              </a:rPr>
              <a:t>)</a:t>
            </a:r>
            <a:r>
              <a:rPr lang="ru-RU" sz="2800" i="1" smtClean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>
                <a:latin typeface="Times New Roman" pitchFamily="18" charset="0"/>
              </a:rPr>
              <a:t>m&lt;1</a:t>
            </a:r>
            <a:r>
              <a:rPr lang="ru-RU" sz="2800" i="1" smtClean="0">
                <a:latin typeface="Times New Roman" pitchFamily="18" charset="0"/>
              </a:rPr>
              <a:t> примесь будет накапливаться в оксиде</a:t>
            </a:r>
            <a:r>
              <a:rPr lang="en-US" sz="2800" i="1" smtClean="0">
                <a:latin typeface="Times New Roman" pitchFamily="18" charset="0"/>
              </a:rPr>
              <a:t> (</a:t>
            </a: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</a:rPr>
              <a:t>P,As</a:t>
            </a:r>
            <a:r>
              <a:rPr lang="en-US" sz="2800" i="1" smtClean="0">
                <a:latin typeface="Times New Roman" pitchFamily="18" charset="0"/>
              </a:rPr>
              <a:t>)</a:t>
            </a:r>
            <a:endParaRPr lang="en-US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Влияние  бора (</a:t>
            </a:r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</a:rPr>
              <a:t>В</a:t>
            </a:r>
            <a:r>
              <a:rPr lang="ru-RU" sz="2400" smtClean="0">
                <a:latin typeface="Times New Roman" pitchFamily="18" charset="0"/>
              </a:rPr>
              <a:t>) на величину линейной константы скорости роста окисла незначительно.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Небольшое увеличение параболической константы роста окисла при больших концентрациях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400" smtClean="0">
                <a:latin typeface="Times New Roman" pitchFamily="18" charset="0"/>
              </a:rPr>
              <a:t>.</a:t>
            </a: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Высокая концентрация  фосфора </a:t>
            </a:r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</a:rPr>
              <a:t>Р</a:t>
            </a:r>
            <a:r>
              <a:rPr lang="ru-RU" sz="2400" smtClean="0">
                <a:latin typeface="Times New Roman" pitchFamily="18" charset="0"/>
              </a:rPr>
              <a:t> на параболическую константу  также влияет очень слабо;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линейная константа роста сильно зависит от концентрации фосфора </a:t>
            </a:r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</a:rPr>
              <a:t>Р</a:t>
            </a:r>
            <a:r>
              <a:rPr lang="ru-RU" sz="2400" smtClean="0">
                <a:latin typeface="Times New Roman" pitchFamily="18" charset="0"/>
              </a:rPr>
              <a:t>;</a:t>
            </a: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</a:rPr>
              <a:t>Влияние парциального давления окислителя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Times New Roman" pitchFamily="18" charset="0"/>
              </a:rPr>
              <a:t>C=HP</a:t>
            </a:r>
            <a:r>
              <a:rPr lang="en-US" b="1" baseline="-25000" smtClean="0">
                <a:solidFill>
                  <a:srgbClr val="FF0066"/>
                </a:solidFill>
                <a:latin typeface="Times New Roman" pitchFamily="18" charset="0"/>
              </a:rPr>
              <a:t>S</a:t>
            </a:r>
            <a:r>
              <a:rPr lang="en-US" b="1" baseline="-25000" smtClean="0">
                <a:latin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</a:rPr>
              <a:t>– </a:t>
            </a:r>
            <a:r>
              <a:rPr lang="ru-RU" smtClean="0">
                <a:latin typeface="Times New Roman" pitchFamily="18" charset="0"/>
              </a:rPr>
              <a:t>закон  Генри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При 850-1000</a:t>
            </a:r>
            <a:r>
              <a:rPr lang="ru-RU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smtClean="0">
                <a:latin typeface="Times New Roman" pitchFamily="18" charset="0"/>
              </a:rPr>
              <a:t>С и давлении 10</a:t>
            </a:r>
            <a:r>
              <a:rPr lang="ru-RU" baseline="30000" smtClean="0">
                <a:latin typeface="Times New Roman" pitchFamily="18" charset="0"/>
              </a:rPr>
              <a:t>4</a:t>
            </a:r>
            <a:r>
              <a:rPr lang="ru-RU" smtClean="0">
                <a:latin typeface="Times New Roman" pitchFamily="18" charset="0"/>
              </a:rPr>
              <a:t>-10</a:t>
            </a:r>
            <a:r>
              <a:rPr lang="ru-RU" baseline="30000" smtClean="0">
                <a:latin typeface="Times New Roman" pitchFamily="18" charset="0"/>
              </a:rPr>
              <a:t>6</a:t>
            </a:r>
            <a:r>
              <a:rPr lang="ru-RU" smtClean="0">
                <a:latin typeface="Times New Roman" pitchFamily="18" charset="0"/>
              </a:rPr>
              <a:t> Па закон соблюдается </a:t>
            </a:r>
          </a:p>
          <a:p>
            <a:pPr algn="just" eaLnBrk="1" hangingPunct="1"/>
            <a:r>
              <a:rPr lang="ru-RU" smtClean="0">
                <a:latin typeface="Times New Roman" pitchFamily="18" charset="0"/>
              </a:rPr>
              <a:t>Диссоциация молекул окислителя на границе газ-</a:t>
            </a:r>
            <a:r>
              <a:rPr lang="en-US" smtClean="0">
                <a:latin typeface="Times New Roman" pitchFamily="18" charset="0"/>
              </a:rPr>
              <a:t>SiO</a:t>
            </a:r>
            <a:r>
              <a:rPr lang="en-US" baseline="-25000" smtClean="0">
                <a:latin typeface="Times New Roman" pitchFamily="18" charset="0"/>
              </a:rPr>
              <a:t>2</a:t>
            </a:r>
            <a:r>
              <a:rPr lang="ru-RU" smtClean="0">
                <a:latin typeface="Times New Roman" pitchFamily="18" charset="0"/>
              </a:rPr>
              <a:t> отсутствует и через оксид идет диффузия и сухого кислорода, и воды в молекулярной форме.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</a:rPr>
              <a:t>Схема установки для термического окисления кремния во влажном кислороде</a:t>
            </a:r>
            <a:endParaRPr lang="en-US" sz="2800" b="1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44675"/>
            <a:ext cx="7991475" cy="2978150"/>
          </a:xfrm>
          <a:noFill/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90525" y="5157788"/>
            <a:ext cx="8550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ea typeface="TimesNewRomanPSMT" charset="-128"/>
              </a:rPr>
              <a:t>1 - баллон с кислородом; 2 - редуктор; 3 - ротаметр; 4 – двухходовый кран;</a:t>
            </a:r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TimesNewRomanPSMT" charset="-128"/>
              </a:rPr>
              <a:t>5 - барбатер или водяная баня; 6 - кварцевый шлиф; 7 – кварцевая лодочка; </a:t>
            </a:r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TimesNewRomanPSMT" charset="-128"/>
              </a:rPr>
              <a:t>8- пластины кремния; 9- трубчатая печь; 10- кварцевый реактор; 11- термопара</a:t>
            </a:r>
            <a:endParaRPr lang="en-US">
              <a:latin typeface="Times New Roman" pitchFamily="18" charset="0"/>
              <a:ea typeface="TimesNewRomanPSMT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smtClean="0">
                <a:latin typeface="Times New Roman" pitchFamily="18" charset="0"/>
              </a:rPr>
              <a:t/>
            </a:r>
            <a:br>
              <a:rPr lang="ru-RU" sz="2800" b="1" u="sng" smtClean="0">
                <a:latin typeface="Times New Roman" pitchFamily="18" charset="0"/>
              </a:rPr>
            </a:br>
            <a:r>
              <a:rPr lang="ru-RU" sz="2800" b="1" u="sng" smtClean="0">
                <a:latin typeface="Times New Roman" pitchFamily="18" charset="0"/>
              </a:rPr>
              <a:t>Основное отличие окисления во влажном кислороде от окисления в сухом кислороде или парах воды</a:t>
            </a:r>
            <a:br>
              <a:rPr lang="ru-RU" sz="2800" b="1" u="sng" smtClean="0">
                <a:latin typeface="Times New Roman" pitchFamily="18" charset="0"/>
              </a:rPr>
            </a:br>
            <a:endParaRPr lang="ru-RU" sz="28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-концентрацию окислителя можно легко изменять от величины, соответствующей 100% содержания кислорода, до величины, соответствующей 100% содержания паров воды.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</a:rPr>
              <a:t>Слои  SiO</a:t>
            </a:r>
            <a:r>
              <a:rPr lang="ru-RU" sz="2800" b="1" i="1" baseline="-2500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</a:rPr>
              <a:t>, выращенные в парах воды и во влажном кислороде, содержат воду, обладают худшими электрическими и защитными свойствами, чем слои, выращенные в сухом кислороде.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На практике в большинстве случаев используются комбинированные режимы окисления - чередование этапов выращивания окисла в сухом и влажном кислороде.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</a:rPr>
              <a:t>Окисление во влажном кислороде</a:t>
            </a:r>
            <a:r>
              <a:rPr lang="ru-RU" sz="2800" smtClean="0">
                <a:latin typeface="Times New Roman" pitchFamily="18" charset="0"/>
              </a:rPr>
              <a:t> 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обеспечивает высокую скорость роста пленки и более низкую температуру процесса;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-добавление хлористого водорода к парам воды уменьшает пористость и рыхлость оксида кремния.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smtClean="0">
                <a:solidFill>
                  <a:srgbClr val="FF0066"/>
                </a:solidFill>
                <a:latin typeface="Times New Roman" pitchFamily="18" charset="0"/>
              </a:rPr>
              <a:t>Окисление в сухом кислороде</a:t>
            </a:r>
            <a:r>
              <a:rPr lang="ru-RU" sz="2800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- обеспечивает удаление воды из слоя SiO</a:t>
            </a:r>
            <a:r>
              <a:rPr lang="ru-RU" sz="2800" baseline="-25000" smtClean="0">
                <a:latin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- вызывает дополнительный рост слоя окисла;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- обеспечивает уплотнение выращенного на первом этапе слоя, а также заращивание имеющихся в нем пустот и других дефектов.</a:t>
            </a:r>
            <a:endParaRPr lang="en-US" sz="2800" smtClean="0">
              <a:latin typeface="Times New Roman" pitchFamily="18" charset="0"/>
            </a:endParaRP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52513"/>
            <a:ext cx="8229600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</a:rPr>
              <a:t>Окисление кремния при комнатной температуре</a:t>
            </a:r>
            <a:r>
              <a:rPr lang="ru-RU" sz="3200" smtClean="0">
                <a:latin typeface="Times New Roman" pitchFamily="18" charset="0"/>
              </a:rPr>
              <a:t>.</a:t>
            </a:r>
            <a:r>
              <a:rPr lang="ru-RU" sz="4000" smtClean="0"/>
              <a:t> </a:t>
            </a:r>
            <a:endParaRPr lang="en-US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Si + O</a:t>
            </a:r>
            <a:r>
              <a:rPr lang="en-US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SiO</a:t>
            </a:r>
            <a:r>
              <a:rPr lang="en-US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baseline="-25000" smtClean="0"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+ 840 кДж/моль.</a:t>
            </a:r>
            <a:endParaRPr lang="ru-RU" smtClean="0">
              <a:latin typeface="Times New Roman" pitchFamily="18" charset="0"/>
            </a:endParaRPr>
          </a:p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Скорость роста оксида имеет экспоненциальную зависимость от напряженности электрического поля для иона кремния, находящегося на расстоянии </a:t>
            </a:r>
            <a:r>
              <a:rPr lang="ru-RU" sz="2800" b="1" i="1" smtClean="0">
                <a:latin typeface="Times New Roman" pitchFamily="18" charset="0"/>
              </a:rPr>
              <a:t>а</a:t>
            </a:r>
            <a:r>
              <a:rPr lang="ru-RU" sz="2800" smtClean="0">
                <a:latin typeface="Times New Roman" pitchFamily="18" charset="0"/>
              </a:rPr>
              <a:t> от границы Si − SiO</a:t>
            </a:r>
            <a:r>
              <a:rPr lang="ru-RU" sz="2800" baseline="-25000" smtClean="0">
                <a:latin typeface="Times New Roman" pitchFamily="18" charset="0"/>
              </a:rPr>
              <a:t>2</a:t>
            </a:r>
            <a:endParaRPr lang="en-US" sz="2800" baseline="-25000" smtClean="0">
              <a:latin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365625"/>
            <a:ext cx="63373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oxide-w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412875"/>
            <a:ext cx="5184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1403350" y="692150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>
                <a:latin typeface="Times New Roman" pitchFamily="18" charset="0"/>
                <a:ea typeface="Batang" pitchFamily="18" charset="-127"/>
              </a:rPr>
              <a:t>Печь для влажного осаждения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LPCVD Oxid Reak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133600"/>
            <a:ext cx="417512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3203575" y="5492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LPCVD </a:t>
            </a:r>
            <a:r>
              <a:rPr lang="en-US"/>
              <a:t> </a:t>
            </a:r>
            <a:r>
              <a:rPr lang="ru-RU"/>
              <a:t>печь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ECVD Oxid Reak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565275"/>
            <a:ext cx="49688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2843213" y="620713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PECVD ректор триодного типа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82015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В начале этого года инженеры Oxford Instruments осуществили нанесение оксида кремния на подложки кремния диаметром 450 мм. Это осуществили впервые в мире с помощью метода усиленного плазмой химического осаждения из паровой фазы (PECVD) на новой установке компании PlasmaPro NGP 1000 PECVD.</a:t>
            </a:r>
            <a:r>
              <a:rPr lang="ru-RU" sz="500" b="1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34819" name="Picture 5" descr="Oxford PEC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997200"/>
            <a:ext cx="496887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Контроль толщины слоя диэлектрика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9725"/>
            <a:ext cx="7239000" cy="48466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Метод цветовых оттенков Ньютона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3327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724400"/>
            <a:ext cx="2057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66800" y="420548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Интерференционный метод определения толщины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66800" y="1710233"/>
            <a:ext cx="7239000" cy="48466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Толщина пленки пропорциональна сдвигу интерференционных полос: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400" y="2843708"/>
            <a:ext cx="3989388" cy="865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71600" y="4293096"/>
            <a:ext cx="739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где </a:t>
            </a:r>
            <a:r>
              <a:rPr lang="ru-RU" b="1" i="1">
                <a:latin typeface="Times New Roman" pitchFamily="18" charset="0"/>
              </a:rPr>
              <a:t>Δh</a:t>
            </a:r>
            <a:r>
              <a:rPr lang="ru-RU">
                <a:latin typeface="Times New Roman" pitchFamily="18" charset="0"/>
              </a:rPr>
              <a:t> - сдвиг полосы, отн.ед.; </a:t>
            </a:r>
            <a:r>
              <a:rPr lang="ru-RU" b="1" i="1">
                <a:latin typeface="Times New Roman" pitchFamily="18" charset="0"/>
              </a:rPr>
              <a:t>h </a:t>
            </a:r>
            <a:r>
              <a:rPr lang="ru-RU">
                <a:latin typeface="Times New Roman" pitchFamily="18" charset="0"/>
              </a:rPr>
              <a:t>- расстояние между соседними </a:t>
            </a:r>
            <a:endParaRPr lang="en-US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интерференционными полосами, мкм; </a:t>
            </a:r>
            <a:r>
              <a:rPr lang="ru-RU" b="1" i="1">
                <a:latin typeface="Times New Roman" pitchFamily="18" charset="0"/>
              </a:rPr>
              <a:t>λ</a:t>
            </a:r>
            <a:r>
              <a:rPr lang="ru-RU">
                <a:latin typeface="Times New Roman" pitchFamily="18" charset="0"/>
              </a:rPr>
              <a:t> - длина волны видимого света,</a:t>
            </a:r>
            <a:endParaRPr lang="en-US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</a:t>
            </a:r>
            <a:r>
              <a:rPr lang="ru-RU" b="1" i="1">
                <a:latin typeface="Times New Roman" pitchFamily="18" charset="0"/>
              </a:rPr>
              <a:t>λ </a:t>
            </a:r>
            <a:r>
              <a:rPr lang="ru-RU">
                <a:latin typeface="Times New Roman" pitchFamily="18" charset="0"/>
              </a:rPr>
              <a:t>/2 = 0,27 мкм. 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772"/>
          <a:stretch>
            <a:fillRect/>
          </a:stretch>
        </p:blipFill>
        <p:spPr bwMode="auto">
          <a:xfrm>
            <a:off x="1447800" y="1371600"/>
            <a:ext cx="5867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Контроль дефектности пленок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9725"/>
            <a:ext cx="7239000" cy="48466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 </a:t>
            </a:r>
            <a:r>
              <a:rPr kumimoji="0" lang="ru-RU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Метод электролиза воды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</a:t>
            </a:r>
            <a:r>
              <a:rPr kumimoji="0" lang="ru-RU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Электрографический метод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</a:t>
            </a:r>
            <a:r>
              <a:rPr kumimoji="0" lang="ru-RU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Метод электронной микроскопии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 </a:t>
            </a:r>
            <a:r>
              <a:rPr kumimoji="0" lang="ru-RU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Метод короткого замыкания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75438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10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Контроль заряда на границе раздела полупроводник-диэлектрик</a:t>
            </a:r>
            <a:r>
              <a:rPr kumimoji="0" lang="ru-RU" sz="7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7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71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9725"/>
            <a:ext cx="7239000" cy="48466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Вольт-фарадные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методы измерения параметров полупроводников основаны на определении зависимости емкости структуры, обусловленной наличием объемного заряда в приповерхностной области полупроводника, от приложенного к ней напряжения.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основе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вольт-фарадных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методов измерения лежит электронная теория приповерхностной области пространственного заряда и дифференциальной поверхностной емкости.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Классификация состояний и зарядов на границе раздела </a:t>
            </a:r>
            <a:r>
              <a:rPr kumimoji="0" lang="en-US" sz="31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SI-SiO</a:t>
            </a:r>
            <a:r>
              <a:rPr kumimoji="0" lang="en-US" sz="3100" b="0" i="0" u="none" strike="noStrike" kern="0" cap="none" spc="0" normalizeH="0" baseline="-2500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ru-RU" sz="3200" b="0" i="0" u="none" strike="noStrike" kern="0" cap="none" spc="0" normalizeH="0" baseline="-2500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0" cap="none" spc="0" normalizeH="0" baseline="-2500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3200" b="0" i="0" u="none" strike="noStrike" kern="0" cap="none" spc="0" normalizeH="0" baseline="-2500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9725"/>
            <a:ext cx="7239000" cy="48466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Заряд поверхностных состояний на границе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Si-SiO2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Поверхностные состояния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- это энергетические уровни в запрещенной зоне полупроводника, способные обмениваться зарядом с объемом полупроводника в течение короткого времени.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Плотность поверхностных состояний,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ru-RU" sz="2400" b="1" i="1" u="none" strike="noStrike" kern="0" cap="none" spc="0" normalizeH="0" baseline="-2500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ss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измеряется количеством состояний на квадратный сантиметр на единичном энергетическом интервале (см</a:t>
            </a:r>
            <a:r>
              <a:rPr kumimoji="0" lang="ru-RU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-2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эВ</a:t>
            </a:r>
            <a:r>
              <a:rPr kumimoji="0" lang="ru-RU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-1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Причины возникновения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-свободные связи поверхностных атомов и другие дефекты поверхности полупроводника;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-примесные атомы, адсорбированные поверхностью в процессе окисления и последующих обработок образца.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Нейтрализация – отжиг в водороде при низкой температуре (450°С)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</a:rPr>
              <a:t>Физический механизм роста оксида кремния при высокой температуре</a:t>
            </a:r>
            <a:endParaRPr lang="en-US" sz="32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Рост оксида кремния SiO</a:t>
            </a:r>
            <a:r>
              <a:rPr lang="ru-RU" sz="2400" baseline="-25000" smtClean="0">
                <a:latin typeface="Times New Roman" pitchFamily="18" charset="0"/>
              </a:rPr>
              <a:t>2</a:t>
            </a:r>
            <a:r>
              <a:rPr lang="ru-RU" sz="2400" smtClean="0">
                <a:latin typeface="Times New Roman" pitchFamily="18" charset="0"/>
              </a:rPr>
              <a:t> происходит на границе раздела кремний-оксид </a:t>
            </a:r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</a:rPr>
              <a:t>в атмосфере сухого кислорода</a:t>
            </a:r>
            <a:r>
              <a:rPr lang="ru-RU" sz="2400" smtClean="0">
                <a:latin typeface="Times New Roman" pitchFamily="18" charset="0"/>
              </a:rPr>
              <a:t> или </a:t>
            </a:r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</a:rPr>
              <a:t>паров воды</a:t>
            </a:r>
          </a:p>
          <a:p>
            <a:pPr eaLnBrk="1" hangingPunct="1"/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</a:rPr>
              <a:t>Si + O</a:t>
            </a:r>
            <a:r>
              <a:rPr lang="pt-BR" sz="2400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</a:rPr>
              <a:t> SiO</a:t>
            </a:r>
            <a:r>
              <a:rPr lang="pt-BR" sz="2400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</a:rPr>
              <a:t>Si + H</a:t>
            </a:r>
            <a:r>
              <a:rPr lang="pt-BR" sz="2400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</a:rPr>
              <a:t>O </a:t>
            </a:r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</a:rPr>
              <a:t> SiO</a:t>
            </a:r>
            <a:r>
              <a:rPr lang="pt-BR" sz="2400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</a:rPr>
              <a:t> +2H</a:t>
            </a:r>
            <a:r>
              <a:rPr lang="pt-BR" sz="2400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pt-BR" sz="2400" b="1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Кинетика окисления описывается с помощью модели </a:t>
            </a: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Дила и Гроува</a:t>
            </a:r>
            <a:r>
              <a:rPr lang="ru-RU" sz="2400" smtClean="0">
                <a:latin typeface="Times New Roman" pitchFamily="18" charset="0"/>
              </a:rPr>
              <a:t> для температурного диапазона 700-1300</a:t>
            </a:r>
            <a:r>
              <a:rPr lang="ru-RU" sz="2400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sz="2400" smtClean="0">
                <a:latin typeface="Times New Roman" pitchFamily="18" charset="0"/>
              </a:rPr>
              <a:t>С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и парциальных давлений </a:t>
            </a:r>
            <a:r>
              <a:rPr lang="en-US" sz="2400" smtClean="0">
                <a:latin typeface="Times New Roman" pitchFamily="18" charset="0"/>
              </a:rPr>
              <a:t>O</a:t>
            </a:r>
            <a:r>
              <a:rPr lang="en-US" sz="2400" baseline="-25000" smtClean="0">
                <a:latin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</a:rPr>
              <a:t> (0,2-1,0)</a:t>
            </a:r>
            <a:r>
              <a:rPr lang="en-US" sz="2400" smtClean="0"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smtClean="0">
                <a:latin typeface="Times New Roman" pitchFamily="18" charset="0"/>
              </a:rPr>
              <a:t>10</a:t>
            </a:r>
            <a:r>
              <a:rPr lang="en-US" sz="2400" baseline="30000" smtClean="0">
                <a:latin typeface="Times New Roman" pitchFamily="18" charset="0"/>
              </a:rPr>
              <a:t>5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Па и толщины окисных пленок 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в диапазоне 30-2000 нм.</a:t>
            </a:r>
            <a:endParaRPr lang="pt-BR" sz="2400" smtClean="0">
              <a:latin typeface="Times New Roman" pitchFamily="18" charset="0"/>
            </a:endParaRPr>
          </a:p>
          <a:p>
            <a:pPr eaLnBrk="1" hangingPunct="1"/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Неподвижный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(фиксированный) заряд в окисле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ru-RU" sz="2400" b="1" i="1" u="none" strike="noStrike" kern="0" cap="none" spc="0" normalizeH="0" baseline="-2500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локализуется вблизи поверхности полупроводника (около 3 нм) и не способен перемещаться под действием приложенного нормально поверхности полупроводника электрического поля, (Кл/см</a:t>
            </a:r>
            <a:r>
              <a:rPr kumimoji="0" lang="ru-RU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Связан с процессом окисления.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Заряд присутствует только в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термически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выращенном окисле кремния; локализован в области, простирающейся не более чем на 20 нм от поверхности кремния.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3400" y="4572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Подвижный (медленно релаксирующий) заряд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ионов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ru-RU" sz="2400" b="1" i="1" u="none" strike="noStrike" kern="0" cap="none" spc="0" normalizeH="0" baseline="-2500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(Кл/см</a:t>
            </a:r>
            <a:r>
              <a:rPr kumimoji="0" lang="ru-RU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изменяется при наличии значительного поперечного поля, совмещенного с термическими воздействиями в диапазоне умеренных температур (примерно 100-300°С).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Распределен по всей толщине диэлектрика, поэтому его иногда называют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объемным зарядом  в диэлектрике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Источник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ионы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Na+ </a:t>
            </a: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Причины возникновения этого заряда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-присутствие в окисле примесей щелочных металлов;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-протоны H</a:t>
            </a:r>
            <a:r>
              <a:rPr kumimoji="0" lang="ru-RU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 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Заряд на ловушках в диэлектрике 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ru-RU" sz="2400" b="1" i="1" u="none" strike="noStrike" kern="0" cap="none" spc="0" normalizeH="0" baseline="3000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</a:t>
            </a:r>
            <a:r>
              <a:rPr kumimoji="0" lang="ru-RU" sz="24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возникает под действием ионизирующего излучения или большого по величине электронного тока, протекающего через диэлектрик (Кл/см</a:t>
            </a:r>
            <a:r>
              <a:rPr kumimoji="0" lang="ru-RU" sz="24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zh-TW" sz="3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Нарушенные связи и заряд на поверхности раздела</a:t>
            </a:r>
            <a:endParaRPr lang="en-US" sz="3500" b="1">
              <a:solidFill>
                <a:schemeClr val="tx2"/>
              </a:solidFill>
              <a:latin typeface="Times New Roman" pitchFamily="18" charset="0"/>
              <a:ea typeface="Microsoft JhengHei" pitchFamily="34" charset="-12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05600" cy="397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  <a:latin typeface="Times New Roman" pitchFamily="18" charset="0"/>
              </a:rPr>
              <a:t>Заряды в диоксиде кремния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364966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20040"/>
            <a:ext cx="7239000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Вольт-фарадные характеристики</a:t>
            </a: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524000"/>
            <a:ext cx="4810125" cy="4021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3400" y="7620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Суммарный заряд в диэлектрике и на границе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раздела находится из соотношения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ΔU</a:t>
            </a:r>
            <a:r>
              <a:rPr kumimoji="0" lang="ru-RU" sz="2400" b="1" i="1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FB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- напряжение плоских зон" (flat band).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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Mz - 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контактная разность потенциалов металл-полупроводник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Qz –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заряд в объеме диэлектрика</a:t>
            </a: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2951163" cy="1138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3979863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5105400"/>
            <a:ext cx="716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1 - исходная кривая; 2 - термополевая обработка (Т = 125 °С; t = 30 мин) при U = +10 В; 3 - термополевая обработка при тех же условиях, но при U= –10 В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urn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40873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Сухое термическое окисление</a:t>
            </a:r>
          </a:p>
        </p:txBody>
      </p:sp>
      <p:pic>
        <p:nvPicPr>
          <p:cNvPr id="7171" name="Picture 5" descr="http://www.roguevalleymicro.com/img/beauty//DryThermalOxid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92375"/>
            <a:ext cx="7380287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oxid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557338"/>
            <a:ext cx="3810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22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44675"/>
            <a:ext cx="4000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</a:rPr>
              <a:t>Структура оксида кремния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11250"/>
            <a:ext cx="8172450" cy="3341688"/>
          </a:xfrm>
          <a:noFill/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763713" y="4941888"/>
            <a:ext cx="5467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1 - мостиковый кислород; </a:t>
            </a:r>
          </a:p>
          <a:p>
            <a:r>
              <a:rPr lang="ru-RU" sz="2400">
                <a:latin typeface="Times New Roman" pitchFamily="18" charset="0"/>
              </a:rPr>
              <a:t>2 – немостиковый кислород; </a:t>
            </a:r>
          </a:p>
          <a:p>
            <a:r>
              <a:rPr lang="ru-RU" sz="2400">
                <a:latin typeface="Times New Roman" pitchFamily="18" charset="0"/>
              </a:rPr>
              <a:t>3 - модификатор; 4 - стеклообразователь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1251</Words>
  <Application>Microsoft Office PowerPoint</Application>
  <PresentationFormat>Экран (4:3)</PresentationFormat>
  <Paragraphs>180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 Раздел 4. Процессы создания технологического слоя Лекция №11 Тема 11. Высокотемпературное окисление кремния</vt:lpstr>
      <vt:lpstr>Применение диоксида кремния</vt:lpstr>
      <vt:lpstr>Окисление кремния при комнатной температуре. </vt:lpstr>
      <vt:lpstr>Физический механизм роста оксида кремния при высокой температуре</vt:lpstr>
      <vt:lpstr>Слайд 5</vt:lpstr>
      <vt:lpstr>Сухое термическое окисление</vt:lpstr>
      <vt:lpstr>Слайд 7</vt:lpstr>
      <vt:lpstr>Слайд 8</vt:lpstr>
      <vt:lpstr>Структура оксида кремния</vt:lpstr>
      <vt:lpstr>Модель роста оксида  Дила-Гроува</vt:lpstr>
      <vt:lpstr>Слайд 11</vt:lpstr>
      <vt:lpstr>Диаграмма высокотемпературного окисления кремния</vt:lpstr>
      <vt:lpstr>Слайд 13</vt:lpstr>
      <vt:lpstr>Слайд 14</vt:lpstr>
      <vt:lpstr>Зависимость толщины окисла кремния от времени окисления при высокой температуре</vt:lpstr>
      <vt:lpstr>Слайд 16</vt:lpstr>
      <vt:lpstr>Кинетика роста оксида кремния</vt:lpstr>
      <vt:lpstr>Слайд 18</vt:lpstr>
      <vt:lpstr>Зависимость параболической константы kp модели Дила - Гроува от температуры при окислении кремния</vt:lpstr>
      <vt:lpstr>Напряжения в окисле</vt:lpstr>
      <vt:lpstr>  Направление связей поверхностных атомов кремния с различной кристаллографической ориентацией  </vt:lpstr>
      <vt:lpstr>Зависимость толщины оксида от времени окисления кремния с различной кристаллографической ориентацией</vt:lpstr>
      <vt:lpstr>Влияние ориентации на скорость окисления</vt:lpstr>
      <vt:lpstr>Влияние типа и концентрации примеси в подложке</vt:lpstr>
      <vt:lpstr>Влияние парциального давления окислителя</vt:lpstr>
      <vt:lpstr>Схема установки для термического окисления кремния во влажном кислороде</vt:lpstr>
      <vt:lpstr> Основное отличие окисления во влажном кислороде от окисления в сухом кислороде или парах воды </vt:lpstr>
      <vt:lpstr>Слайд 28</vt:lpstr>
      <vt:lpstr>Слайд 29</vt:lpstr>
      <vt:lpstr>Слайд 30</vt:lpstr>
      <vt:lpstr>Слайд 31</vt:lpstr>
      <vt:lpstr>Слайд 32</vt:lpstr>
      <vt:lpstr>   В начале этого года инженеры Oxford Instruments осуществили нанесение оксида кремния на подложки кремния диаметром 450 мм. Это осуществили впервые в мире с помощью метода усиленного плазмой химического осаждения из паровой фазы (PECVD) на новой установке компании PlasmaPro NGP 1000 PECVD.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NIL42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№5 Плазмохимическое травление кремния. Контроль пластин после химобработки</dc:title>
  <dc:creator>1-204-utk</dc:creator>
  <cp:lastModifiedBy>Admin</cp:lastModifiedBy>
  <cp:revision>74</cp:revision>
  <dcterms:created xsi:type="dcterms:W3CDTF">2011-07-29T11:33:58Z</dcterms:created>
  <dcterms:modified xsi:type="dcterms:W3CDTF">2023-09-20T10:36:58Z</dcterms:modified>
</cp:coreProperties>
</file>