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0"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3" d="100"/>
          <a:sy n="113" d="100"/>
        </p:scale>
        <p:origin x="-42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solidFill>
                <a:srgbClr val="432A3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26982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55123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7631810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58750"/>
            <a:ext cx="109728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09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97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609600" y="6243638"/>
            <a:ext cx="28448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4165600" y="6248400"/>
            <a:ext cx="38608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8737600" y="6243638"/>
            <a:ext cx="2844800" cy="457200"/>
          </a:xfrm>
        </p:spPr>
        <p:txBody>
          <a:bodyPr/>
          <a:lstStyle>
            <a:lvl1pPr>
              <a:defRPr/>
            </a:lvl1pPr>
          </a:lstStyle>
          <a:p>
            <a:fld id="{00AAC68E-CD08-4619-AE52-2B3FA76C1032}"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1086603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58750"/>
            <a:ext cx="109728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09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есто для изображения из Интернета 3"/>
          <p:cNvSpPr>
            <a:spLocks noGrp="1"/>
          </p:cNvSpPr>
          <p:nvPr>
            <p:ph type="clipArt" sz="half" idx="2"/>
          </p:nvPr>
        </p:nvSpPr>
        <p:spPr>
          <a:xfrm>
            <a:off x="6197600" y="1600201"/>
            <a:ext cx="5384800" cy="4530725"/>
          </a:xfrm>
        </p:spPr>
        <p:txBody>
          <a:bodyPr/>
          <a:lstStyle/>
          <a:p>
            <a:endParaRPr lang="ru-RU"/>
          </a:p>
        </p:txBody>
      </p:sp>
      <p:sp>
        <p:nvSpPr>
          <p:cNvPr id="5" name="Дата 4"/>
          <p:cNvSpPr>
            <a:spLocks noGrp="1"/>
          </p:cNvSpPr>
          <p:nvPr>
            <p:ph type="dt" sz="half" idx="10"/>
          </p:nvPr>
        </p:nvSpPr>
        <p:spPr>
          <a:xfrm>
            <a:off x="609600" y="6243638"/>
            <a:ext cx="28448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4165600" y="6248400"/>
            <a:ext cx="38608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8737600" y="6243638"/>
            <a:ext cx="2844800" cy="457200"/>
          </a:xfrm>
        </p:spPr>
        <p:txBody>
          <a:bodyPr/>
          <a:lstStyle>
            <a:lvl1pPr>
              <a:defRPr/>
            </a:lvl1pPr>
          </a:lstStyle>
          <a:p>
            <a:fld id="{06199528-A72D-499A-A1EC-7D1337B63D21}"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1649008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620535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solidFill>
                  <a:srgbClr val="F2F2F0"/>
                </a:solidFill>
              </a:rPr>
              <a:pPr/>
              <a:t>10/22/2020</a:t>
            </a:fld>
            <a:endParaRPr lang="en-US" dirty="0">
              <a:solidFill>
                <a:srgbClr val="F2F2F0"/>
              </a:solidFill>
            </a:endParaRP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solidFill>
                <a:srgbClr val="F2F2F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solidFill>
                  <a:srgbClr val="F2F2F0"/>
                </a:solidFill>
              </a:rPr>
              <a:pPr/>
              <a:t>‹#›</a:t>
            </a:fld>
            <a:endParaRPr lang="en-US" dirty="0">
              <a:solidFill>
                <a:srgbClr val="F2F2F0"/>
              </a:solidFill>
            </a:endParaRP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34957850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6" name="Footer Placeholder 5"/>
          <p:cNvSpPr>
            <a:spLocks noGrp="1"/>
          </p:cNvSpPr>
          <p:nvPr>
            <p:ph type="ftr" sz="quarter" idx="11"/>
          </p:nvPr>
        </p:nvSpPr>
        <p:spPr/>
        <p:txBody>
          <a:bodyPr/>
          <a:lstStyle/>
          <a:p>
            <a:endParaRPr lang="en-US" dirty="0">
              <a:solidFill>
                <a:srgbClr val="432A30"/>
              </a:solidFill>
            </a:endParaRPr>
          </a:p>
        </p:txBody>
      </p:sp>
      <p:sp>
        <p:nvSpPr>
          <p:cNvPr id="7" name="Slide Number Placeholder 6"/>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34989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8" name="Footer Placeholder 7"/>
          <p:cNvSpPr>
            <a:spLocks noGrp="1"/>
          </p:cNvSpPr>
          <p:nvPr>
            <p:ph type="ftr" sz="quarter" idx="11"/>
          </p:nvPr>
        </p:nvSpPr>
        <p:spPr/>
        <p:txBody>
          <a:bodyPr/>
          <a:lstStyle/>
          <a:p>
            <a:endParaRPr lang="en-US" dirty="0">
              <a:solidFill>
                <a:srgbClr val="432A30"/>
              </a:solidFill>
            </a:endParaRPr>
          </a:p>
        </p:txBody>
      </p:sp>
      <p:sp>
        <p:nvSpPr>
          <p:cNvPr id="9" name="Slide Number Placeholder 8"/>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102839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4" name="Footer Placeholder 3"/>
          <p:cNvSpPr>
            <a:spLocks noGrp="1"/>
          </p:cNvSpPr>
          <p:nvPr>
            <p:ph type="ftr" sz="quarter" idx="11"/>
          </p:nvPr>
        </p:nvSpPr>
        <p:spPr/>
        <p:txBody>
          <a:bodyPr/>
          <a:lstStyle/>
          <a:p>
            <a:endParaRPr lang="en-US" dirty="0">
              <a:solidFill>
                <a:srgbClr val="432A30"/>
              </a:solidFill>
            </a:endParaRPr>
          </a:p>
        </p:txBody>
      </p:sp>
      <p:sp>
        <p:nvSpPr>
          <p:cNvPr id="5" name="Slide Number Placeholder 4"/>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1559361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3" name="Footer Placeholder 2"/>
          <p:cNvSpPr>
            <a:spLocks noGrp="1"/>
          </p:cNvSpPr>
          <p:nvPr>
            <p:ph type="ftr" sz="quarter" idx="11"/>
          </p:nvPr>
        </p:nvSpPr>
        <p:spPr/>
        <p:txBody>
          <a:bodyPr/>
          <a:lstStyle/>
          <a:p>
            <a:endParaRPr lang="en-US" dirty="0">
              <a:solidFill>
                <a:srgbClr val="432A30"/>
              </a:solidFill>
            </a:endParaRPr>
          </a:p>
        </p:txBody>
      </p:sp>
      <p:sp>
        <p:nvSpPr>
          <p:cNvPr id="4" name="Slide Number Placeholder 3"/>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088644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76655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4410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fld id="{87DE6118-2437-4B30-8E3C-4D2BE6020583}" type="datetimeFigureOut">
              <a:rPr lang="en-US" dirty="0">
                <a:solidFill>
                  <a:srgbClr val="432A30"/>
                </a:solidFill>
              </a:rPr>
              <a:pPr defTabSz="457200"/>
              <a:t>10/22/2020</a:t>
            </a:fld>
            <a:endParaRPr lang="en-US" dirty="0">
              <a:solidFill>
                <a:srgbClr val="432A30"/>
              </a:solidFill>
            </a:endParaRP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endParaRPr lang="en-US" dirty="0">
              <a:solidFill>
                <a:srgbClr val="432A30"/>
              </a:solidFill>
            </a:endParaRP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defTabSz="457200"/>
            <a:fld id="{69E57DC2-970A-4B3E-BB1C-7A09969E49DF}" type="slidenum">
              <a:rPr lang="en-US" dirty="0">
                <a:solidFill>
                  <a:srgbClr val="432A30"/>
                </a:solidFill>
              </a:rPr>
              <a:pPr defTabSz="457200"/>
              <a:t>‹#›</a:t>
            </a:fld>
            <a:endParaRPr lang="en-US" dirty="0">
              <a:solidFill>
                <a:srgbClr val="432A30"/>
              </a:solidFill>
            </a:endParaRP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447845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6912">
          <p15:clr>
            <a:srgbClr val="F26B43"/>
          </p15:clr>
        </p15:guide>
        <p15:guide id="4294967295" pos="936">
          <p15:clr>
            <a:srgbClr val="F26B43"/>
          </p15:clr>
        </p15:guide>
        <p15:guide id="4294967295"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a:t>business and </a:t>
            </a:r>
            <a:r>
              <a:rPr lang="en-US" dirty="0" smtClean="0"/>
              <a:t>organizations</a:t>
            </a:r>
            <a:endParaRPr lang="ru-RU" dirty="0"/>
          </a:p>
        </p:txBody>
      </p:sp>
      <p:sp>
        <p:nvSpPr>
          <p:cNvPr id="3" name="Подзаголовок 2"/>
          <p:cNvSpPr>
            <a:spLocks noGrp="1"/>
          </p:cNvSpPr>
          <p:nvPr>
            <p:ph type="subTitle" idx="1"/>
          </p:nvPr>
        </p:nvSpPr>
        <p:spPr/>
        <p:txBody>
          <a:bodyPr/>
          <a:lstStyle/>
          <a:p>
            <a:r>
              <a:rPr lang="en-US" dirty="0" err="1" smtClean="0"/>
              <a:t>Modul</a:t>
            </a:r>
            <a:r>
              <a:rPr lang="en-US" dirty="0" smtClean="0"/>
              <a:t> 1.4</a:t>
            </a:r>
            <a:endParaRPr lang="ru-RU" dirty="0"/>
          </a:p>
        </p:txBody>
      </p:sp>
    </p:spTree>
    <p:extLst>
      <p:ext uri="{BB962C8B-B14F-4D97-AF65-F5344CB8AC3E}">
        <p14:creationId xmlns:p14="http://schemas.microsoft.com/office/powerpoint/2010/main" val="2158424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82133" y="355600"/>
            <a:ext cx="10735734" cy="1485900"/>
          </a:xfrm>
        </p:spPr>
        <p:txBody>
          <a:bodyPr>
            <a:normAutofit fontScale="90000"/>
          </a:bodyPr>
          <a:lstStyle/>
          <a:p>
            <a:r>
              <a:rPr lang="en-US" sz="3600" dirty="0"/>
              <a:t>CHAPTER 4</a:t>
            </a:r>
            <a:br>
              <a:rPr lang="en-US" sz="3600" dirty="0"/>
            </a:br>
            <a:r>
              <a:rPr lang="en-US" sz="3600" dirty="0"/>
              <a:t>Legal Persons</a:t>
            </a:r>
            <a:br>
              <a:rPr lang="en-US" sz="3600" dirty="0"/>
            </a:br>
            <a:r>
              <a:rPr lang="en-US" sz="3600" dirty="0"/>
              <a:t>§ 1. Basic Provisions</a:t>
            </a:r>
            <a:br>
              <a:rPr lang="en-US" sz="3600" dirty="0"/>
            </a:br>
            <a:r>
              <a:rPr lang="en-US" sz="3600" dirty="0">
                <a:solidFill>
                  <a:srgbClr val="FF0000"/>
                </a:solidFill>
              </a:rPr>
              <a:t>Article 50. Name and Location of Legal Person</a:t>
            </a:r>
            <a:r>
              <a:rPr lang="en-US" dirty="0"/>
              <a:t/>
            </a:r>
            <a:br>
              <a:rPr lang="en-US" dirty="0"/>
            </a:br>
            <a:endParaRPr lang="ru-RU" dirty="0"/>
          </a:p>
        </p:txBody>
      </p:sp>
      <p:sp>
        <p:nvSpPr>
          <p:cNvPr id="3" name="Объект 2"/>
          <p:cNvSpPr>
            <a:spLocks noGrp="1"/>
          </p:cNvSpPr>
          <p:nvPr>
            <p:ph idx="1"/>
          </p:nvPr>
        </p:nvSpPr>
        <p:spPr>
          <a:xfrm>
            <a:off x="1134533" y="2743200"/>
            <a:ext cx="10363199" cy="3581400"/>
          </a:xfrm>
        </p:spPr>
        <p:txBody>
          <a:bodyPr>
            <a:normAutofit fontScale="77500" lnSpcReduction="20000"/>
          </a:bodyPr>
          <a:lstStyle/>
          <a:p>
            <a:pPr marL="0" indent="0">
              <a:buNone/>
            </a:pPr>
            <a:r>
              <a:rPr lang="en-US" dirty="0" smtClean="0"/>
              <a:t>1</a:t>
            </a:r>
            <a:r>
              <a:rPr lang="en-US" dirty="0"/>
              <a:t>. A legal person shall have its own name containing an indication of its organizational legal form. The names of non-commercial organizations and unitary enterprises, and in the instances provided for by the legislative acts, of other commercial organizations, must contain an indication of the character of activity of the legal person.</a:t>
            </a:r>
          </a:p>
          <a:p>
            <a:pPr marL="0" indent="0">
              <a:buNone/>
            </a:pPr>
            <a:r>
              <a:rPr lang="en-US" dirty="0"/>
              <a:t>Inclusion of the references to the official full or shortened name of the Republic of Belarus, words "national" and "Belarusian" in the name of the legal person, inclusion of such name or the elements of the national symbols in the requisites of the documents or in the advertising materials of the legal person is allowed in accordance with the procedure determined by the President of the Republic of Belarus.</a:t>
            </a:r>
          </a:p>
          <a:p>
            <a:pPr marL="0" indent="0">
              <a:buNone/>
            </a:pPr>
            <a:r>
              <a:rPr lang="en-US" dirty="0"/>
              <a:t>2. The location of a legal person shall be determined by the location of its permanently acting executive body (an administrative and territorial unit, populated locality, and also a house, an apartment or another dwelling, if any), and in the case of absence of the permanently acting executive body - another body or a person entitled to act on behalf of a legal person without authorization.</a:t>
            </a:r>
          </a:p>
          <a:p>
            <a:pPr marL="0" indent="0">
              <a:buNone/>
            </a:pPr>
            <a:r>
              <a:rPr lang="en-US" dirty="0"/>
              <a:t>3. The name and location of a legal person shall be specified in its constituent documents.</a:t>
            </a:r>
          </a:p>
          <a:p>
            <a:pPr marL="0" indent="0">
              <a:buNone/>
            </a:pPr>
            <a:r>
              <a:rPr lang="en-US" dirty="0"/>
              <a:t>In the case of change of the location of a legal person, such legal person is obliged, in the order established by the legislative acts, to send to the registering body a respective notification, unless otherwise provided by the legislative acts.</a:t>
            </a:r>
          </a:p>
          <a:p>
            <a:pPr marL="0" indent="0">
              <a:buNone/>
            </a:pPr>
            <a:endParaRPr lang="ru-RU" dirty="0"/>
          </a:p>
        </p:txBody>
      </p:sp>
    </p:spTree>
    <p:extLst>
      <p:ext uri="{BB962C8B-B14F-4D97-AF65-F5344CB8AC3E}">
        <p14:creationId xmlns:p14="http://schemas.microsoft.com/office/powerpoint/2010/main" val="3132459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9000" y="237067"/>
            <a:ext cx="10007600" cy="1485900"/>
          </a:xfrm>
        </p:spPr>
        <p:txBody>
          <a:bodyPr>
            <a:normAutofit fontScale="90000"/>
          </a:bodyPr>
          <a:lstStyle/>
          <a:p>
            <a:r>
              <a:rPr lang="en-US" sz="3600" dirty="0"/>
              <a:t>CHAPTER 4</a:t>
            </a:r>
            <a:br>
              <a:rPr lang="en-US" sz="3600" dirty="0"/>
            </a:br>
            <a:r>
              <a:rPr lang="en-US" sz="3600" dirty="0"/>
              <a:t>Legal Persons</a:t>
            </a:r>
            <a:br>
              <a:rPr lang="en-US" sz="3600" dirty="0"/>
            </a:br>
            <a:r>
              <a:rPr lang="en-US" sz="3600" dirty="0"/>
              <a:t>§ 1. Basic Provisions</a:t>
            </a:r>
            <a:br>
              <a:rPr lang="en-US" sz="3600" dirty="0"/>
            </a:br>
            <a:r>
              <a:rPr lang="en-US" sz="3600" dirty="0" smtClean="0">
                <a:solidFill>
                  <a:srgbClr val="FF0000"/>
                </a:solidFill>
              </a:rPr>
              <a:t>Article </a:t>
            </a:r>
            <a:r>
              <a:rPr lang="en-US" sz="3600" dirty="0">
                <a:solidFill>
                  <a:srgbClr val="FF0000"/>
                </a:solidFill>
              </a:rPr>
              <a:t>51. Representative Offices and Branches</a:t>
            </a:r>
            <a:r>
              <a:rPr lang="en-US" dirty="0"/>
              <a:t/>
            </a:r>
            <a:br>
              <a:rPr lang="en-US" dirty="0"/>
            </a:b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smtClean="0"/>
              <a:t>1</a:t>
            </a:r>
            <a:r>
              <a:rPr lang="en-US" dirty="0"/>
              <a:t>. A solitary subdivision of a legal person situated outside the location thereof which represents the interests of the legal person and effectuates the defense thereof shall be a representative office.</a:t>
            </a:r>
          </a:p>
          <a:p>
            <a:pPr marL="0" indent="0">
              <a:buNone/>
            </a:pPr>
            <a:r>
              <a:rPr lang="en-US" dirty="0"/>
              <a:t>2. A solitary subdivision of a legal person situated outside the location thereof and carrying out all or part of its functions, including the function of representative office, shall be a branch.</a:t>
            </a:r>
          </a:p>
          <a:p>
            <a:pPr marL="0" indent="0">
              <a:buNone/>
            </a:pPr>
            <a:r>
              <a:rPr lang="en-US" dirty="0"/>
              <a:t>3. Representative offices and branches shall not be legal persons. They shall be endowed with property by the legal person which created them and shall operate on the basis of Regulations confirmed by it.</a:t>
            </a:r>
          </a:p>
          <a:p>
            <a:pPr marL="0" indent="0">
              <a:buNone/>
            </a:pPr>
            <a:r>
              <a:rPr lang="en-US" dirty="0"/>
              <a:t>The property of the representative offices or branch of the legal person is considered separately on the balance sheet of the legal person, which has created them (separately in the inventory book of income and expenditure of organizations and individual entrepreneurs, applying the simplified taxation system).</a:t>
            </a:r>
          </a:p>
          <a:p>
            <a:pPr marL="0" indent="0">
              <a:buNone/>
            </a:pPr>
            <a:r>
              <a:rPr lang="en-US" dirty="0"/>
              <a:t>The heads of representative offices and branches shall be appointed by the legal person and operate on the basis of the power of attorney thereof.</a:t>
            </a:r>
          </a:p>
          <a:p>
            <a:pPr marL="0" indent="0">
              <a:buNone/>
            </a:pPr>
            <a:r>
              <a:rPr lang="en-US" dirty="0"/>
              <a:t>Representative offices and branches must be specified in the constituent documents of the legal person which has created them.</a:t>
            </a:r>
          </a:p>
          <a:p>
            <a:pPr marL="0" indent="0">
              <a:buNone/>
            </a:pPr>
            <a:r>
              <a:rPr lang="en-US" dirty="0"/>
              <a:t>4.The legal status of representative offices and branches of the banks and non-bank credit and financial organizations, organizational structures of public organizations (associations) and republican state and social associations is determined with regard to particularities established by the legislation.</a:t>
            </a:r>
          </a:p>
          <a:p>
            <a:pPr marL="0" indent="0">
              <a:buNone/>
            </a:pPr>
            <a:endParaRPr lang="ru-RU" dirty="0"/>
          </a:p>
        </p:txBody>
      </p:sp>
    </p:spTree>
    <p:extLst>
      <p:ext uri="{BB962C8B-B14F-4D97-AF65-F5344CB8AC3E}">
        <p14:creationId xmlns:p14="http://schemas.microsoft.com/office/powerpoint/2010/main" val="2918409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2400" dirty="0"/>
              <a:t>CHAPTER 4</a:t>
            </a:r>
            <a:br>
              <a:rPr lang="en-US" sz="2400" dirty="0"/>
            </a:br>
            <a:r>
              <a:rPr lang="en-US" sz="2400" dirty="0"/>
              <a:t>Legal Persons</a:t>
            </a:r>
            <a:br>
              <a:rPr lang="en-US" sz="2400" dirty="0"/>
            </a:br>
            <a:r>
              <a:rPr lang="en-US" sz="2400" dirty="0"/>
              <a:t>§ 1. Basic Provisions</a:t>
            </a:r>
            <a:br>
              <a:rPr lang="en-US" sz="2400" dirty="0"/>
            </a:br>
            <a:r>
              <a:rPr lang="en-US" sz="2400" dirty="0">
                <a:solidFill>
                  <a:srgbClr val="FF0000"/>
                </a:solidFill>
              </a:rPr>
              <a:t>Article 511. Representative Offices of Foreign </a:t>
            </a:r>
            <a:r>
              <a:rPr lang="en-US" sz="2400" dirty="0" smtClean="0">
                <a:solidFill>
                  <a:srgbClr val="FF0000"/>
                </a:solidFill>
              </a:rPr>
              <a:t>Organization</a:t>
            </a:r>
            <a:endParaRPr lang="ru-RU" sz="2400" dirty="0">
              <a:solidFill>
                <a:srgbClr val="FF0000"/>
              </a:solidFill>
            </a:endParaRPr>
          </a:p>
        </p:txBody>
      </p:sp>
      <p:sp>
        <p:nvSpPr>
          <p:cNvPr id="3" name="Объект 2"/>
          <p:cNvSpPr>
            <a:spLocks noGrp="1"/>
          </p:cNvSpPr>
          <p:nvPr>
            <p:ph idx="1"/>
          </p:nvPr>
        </p:nvSpPr>
        <p:spPr/>
        <p:txBody>
          <a:bodyPr>
            <a:normAutofit fontScale="77500" lnSpcReduction="20000"/>
          </a:bodyPr>
          <a:lstStyle/>
          <a:p>
            <a:pPr marL="0" indent="0">
              <a:buNone/>
            </a:pPr>
            <a:r>
              <a:rPr lang="en-US" dirty="0" smtClean="0"/>
              <a:t>The </a:t>
            </a:r>
            <a:r>
              <a:rPr lang="en-US" dirty="0"/>
              <a:t>representative office of the foreign organization is the solitary subdivision of this organization, located on the territory of the Republic of Belarus, carrying out the defense and representation of interests of the foreign organization and other functions not contradicting the legislation.</a:t>
            </a:r>
          </a:p>
          <a:p>
            <a:pPr marL="0" indent="0">
              <a:buNone/>
            </a:pPr>
            <a:r>
              <a:rPr lang="en-US" dirty="0"/>
              <a:t>Forming of the representative offices of the foreign organization, the activity of which is aimed on overthrowing or forcible change of the constitutional system, breach of integrity and safety of the state, propaganda of war or violence, promotion of national, religious and racial hostility, and of the foreign organizations, the activity of which can cause damage for the rights and legal interests of the citizens, is prohibited.</a:t>
            </a:r>
          </a:p>
          <a:p>
            <a:pPr marL="0" indent="0">
              <a:buNone/>
            </a:pPr>
            <a:r>
              <a:rPr lang="en-US" dirty="0"/>
              <a:t>2. The representative office of the foreign organization is considered formed on the territory of the Republic of Belarus since the date of obtaining the permission for its formation in accordance with the procedure established by the legislation.</a:t>
            </a:r>
          </a:p>
          <a:p>
            <a:pPr marL="0" indent="0">
              <a:buNone/>
            </a:pPr>
            <a:r>
              <a:rPr lang="en-US" dirty="0"/>
              <a:t>In the legislation, the restrictions on entrepreneurial and other activities of the representative offices of the foreign organizations can be stipulated.</a:t>
            </a:r>
          </a:p>
          <a:p>
            <a:pPr marL="0" indent="0">
              <a:buNone/>
            </a:pPr>
            <a:r>
              <a:rPr lang="en-US" dirty="0"/>
              <a:t>3. The representative office of the foreign organization shall have the name, containing the indication of the foreign organization, which has formed this representative office.</a:t>
            </a:r>
          </a:p>
          <a:p>
            <a:pPr marL="0" indent="0">
              <a:buNone/>
            </a:pPr>
            <a:endParaRPr lang="ru-RU" dirty="0"/>
          </a:p>
        </p:txBody>
      </p:sp>
    </p:spTree>
    <p:extLst>
      <p:ext uri="{BB962C8B-B14F-4D97-AF65-F5344CB8AC3E}">
        <p14:creationId xmlns:p14="http://schemas.microsoft.com/office/powerpoint/2010/main" val="712300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100" dirty="0"/>
              <a:t>CHAPTER 4</a:t>
            </a:r>
            <a:br>
              <a:rPr lang="en-US" sz="3100" dirty="0"/>
            </a:br>
            <a:r>
              <a:rPr lang="en-US" sz="3100" dirty="0"/>
              <a:t>Legal Persons</a:t>
            </a:r>
            <a:br>
              <a:rPr lang="en-US" sz="3100" dirty="0"/>
            </a:br>
            <a:r>
              <a:rPr lang="en-US" sz="3100" dirty="0"/>
              <a:t>§ 1. Basic Provisions</a:t>
            </a:r>
            <a:br>
              <a:rPr lang="en-US" sz="3100" dirty="0"/>
            </a:br>
            <a:r>
              <a:rPr lang="en-US" sz="3100" dirty="0">
                <a:solidFill>
                  <a:srgbClr val="FF0000"/>
                </a:solidFill>
              </a:rPr>
              <a:t>Article 52. Liability of Legal Person</a:t>
            </a:r>
            <a:r>
              <a:rPr lang="en-US" dirty="0"/>
              <a:t/>
            </a:r>
            <a:br>
              <a:rPr lang="en-US" dirty="0"/>
            </a:b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smtClean="0"/>
              <a:t>1</a:t>
            </a:r>
            <a:r>
              <a:rPr lang="en-US" dirty="0"/>
              <a:t>. Legal persons, except for those being financed by the owner of institutions, shall be liable for their obligations with all of the property belonging to them.</a:t>
            </a:r>
          </a:p>
          <a:p>
            <a:pPr marL="0" indent="0">
              <a:buNone/>
            </a:pPr>
            <a:r>
              <a:rPr lang="en-US" dirty="0"/>
              <a:t>2. A fiscal enterprise and an institution being financed by the owner shall be liable for its obligations in accordance with the procedure and on the conditions established by Article 113(8) and Articles 115 and 120 of this Code.</a:t>
            </a:r>
          </a:p>
          <a:p>
            <a:pPr marL="0" indent="0">
              <a:buNone/>
            </a:pPr>
            <a:r>
              <a:rPr lang="en-US" dirty="0"/>
              <a:t>3. The founder (participant) of a legal person or the owner of its property shall not be liable for obligations of the legal person, and the legal person shall not be liable for the obligations of the founder (participant) or owner, except for the instances provided for by legislative acts or by the constituent documents of the legal person.</a:t>
            </a:r>
          </a:p>
          <a:p>
            <a:pPr marL="0" indent="0">
              <a:buNone/>
            </a:pPr>
            <a:r>
              <a:rPr lang="en-US" dirty="0"/>
              <a:t>If the economic insolvency (bankruptcy) of a legal person has been caused by the owner of the property of the legal person, by the founders (participants) or </a:t>
            </a:r>
            <a:r>
              <a:rPr lang="en-US" dirty="0" err="1"/>
              <a:t>or</a:t>
            </a:r>
            <a:r>
              <a:rPr lang="en-US" dirty="0"/>
              <a:t> by other persons, including the head of the legal person, who have the right to give instructions which are binding upon this legal person or have the possibility to determine otherwise its actions, subsidiary liability for its obligations may be placed upon such persons in the event of insufficiency of the property of the legal person.</a:t>
            </a:r>
          </a:p>
          <a:p>
            <a:pPr marL="0" indent="0">
              <a:buNone/>
            </a:pPr>
            <a:endParaRPr lang="ru-RU" dirty="0"/>
          </a:p>
        </p:txBody>
      </p:sp>
    </p:spTree>
    <p:extLst>
      <p:ext uri="{BB962C8B-B14F-4D97-AF65-F5344CB8AC3E}">
        <p14:creationId xmlns:p14="http://schemas.microsoft.com/office/powerpoint/2010/main" val="867787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2400" dirty="0"/>
              <a:t>CHAPTER 4</a:t>
            </a:r>
            <a:br>
              <a:rPr lang="en-US" sz="2400" dirty="0"/>
            </a:br>
            <a:r>
              <a:rPr lang="en-US" sz="2400" dirty="0"/>
              <a:t>Legal Persons</a:t>
            </a:r>
            <a:br>
              <a:rPr lang="en-US" sz="2400" dirty="0"/>
            </a:br>
            <a:r>
              <a:rPr lang="en-US" sz="2400" dirty="0"/>
              <a:t>§ 1. Basic Provisions</a:t>
            </a:r>
            <a:br>
              <a:rPr lang="en-US" sz="2400" dirty="0"/>
            </a:br>
            <a:r>
              <a:rPr lang="en-US" sz="2400" dirty="0">
                <a:solidFill>
                  <a:srgbClr val="FF0000"/>
                </a:solidFill>
              </a:rPr>
              <a:t>Article 57. Liquidation of Legal Person</a:t>
            </a:r>
            <a:br>
              <a:rPr lang="en-US" sz="2400" dirty="0">
                <a:solidFill>
                  <a:srgbClr val="FF0000"/>
                </a:solidFill>
              </a:rPr>
            </a:br>
            <a:endParaRPr lang="ru-RU" sz="2400" dirty="0">
              <a:solidFill>
                <a:srgbClr val="FF0000"/>
              </a:solidFill>
            </a:endParaRPr>
          </a:p>
        </p:txBody>
      </p:sp>
      <p:sp>
        <p:nvSpPr>
          <p:cNvPr id="3" name="Объект 2"/>
          <p:cNvSpPr>
            <a:spLocks noGrp="1"/>
          </p:cNvSpPr>
          <p:nvPr>
            <p:ph idx="1"/>
          </p:nvPr>
        </p:nvSpPr>
        <p:spPr/>
        <p:txBody>
          <a:bodyPr>
            <a:normAutofit fontScale="40000" lnSpcReduction="20000"/>
          </a:bodyPr>
          <a:lstStyle/>
          <a:p>
            <a:pPr marL="0" indent="0">
              <a:buNone/>
            </a:pPr>
            <a:r>
              <a:rPr lang="en-US" dirty="0" smtClean="0"/>
              <a:t>1</a:t>
            </a:r>
            <a:r>
              <a:rPr lang="en-US" dirty="0"/>
              <a:t>. The liquidation of a legal person shall entail the termination thereof without the transfer of rights and duties by way of legal succession to other persons.</a:t>
            </a:r>
          </a:p>
          <a:p>
            <a:pPr marL="0" indent="0">
              <a:buNone/>
            </a:pPr>
            <a:r>
              <a:rPr lang="en-US" dirty="0"/>
              <a:t>2. A legal person may be liquidated according to the decision of:</a:t>
            </a:r>
          </a:p>
          <a:p>
            <a:pPr marL="0" indent="0">
              <a:buNone/>
            </a:pPr>
            <a:r>
              <a:rPr lang="en-US" dirty="0"/>
              <a:t>1) the owner of property (founders, participants) or the body of the legal person authorized thereto by the constituent documents, including in connection with the expiration of the time period for which that legal person has been created, achievement of the objective for which it has been created, violation by the commercial organization of the order for forming the charter capital established by the legislation, recognition of the state registration of the given legal person invalid by the court;</a:t>
            </a:r>
          </a:p>
          <a:p>
            <a:pPr marL="0" indent="0">
              <a:buNone/>
            </a:pPr>
            <a:r>
              <a:rPr lang="en-US" dirty="0"/>
              <a:t>2) the court in the event of:</a:t>
            </a:r>
          </a:p>
          <a:p>
            <a:pPr marL="0" indent="0">
              <a:buNone/>
            </a:pPr>
            <a:r>
              <a:rPr lang="en-US" dirty="0"/>
              <a:t>failure to take decision on liquidation in accordance with sub-clause 1 of this clause in connection with the expiration of the time period for which that legal person has been created, achievement of the objective for which it is created, violation by the commercial organization of the order for forming the charter capital established by the legislation, recognition of the state registration of the given legal person invalid by the court;</a:t>
            </a:r>
          </a:p>
          <a:p>
            <a:pPr marL="0" indent="0">
              <a:buNone/>
            </a:pPr>
            <a:r>
              <a:rPr lang="en-US" dirty="0"/>
              <a:t>carrying out an activity without a proper special permit (license) or which is prohibited by legislative acts, or with repeated or serious violations of legislative acts;</a:t>
            </a:r>
          </a:p>
          <a:p>
            <a:pPr marL="0" indent="0">
              <a:buNone/>
            </a:pPr>
            <a:r>
              <a:rPr lang="en-US" dirty="0"/>
              <a:t>decreasing the cost of net assets of commercial organizations for which minimum amounts of the charter capital is established by the legislation at the end of the second and every following financial year below the minimum amount of the charter capital established by the legislation:</a:t>
            </a:r>
          </a:p>
          <a:p>
            <a:pPr marL="0" indent="0">
              <a:buNone/>
            </a:pPr>
            <a:r>
              <a:rPr lang="en-US" dirty="0"/>
              <a:t>violation of terms and order of the liquidation established by the legislation;</a:t>
            </a:r>
          </a:p>
          <a:p>
            <a:pPr marL="0" indent="0">
              <a:buNone/>
            </a:pPr>
            <a:r>
              <a:rPr lang="en-US" dirty="0"/>
              <a:t>in other cases provided for by this Code and other legislative acts.</a:t>
            </a:r>
          </a:p>
          <a:p>
            <a:pPr marL="0" indent="0">
              <a:buNone/>
            </a:pPr>
            <a:r>
              <a:rPr lang="en-US" dirty="0"/>
              <a:t>Upon detecting grounds for liquidation of a legal person specified in indents two, three, five and six of part one of this sub-clause, the authorized state bodies, within the limits of their competence, shall apply to the court with a claim on liquidating such legal person, unless otherwise established by the legislative acts.</a:t>
            </a:r>
          </a:p>
          <a:p>
            <a:pPr marL="0" indent="0">
              <a:buNone/>
            </a:pPr>
            <a:r>
              <a:rPr lang="en-US" dirty="0"/>
              <a:t>Upon detecting grounds for liquidation of a legal person specified in indent six of part one of this sub-clause, the creditors of the legal person being liquidated are entitled to apply to the court with a claim on liquidating such legal person;</a:t>
            </a:r>
          </a:p>
          <a:p>
            <a:pPr marL="0" indent="0">
              <a:buNone/>
            </a:pPr>
            <a:endParaRPr lang="ru-RU" dirty="0"/>
          </a:p>
        </p:txBody>
      </p:sp>
    </p:spTree>
    <p:extLst>
      <p:ext uri="{BB962C8B-B14F-4D97-AF65-F5344CB8AC3E}">
        <p14:creationId xmlns:p14="http://schemas.microsoft.com/office/powerpoint/2010/main" val="1579069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80067" y="296333"/>
            <a:ext cx="9601200" cy="1485900"/>
          </a:xfrm>
        </p:spPr>
        <p:txBody>
          <a:bodyPr>
            <a:normAutofit fontScale="90000"/>
          </a:bodyPr>
          <a:lstStyle/>
          <a:p>
            <a:r>
              <a:rPr lang="en-US" sz="3600" dirty="0"/>
              <a:t>CHAPTER 4</a:t>
            </a:r>
            <a:br>
              <a:rPr lang="en-US" sz="3600" dirty="0"/>
            </a:br>
            <a:r>
              <a:rPr lang="en-US" sz="3600" dirty="0"/>
              <a:t>Legal Persons</a:t>
            </a:r>
            <a:br>
              <a:rPr lang="en-US" sz="3600" dirty="0"/>
            </a:br>
            <a:r>
              <a:rPr lang="en-US" sz="3600" dirty="0"/>
              <a:t>§ 1. Basic Provisions</a:t>
            </a:r>
            <a:br>
              <a:rPr lang="en-US" sz="3600" dirty="0"/>
            </a:br>
            <a:r>
              <a:rPr lang="en-US" sz="3600" dirty="0">
                <a:solidFill>
                  <a:srgbClr val="FF0000"/>
                </a:solidFill>
              </a:rPr>
              <a:t>Article 57. Liquidation of Legal Person</a:t>
            </a:r>
            <a:r>
              <a:rPr lang="en-US" dirty="0"/>
              <a:t/>
            </a:r>
            <a:br>
              <a:rPr lang="en-US" dirty="0"/>
            </a:b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t>3) other bodies in the cases provided by legislative acts.</a:t>
            </a:r>
          </a:p>
          <a:p>
            <a:pPr marL="0" indent="0">
              <a:buNone/>
            </a:pPr>
            <a:r>
              <a:rPr lang="en-US" dirty="0"/>
              <a:t>3. The decision of the court on liquidation of the legal person may impose duties on carrying out the liquidation of the legal person on the owners of its property (founders, participants) or a body authorized to liquidate the legal person by its constituent documents.</a:t>
            </a:r>
          </a:p>
          <a:p>
            <a:pPr marL="0" indent="0">
              <a:buNone/>
            </a:pPr>
            <a:r>
              <a:rPr lang="en-US" dirty="0"/>
              <a:t>4. A legal person which is a commercial organization or operating in the form of a consumer cooperative, charitable or other fund shall be liquidated in accordance with Article 61 of this Code as a consequence of its being deemed to be insolvent (bankrupt).</a:t>
            </a:r>
          </a:p>
          <a:p>
            <a:pPr marL="0" indent="0">
              <a:buNone/>
            </a:pPr>
            <a:r>
              <a:rPr lang="en-US" dirty="0"/>
              <a:t>If the value of the property of such a legal person is insufficient to satisfy the demands of creditors, it may be liquidated only in accordance with the procedure provided for by Article 61 of this Code.</a:t>
            </a:r>
          </a:p>
          <a:p>
            <a:pPr marL="0" indent="0">
              <a:buNone/>
            </a:pPr>
            <a:r>
              <a:rPr lang="en-US" dirty="0"/>
              <a:t>The provisions on the liquidation of legal persons as a consequence of economic insolvency (bankruptcy) shall not extend to fiscal enterprises.</a:t>
            </a:r>
          </a:p>
          <a:p>
            <a:pPr marL="0" indent="0">
              <a:buNone/>
            </a:pPr>
            <a:r>
              <a:rPr lang="en-US" dirty="0"/>
              <a:t>5. In the instances established by the legislation the liquidation of legal persons may be carried out only with consent of authorized state bodies.</a:t>
            </a:r>
          </a:p>
          <a:p>
            <a:pPr marL="0" indent="0">
              <a:buNone/>
            </a:pPr>
            <a:endParaRPr lang="ru-RU" dirty="0"/>
          </a:p>
        </p:txBody>
      </p:sp>
    </p:spTree>
    <p:extLst>
      <p:ext uri="{BB962C8B-B14F-4D97-AF65-F5344CB8AC3E}">
        <p14:creationId xmlns:p14="http://schemas.microsoft.com/office/powerpoint/2010/main" val="1359715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63133" y="381000"/>
            <a:ext cx="9601200" cy="1485900"/>
          </a:xfrm>
        </p:spPr>
        <p:txBody>
          <a:bodyPr>
            <a:noAutofit/>
          </a:bodyPr>
          <a:lstStyle/>
          <a:p>
            <a:r>
              <a:rPr lang="en-US" sz="2400" dirty="0"/>
              <a:t>CHAPTER 4</a:t>
            </a:r>
            <a:br>
              <a:rPr lang="en-US" sz="2400" dirty="0"/>
            </a:br>
            <a:r>
              <a:rPr lang="en-US" sz="2400" dirty="0"/>
              <a:t>Legal Persons</a:t>
            </a:r>
            <a:br>
              <a:rPr lang="en-US" sz="2400" dirty="0"/>
            </a:br>
            <a:r>
              <a:rPr lang="en-US" sz="2400" dirty="0"/>
              <a:t>§ 1. Basic Provisions</a:t>
            </a:r>
            <a:r>
              <a:rPr lang="en-US" sz="2400" dirty="0" smtClean="0"/>
              <a:t/>
            </a:r>
            <a:br>
              <a:rPr lang="en-US" sz="2400" dirty="0" smtClean="0"/>
            </a:br>
            <a:r>
              <a:rPr lang="en-US" sz="2400" dirty="0" smtClean="0">
                <a:solidFill>
                  <a:srgbClr val="FF0000"/>
                </a:solidFill>
              </a:rPr>
              <a:t>Article </a:t>
            </a:r>
            <a:r>
              <a:rPr lang="en-US" sz="2400" dirty="0">
                <a:solidFill>
                  <a:srgbClr val="FF0000"/>
                </a:solidFill>
              </a:rPr>
              <a:t>58. Duties of Person Which Adopted Decision on Liquidation of the Legal Person</a:t>
            </a:r>
            <a:r>
              <a:rPr lang="en-US" sz="2400" dirty="0"/>
              <a:t/>
            </a:r>
            <a:br>
              <a:rPr lang="en-US" sz="2400" dirty="0"/>
            </a:br>
            <a:endParaRPr lang="ru-RU" sz="2400" dirty="0"/>
          </a:p>
        </p:txBody>
      </p:sp>
      <p:sp>
        <p:nvSpPr>
          <p:cNvPr id="3" name="Объект 2"/>
          <p:cNvSpPr>
            <a:spLocks noGrp="1"/>
          </p:cNvSpPr>
          <p:nvPr>
            <p:ph idx="1"/>
          </p:nvPr>
        </p:nvSpPr>
        <p:spPr/>
        <p:txBody>
          <a:bodyPr>
            <a:normAutofit fontScale="85000" lnSpcReduction="10000"/>
          </a:bodyPr>
          <a:lstStyle/>
          <a:p>
            <a:pPr marL="0" indent="0">
              <a:buNone/>
            </a:pPr>
            <a:r>
              <a:rPr lang="en-US" dirty="0" smtClean="0"/>
              <a:t>1</a:t>
            </a:r>
            <a:r>
              <a:rPr lang="en-US" dirty="0"/>
              <a:t>. The owner of property (founders, participants) of a legal person or the body authorized by the constituent documents which adopted the decision about liquidation of the legal person shall appoint the liquidation commission (liquidator), distribute duties between the chairperson and members of the liquidation commission (in the even of appointment of the liquidation commission), establish the order and time limits of the liquidation, unless otherwise established by legislative acts. Legislative acts may establish maximum (maximum permissible) time limits for the liquidation of a legal person.</a:t>
            </a:r>
          </a:p>
          <a:p>
            <a:pPr marL="0" indent="0">
              <a:buNone/>
            </a:pPr>
            <a:r>
              <a:rPr lang="en-US" dirty="0"/>
              <a:t>2. When the legal person being liquidated has indebtedness before the creditors, the chairperson of the liquidation commission (liquidator) shall be a person that complies with requirements established by the legislation and not being the owner of property (founders, participants), head of this legal person.</a:t>
            </a:r>
          </a:p>
          <a:p>
            <a:pPr marL="0" indent="0">
              <a:buNone/>
            </a:pPr>
            <a:r>
              <a:rPr lang="en-US" dirty="0"/>
              <a:t>3. From the day of the appointment of the liquidation commission (liquidator) the powers relating to the management of the affairs of the legal person shall pass to it. The liquidation commission (liquidator) shall act in the court in the name of the legal person being liquidated.</a:t>
            </a:r>
          </a:p>
          <a:p>
            <a:pPr marL="0" indent="0">
              <a:buNone/>
            </a:pPr>
            <a:endParaRPr lang="ru-RU" dirty="0"/>
          </a:p>
        </p:txBody>
      </p:sp>
    </p:spTree>
    <p:extLst>
      <p:ext uri="{BB962C8B-B14F-4D97-AF65-F5344CB8AC3E}">
        <p14:creationId xmlns:p14="http://schemas.microsoft.com/office/powerpoint/2010/main" val="2463745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6934" y="237067"/>
            <a:ext cx="9601200" cy="1485900"/>
          </a:xfrm>
        </p:spPr>
        <p:txBody>
          <a:bodyPr>
            <a:normAutofit fontScale="90000"/>
          </a:bodyPr>
          <a:lstStyle/>
          <a:p>
            <a:r>
              <a:rPr lang="en-US" sz="3600" dirty="0"/>
              <a:t>CHAPTER 4</a:t>
            </a:r>
            <a:br>
              <a:rPr lang="en-US" sz="3600" dirty="0"/>
            </a:br>
            <a:r>
              <a:rPr lang="en-US" sz="3600" dirty="0"/>
              <a:t>Legal Persons</a:t>
            </a:r>
            <a:br>
              <a:rPr lang="en-US" sz="3600" dirty="0"/>
            </a:br>
            <a:r>
              <a:rPr lang="en-US" sz="3600" dirty="0"/>
              <a:t>§ 1. Basic Provisions</a:t>
            </a:r>
            <a:br>
              <a:rPr lang="en-US" sz="3600" dirty="0"/>
            </a:br>
            <a:r>
              <a:rPr lang="en-US" sz="3600" dirty="0">
                <a:solidFill>
                  <a:srgbClr val="FF0000"/>
                </a:solidFill>
              </a:rPr>
              <a:t>Article 59. Procedure for Liquidation of Legal Person</a:t>
            </a:r>
            <a:r>
              <a:rPr lang="en-US" dirty="0"/>
              <a:t/>
            </a:r>
            <a:br>
              <a:rPr lang="en-US" dirty="0"/>
            </a:b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smtClean="0"/>
              <a:t>l</a:t>
            </a:r>
            <a:r>
              <a:rPr lang="en-US" dirty="0"/>
              <a:t>. The chairperson of the liquidation commission (liquidator) is obliged to notify within ten working days after the date of adopting the decision about the liquidation of the legal person, in writing, the registering body for inclusion in the Unified State Register of Legal persons and Individual Entrepreneurs of the data about the fact that the legal person is in the process of being liquidated.</a:t>
            </a:r>
          </a:p>
          <a:p>
            <a:pPr marL="0" indent="0">
              <a:buNone/>
            </a:pPr>
            <a:r>
              <a:rPr lang="en-US" dirty="0"/>
              <a:t>In the cases and order established by the legislation, the data about the fact that the legal person is in the process of being liquidated, about the order and time limits for presenting demands by its creditors shall placed in the global computer network Internet with subsequent publication in printed mass media. In this instance the period presenting demands by the creditors of the legal person may not be less than two months from the date of placement of the data about the fact that the legal person is in the process of being liquidated in the global computer network Internet, unless another moment for beginning of the running of this period is established by legislative acts.</a:t>
            </a:r>
          </a:p>
          <a:p>
            <a:pPr marL="0" indent="0">
              <a:buNone/>
            </a:pPr>
            <a:r>
              <a:rPr lang="en-US" dirty="0"/>
              <a:t>The liquidation commission (liquidator) shall take all possible measures to elicit creditors and obtain accounts receivable, and also inform creditors in writing about the liquidation of the legal person</a:t>
            </a:r>
            <a:r>
              <a:rPr lang="en-US" dirty="0" smtClean="0"/>
              <a:t>.</a:t>
            </a:r>
          </a:p>
          <a:p>
            <a:pPr marL="0" indent="0">
              <a:buNone/>
            </a:pPr>
            <a:r>
              <a:rPr lang="en-US" dirty="0"/>
              <a:t>Performance of operations on accounts of the legal person, its executing transactions not connected with the liquidation are prohibited.</a:t>
            </a:r>
          </a:p>
          <a:p>
            <a:pPr marL="0" indent="0">
              <a:buNone/>
            </a:pPr>
            <a:endParaRPr lang="ru-RU" dirty="0"/>
          </a:p>
        </p:txBody>
      </p:sp>
    </p:spTree>
    <p:extLst>
      <p:ext uri="{BB962C8B-B14F-4D97-AF65-F5344CB8AC3E}">
        <p14:creationId xmlns:p14="http://schemas.microsoft.com/office/powerpoint/2010/main" val="18172847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03867" y="245533"/>
            <a:ext cx="9601200" cy="1485900"/>
          </a:xfrm>
        </p:spPr>
        <p:txBody>
          <a:bodyPr>
            <a:noAutofit/>
          </a:bodyPr>
          <a:lstStyle/>
          <a:p>
            <a:r>
              <a:rPr lang="en-US" sz="2800" dirty="0"/>
              <a:t>CHAPTER 4</a:t>
            </a:r>
            <a:br>
              <a:rPr lang="en-US" sz="2800" dirty="0"/>
            </a:br>
            <a:r>
              <a:rPr lang="en-US" sz="2800" dirty="0"/>
              <a:t>Legal Persons</a:t>
            </a:r>
            <a:br>
              <a:rPr lang="en-US" sz="2800" dirty="0"/>
            </a:br>
            <a:r>
              <a:rPr lang="en-US" sz="2800" dirty="0"/>
              <a:t>§ 1. Basic Provisions</a:t>
            </a:r>
            <a:br>
              <a:rPr lang="en-US" sz="2800" dirty="0"/>
            </a:br>
            <a:r>
              <a:rPr lang="en-US" sz="2800" dirty="0">
                <a:solidFill>
                  <a:srgbClr val="FF0000"/>
                </a:solidFill>
              </a:rPr>
              <a:t>Article 59. Procedure for Liquidation of Legal Person</a:t>
            </a:r>
            <a:r>
              <a:rPr lang="en-US" sz="2800" dirty="0"/>
              <a:t/>
            </a:r>
            <a:br>
              <a:rPr lang="en-US" sz="2800" dirty="0"/>
            </a:br>
            <a:endParaRPr lang="ru-RU" sz="2800" dirty="0"/>
          </a:p>
        </p:txBody>
      </p:sp>
      <p:sp>
        <p:nvSpPr>
          <p:cNvPr id="3" name="Объект 2"/>
          <p:cNvSpPr>
            <a:spLocks noGrp="1"/>
          </p:cNvSpPr>
          <p:nvPr>
            <p:ph idx="1"/>
          </p:nvPr>
        </p:nvSpPr>
        <p:spPr>
          <a:xfrm>
            <a:off x="1041399" y="1989667"/>
            <a:ext cx="10481733" cy="3877733"/>
          </a:xfrm>
        </p:spPr>
        <p:txBody>
          <a:bodyPr>
            <a:normAutofit fontScale="55000" lnSpcReduction="20000"/>
          </a:bodyPr>
          <a:lstStyle/>
          <a:p>
            <a:pPr marL="0" indent="0">
              <a:buNone/>
            </a:pPr>
            <a:r>
              <a:rPr lang="en-US" dirty="0"/>
              <a:t>2. After expiration of the term for submission of demands by creditors, the liquidation commission (liquidator) shall draw up the intermediate liquidation balance sheet, which shall contain information concerning the composition of the property of the legal person being liquidated, a list of demands submitted by creditors, and also the results of consideration of these demands.</a:t>
            </a:r>
          </a:p>
          <a:p>
            <a:pPr marL="0" indent="0">
              <a:buNone/>
            </a:pPr>
            <a:r>
              <a:rPr lang="en-US" dirty="0"/>
              <a:t>The intermediate liquidation balance sheet shall be confirmed by the owner of property (founders, participants) of the legal person or body which adopted the decision concerning the liquidation of the legal person, unless otherwise provided by the legislative acts.</a:t>
            </a:r>
          </a:p>
          <a:p>
            <a:pPr marL="0" indent="0">
              <a:buNone/>
            </a:pPr>
            <a:r>
              <a:rPr lang="en-US" dirty="0"/>
              <a:t>3. If the monetary means of legal person being liquidated (except for institutions) are insufficient to satisfy the demands of creditors, the liquidation commission (liquidator) shall effectuate the sale of the property of the legal person at public sales in accordance with the procedure established by the acts of legislation.</a:t>
            </a:r>
          </a:p>
          <a:p>
            <a:pPr marL="0" indent="0">
              <a:buNone/>
            </a:pPr>
            <a:r>
              <a:rPr lang="en-US" dirty="0"/>
              <a:t>4. The payment of monetary amounts to creditors of a legal person being liquidated shall be by the liquidation commission (liquidator) in the order of priority established by Article 60 of this Code and in accordance with the intermediate liquidation balance sheet, starting from the date of its confirmation, except for creditors of the fourth priority, payment to whom shall be made upon the expiry of a month from the date of confirmation of the intermediate liquidation balance sheet.</a:t>
            </a:r>
          </a:p>
          <a:p>
            <a:pPr marL="0" indent="0">
              <a:buNone/>
            </a:pPr>
            <a:r>
              <a:rPr lang="en-US" dirty="0"/>
              <a:t>5. After completion of the settlement of accounts with creditors, the liquidation commission (liquidator) shall draw up the liquidation balance sheet, which shall be confirmed by the owner of property (founders, participants) of the legal person or by the body which adopted the decision concerning the liquidation of the legal person, unless otherwise provided by the legislative acts.</a:t>
            </a:r>
          </a:p>
          <a:p>
            <a:pPr marL="0" indent="0">
              <a:buNone/>
            </a:pPr>
            <a:r>
              <a:rPr lang="en-US" dirty="0"/>
              <a:t>6. In the event that the property of a fiscal enterprise being liquidated, or the monetary means of the institution being liquidated are insufficient for satisfaction of the demands of creditors, the latter shall have the right to bring suit in a court to satisfy the remaining part of the demands at the expense of the owner of the property of this enterprise or institution.</a:t>
            </a:r>
          </a:p>
          <a:p>
            <a:pPr marL="0" indent="0">
              <a:buNone/>
            </a:pPr>
            <a:r>
              <a:rPr lang="en-US" dirty="0"/>
              <a:t>7. The property of legal person, remaining after the satisfaction of the demands of creditors, shall be transferred to the owner of property (founders, participants) thereof, having rights to a thing in this property or rights of obligations with respect to this legal person, unless otherwise provided by the legislative acts or the constituent documents of the legal person.</a:t>
            </a:r>
          </a:p>
          <a:p>
            <a:pPr marL="0" indent="0">
              <a:buNone/>
            </a:pPr>
            <a:r>
              <a:rPr lang="en-US" dirty="0"/>
              <a:t>8. The liquidation of a legal person shall be considered to be completed and the legal person to be liquidated from the date of adopting the decision about the entry into the Unified State Register of Legal Persons and Individual Entrepreneurs by the registering body of the record about the exclusion thereof from that register.</a:t>
            </a:r>
          </a:p>
          <a:p>
            <a:pPr marL="0" indent="0">
              <a:buNone/>
            </a:pPr>
            <a:endParaRPr lang="ru-RU" dirty="0"/>
          </a:p>
        </p:txBody>
      </p:sp>
    </p:spTree>
    <p:extLst>
      <p:ext uri="{BB962C8B-B14F-4D97-AF65-F5344CB8AC3E}">
        <p14:creationId xmlns:p14="http://schemas.microsoft.com/office/powerpoint/2010/main" val="16323100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267" y="169334"/>
            <a:ext cx="10574866" cy="1485900"/>
          </a:xfrm>
        </p:spPr>
        <p:txBody>
          <a:bodyPr>
            <a:noAutofit/>
          </a:bodyPr>
          <a:lstStyle/>
          <a:p>
            <a:r>
              <a:rPr lang="en-US" sz="3200" dirty="0"/>
              <a:t>CHAPTER 4</a:t>
            </a:r>
            <a:br>
              <a:rPr lang="en-US" sz="3200" dirty="0"/>
            </a:br>
            <a:r>
              <a:rPr lang="en-US" sz="3200" dirty="0"/>
              <a:t>Legal Persons</a:t>
            </a:r>
            <a:br>
              <a:rPr lang="en-US" sz="3200" dirty="0"/>
            </a:br>
            <a:r>
              <a:rPr lang="en-US" sz="3200" dirty="0"/>
              <a:t>§ 1. Basic Provisions</a:t>
            </a:r>
            <a:br>
              <a:rPr lang="en-US" sz="3200" dirty="0"/>
            </a:br>
            <a:r>
              <a:rPr lang="en-US" sz="3200" dirty="0">
                <a:solidFill>
                  <a:srgbClr val="FF0000"/>
                </a:solidFill>
              </a:rPr>
              <a:t>Article 60. Satisfaction of Demands of </a:t>
            </a:r>
            <a:r>
              <a:rPr lang="en-US" sz="3200" dirty="0" smtClean="0">
                <a:solidFill>
                  <a:srgbClr val="FF0000"/>
                </a:solidFill>
              </a:rPr>
              <a:t>Creditors</a:t>
            </a:r>
            <a:endParaRPr lang="ru-RU" sz="3200" dirty="0">
              <a:solidFill>
                <a:srgbClr val="FF0000"/>
              </a:solidFill>
            </a:endParaRPr>
          </a:p>
        </p:txBody>
      </p:sp>
      <p:sp>
        <p:nvSpPr>
          <p:cNvPr id="3" name="Объект 2"/>
          <p:cNvSpPr>
            <a:spLocks noGrp="1"/>
          </p:cNvSpPr>
          <p:nvPr>
            <p:ph idx="1"/>
          </p:nvPr>
        </p:nvSpPr>
        <p:spPr>
          <a:xfrm>
            <a:off x="838201" y="2489200"/>
            <a:ext cx="11116733" cy="3581400"/>
          </a:xfrm>
        </p:spPr>
        <p:txBody>
          <a:bodyPr>
            <a:noAutofit/>
          </a:bodyPr>
          <a:lstStyle/>
          <a:p>
            <a:pPr marL="0" indent="0">
              <a:buNone/>
            </a:pPr>
            <a:r>
              <a:rPr lang="en-US" sz="1100" dirty="0" smtClean="0"/>
              <a:t>l</a:t>
            </a:r>
            <a:r>
              <a:rPr lang="en-US" sz="1100" dirty="0"/>
              <a:t>. When liquidating a legal person the demands of its creditors shall be satisfied in accordance with the following priority:</a:t>
            </a:r>
          </a:p>
          <a:p>
            <a:pPr marL="0" indent="0">
              <a:buNone/>
            </a:pPr>
            <a:r>
              <a:rPr lang="en-US" sz="1100" dirty="0"/>
              <a:t>1) first, the demands of citizens to whom the legal person being liquidated bears liability for the causing of harm to life or health by means of capitalizing the respective time payments shall be satisfied;</a:t>
            </a:r>
          </a:p>
          <a:p>
            <a:pPr marL="0" indent="0">
              <a:buNone/>
            </a:pPr>
            <a:r>
              <a:rPr lang="en-US" sz="1100" dirty="0"/>
              <a:t>2) second, accounts shall be settled with regard to the payment of severance benefits, the payment of remuneration under authors' contracts, and the payment for labor with persons who work under labor contracts and/or civil-law contracts;</a:t>
            </a:r>
          </a:p>
          <a:p>
            <a:pPr marL="0" indent="0">
              <a:buNone/>
            </a:pPr>
            <a:r>
              <a:rPr lang="en-US" sz="1100" dirty="0"/>
              <a:t>3) third, the indebtedness on payments to the budget and state off-budget funds shall be paid, as well as demands of creditors on obligations secured by the pledge of property of the legal person being liquidated shall be satisfied at the expense and within the limits of funds received from the realization of pledged property;</a:t>
            </a:r>
          </a:p>
          <a:p>
            <a:pPr marL="0" indent="0">
              <a:buNone/>
            </a:pPr>
            <a:r>
              <a:rPr lang="en-US" sz="1100" dirty="0"/>
              <a:t>4) fourth, payments to other creditors of a legal person being liquidated shall be carried out.</a:t>
            </a:r>
          </a:p>
          <a:p>
            <a:pPr marL="0" indent="0">
              <a:buNone/>
            </a:pPr>
            <a:r>
              <a:rPr lang="en-US" sz="1100" dirty="0"/>
              <a:t>The priority of satisfaction of demands of creditors in the course of liquidation of banks and non-bank credit and financial institutions and insurance organizations is determined taking in account specific features stipulated by the legislation.</a:t>
            </a:r>
          </a:p>
          <a:p>
            <a:pPr marL="0" indent="0">
              <a:buNone/>
            </a:pPr>
            <a:r>
              <a:rPr lang="en-US" sz="1100" dirty="0"/>
              <a:t>Priority of the satisfaction of demands of creditors at liquidation of a legal person due to its economic insolvency (bankruptcy) is determined in the order established by the legislation on economic insolvency (bankruptcy</a:t>
            </a:r>
            <a:r>
              <a:rPr lang="en-US" sz="1100" dirty="0" smtClean="0"/>
              <a:t>).</a:t>
            </a:r>
            <a:endParaRPr lang="en-US" sz="1100" dirty="0"/>
          </a:p>
        </p:txBody>
      </p:sp>
    </p:spTree>
    <p:extLst>
      <p:ext uri="{BB962C8B-B14F-4D97-AF65-F5344CB8AC3E}">
        <p14:creationId xmlns:p14="http://schemas.microsoft.com/office/powerpoint/2010/main" val="1457873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63133" y="296333"/>
            <a:ext cx="9601200" cy="1735667"/>
          </a:xfrm>
        </p:spPr>
        <p:txBody>
          <a:bodyPr>
            <a:noAutofit/>
          </a:bodyPr>
          <a:lstStyle/>
          <a:p>
            <a:r>
              <a:rPr lang="en-US" sz="3200" dirty="0"/>
              <a:t>CHAPTER 4</a:t>
            </a:r>
            <a:br>
              <a:rPr lang="en-US" sz="3200" dirty="0"/>
            </a:br>
            <a:r>
              <a:rPr lang="en-US" sz="3200" dirty="0"/>
              <a:t>Legal Persons</a:t>
            </a:r>
            <a:br>
              <a:rPr lang="en-US" sz="3200" dirty="0"/>
            </a:br>
            <a:r>
              <a:rPr lang="en-US" sz="3200" dirty="0"/>
              <a:t>§ 1. Basic Provisions</a:t>
            </a:r>
            <a:br>
              <a:rPr lang="en-US" sz="3200" dirty="0"/>
            </a:br>
            <a:r>
              <a:rPr lang="en-US" sz="3200" dirty="0">
                <a:solidFill>
                  <a:srgbClr val="FF0000"/>
                </a:solidFill>
              </a:rPr>
              <a:t>Article 44. Concept of Legal </a:t>
            </a:r>
            <a:r>
              <a:rPr lang="en-US" sz="3200" dirty="0" smtClean="0">
                <a:solidFill>
                  <a:srgbClr val="FF0000"/>
                </a:solidFill>
              </a:rPr>
              <a:t>Person (Legal Entities)</a:t>
            </a:r>
            <a:endParaRPr lang="ru-RU" sz="3200" dirty="0">
              <a:solidFill>
                <a:srgbClr val="FF0000"/>
              </a:solidFill>
            </a:endParaRPr>
          </a:p>
        </p:txBody>
      </p:sp>
      <p:sp>
        <p:nvSpPr>
          <p:cNvPr id="3" name="Объект 2"/>
          <p:cNvSpPr>
            <a:spLocks noGrp="1"/>
          </p:cNvSpPr>
          <p:nvPr>
            <p:ph idx="1"/>
          </p:nvPr>
        </p:nvSpPr>
        <p:spPr>
          <a:xfrm>
            <a:off x="778933" y="2057400"/>
            <a:ext cx="11150600" cy="3581400"/>
          </a:xfrm>
        </p:spPr>
        <p:txBody>
          <a:bodyPr>
            <a:noAutofit/>
          </a:bodyPr>
          <a:lstStyle/>
          <a:p>
            <a:pPr marL="0" indent="0">
              <a:buNone/>
            </a:pPr>
            <a:r>
              <a:rPr lang="en-US" sz="1200" dirty="0" smtClean="0"/>
              <a:t> </a:t>
            </a:r>
            <a:endParaRPr lang="en-US" sz="1200" dirty="0"/>
          </a:p>
          <a:p>
            <a:pPr marL="0" indent="0">
              <a:buNone/>
            </a:pPr>
            <a:r>
              <a:rPr lang="en-US" sz="1200" dirty="0" smtClean="0"/>
              <a:t>1</a:t>
            </a:r>
            <a:r>
              <a:rPr lang="en-US" sz="1200" dirty="0"/>
              <a:t>. A legal person shall be deemed to be an organization which has solitary property in ownership, economic management, or operative administration and is liable for its obligations with such property and may, in its own name, acquire and exercise property rights and personal non-property rights, bear duties, and be a plaintiff or defendant in court, registered in the established order as a legal person or recognized as such by the legislative act.</a:t>
            </a:r>
          </a:p>
          <a:p>
            <a:pPr marL="0" indent="0">
              <a:buNone/>
            </a:pPr>
            <a:r>
              <a:rPr lang="en-US" sz="1200" dirty="0"/>
              <a:t>2. In connection with participation in the formation of the property of a legal person its founders (participants) may have rights of obligations with respect to this legal person or rights to a thing with respect to its property.</a:t>
            </a:r>
          </a:p>
          <a:p>
            <a:pPr marL="0" indent="0">
              <a:buNone/>
            </a:pPr>
            <a:r>
              <a:rPr lang="en-US" sz="1200" dirty="0" err="1"/>
              <a:t>То</a:t>
            </a:r>
            <a:r>
              <a:rPr lang="en-US" sz="1200" dirty="0"/>
              <a:t> legal persons with respect to which the participants thereof have rights of obligations shall be relegated: economic partnerships and companies; production and consumer cooperatives. The participants of such legal persons can have rights to a thing only for the property, which they have transferred to the legal persons for using as contribution to the charter capital.</a:t>
            </a:r>
          </a:p>
          <a:p>
            <a:pPr marL="0" indent="0">
              <a:buNone/>
            </a:pPr>
            <a:r>
              <a:rPr lang="en-US" sz="1200" dirty="0"/>
              <a:t>To legal persons with respect to whose property the founders thereof have the right of ownership or other right to in rem shall be relegated unitary enterprises, including subsidiary enterprises, and also state associations and institutions financed by the owner.</a:t>
            </a:r>
          </a:p>
          <a:p>
            <a:pPr marL="0" indent="0">
              <a:buNone/>
            </a:pPr>
            <a:r>
              <a:rPr lang="en-US" sz="1200" dirty="0"/>
              <a:t>3. To legal persons with respect to which the founders (participants) thereof do not have property rights belong: social and religious organizations (associations); charitable and other funds; associations of legal persons and/or of individual entrepreneurs (associations and unions), and other non-commercial organizations unless otherwise established by this Code, other laws or acts of President of the Republic of Belarus.</a:t>
            </a:r>
          </a:p>
          <a:p>
            <a:pPr marL="0" indent="0">
              <a:buNone/>
            </a:pPr>
            <a:r>
              <a:rPr lang="en-US" sz="1200" dirty="0"/>
              <a:t>In the instances stipulated by the laws or acts of the President of the Republic of Belarus, the administrative and territorial units may have property rights in relation to commercial organization, including when they are not their founders (participants).</a:t>
            </a:r>
          </a:p>
          <a:p>
            <a:pPr marL="0" indent="0">
              <a:buNone/>
            </a:pPr>
            <a:r>
              <a:rPr lang="en-US" sz="1200" dirty="0"/>
              <a:t>4. Peculiarities of formation (creation), reorganization and termination (liquidation) of state bodies, as well as state legal persons, regulations on which are established by the acts of legislation, may be established by other acts of legislation, determining peculiarities of a legal status of such bodies and legal persons.</a:t>
            </a:r>
          </a:p>
          <a:p>
            <a:pPr marL="0" indent="0">
              <a:buNone/>
            </a:pPr>
            <a:endParaRPr lang="ru-RU" sz="1200" dirty="0"/>
          </a:p>
        </p:txBody>
      </p:sp>
    </p:spTree>
    <p:extLst>
      <p:ext uri="{BB962C8B-B14F-4D97-AF65-F5344CB8AC3E}">
        <p14:creationId xmlns:p14="http://schemas.microsoft.com/office/powerpoint/2010/main" val="2607681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03867" y="254000"/>
            <a:ext cx="9601200" cy="1485900"/>
          </a:xfrm>
        </p:spPr>
        <p:txBody>
          <a:bodyPr>
            <a:noAutofit/>
          </a:bodyPr>
          <a:lstStyle/>
          <a:p>
            <a:r>
              <a:rPr lang="en-US" sz="2800" dirty="0"/>
              <a:t>CHAPTER 4</a:t>
            </a:r>
            <a:br>
              <a:rPr lang="en-US" sz="2800" dirty="0"/>
            </a:br>
            <a:r>
              <a:rPr lang="en-US" sz="2800" dirty="0"/>
              <a:t>Legal Persons</a:t>
            </a:r>
            <a:br>
              <a:rPr lang="en-US" sz="2800" dirty="0"/>
            </a:br>
            <a:r>
              <a:rPr lang="en-US" sz="2800" dirty="0"/>
              <a:t>§ 1. Basic Provisions</a:t>
            </a:r>
            <a:br>
              <a:rPr lang="en-US" sz="2800" dirty="0"/>
            </a:br>
            <a:r>
              <a:rPr lang="en-US" sz="2800" dirty="0">
                <a:solidFill>
                  <a:srgbClr val="FF0000"/>
                </a:solidFill>
              </a:rPr>
              <a:t>Article 60. Satisfaction of Demands of Creditors</a:t>
            </a:r>
            <a:endParaRPr lang="ru-RU" sz="2800" dirty="0">
              <a:solidFill>
                <a:srgbClr val="FF0000"/>
              </a:solidFill>
            </a:endParaRPr>
          </a:p>
        </p:txBody>
      </p:sp>
      <p:sp>
        <p:nvSpPr>
          <p:cNvPr id="3" name="Объект 2"/>
          <p:cNvSpPr>
            <a:spLocks noGrp="1"/>
          </p:cNvSpPr>
          <p:nvPr>
            <p:ph idx="1"/>
          </p:nvPr>
        </p:nvSpPr>
        <p:spPr/>
        <p:txBody>
          <a:bodyPr>
            <a:normAutofit fontScale="70000" lnSpcReduction="20000"/>
          </a:bodyPr>
          <a:lstStyle/>
          <a:p>
            <a:pPr marL="0" indent="0">
              <a:buNone/>
            </a:pPr>
            <a:r>
              <a:rPr lang="en-US" dirty="0"/>
              <a:t>2. The demands of each priority shall be satisfied after the full satisfaction of demands of the preceding priority.</a:t>
            </a:r>
          </a:p>
          <a:p>
            <a:pPr marL="0" indent="0">
              <a:buNone/>
            </a:pPr>
            <a:r>
              <a:rPr lang="en-US" dirty="0"/>
              <a:t>3. In the event the property of a legal person being liquidated is insufficient, it shall be distributed among the creditors of the respective priority in proportion to the amounts of demands subject to satisfaction, unless otherwise established by the legislative acts.</a:t>
            </a:r>
          </a:p>
          <a:p>
            <a:pPr marL="0" indent="0">
              <a:buNone/>
            </a:pPr>
            <a:r>
              <a:rPr lang="en-US" dirty="0"/>
              <a:t>4. In the event of the refusal of the liquidation commission (liquidator) to satisfy the demands of a creditor or the evasion of the consideration thereof, a creditor shall have the right before confirmation of the liquidation balance sheet of the legal person to bring suit against the legal person being liquidated in court. By decision of the court the demands of the creditor may be satisfied at the expense of the residual property of the legal person being liquidated.</a:t>
            </a:r>
          </a:p>
          <a:p>
            <a:pPr marL="0" indent="0">
              <a:buNone/>
            </a:pPr>
            <a:r>
              <a:rPr lang="en-US" dirty="0"/>
              <a:t>5. Demands of a creditor submitted after the expiry of the term established by the liquidation commission (liquidator) for the submission thereof shall be satisfied from the property of the legal person being liquidated remaining after the satisfaction of the demands of creditors submitted within the specified term.</a:t>
            </a:r>
          </a:p>
          <a:p>
            <a:pPr marL="0" indent="0">
              <a:buNone/>
            </a:pPr>
            <a:r>
              <a:rPr lang="en-US" dirty="0"/>
              <a:t>6. Demands of creditors not satisfied because of the insufficiency of the property of the legal person being liquidated shall be considered to be paid, except for the case provided for in the Article 62 of this Code. Demands of creditors not recognized by the liquidation commission (liquidator), if the creditor has not brought suit in court, and also demands, the satisfaction of which has been refused to a creditor by decision of a court, also shall be considered to be paid.</a:t>
            </a:r>
          </a:p>
          <a:p>
            <a:pPr marL="0" indent="0">
              <a:buNone/>
            </a:pPr>
            <a:endParaRPr lang="ru-RU" dirty="0"/>
          </a:p>
        </p:txBody>
      </p:sp>
    </p:spTree>
    <p:extLst>
      <p:ext uri="{BB962C8B-B14F-4D97-AF65-F5344CB8AC3E}">
        <p14:creationId xmlns:p14="http://schemas.microsoft.com/office/powerpoint/2010/main" val="20182993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29266" y="152400"/>
            <a:ext cx="9601200" cy="1485900"/>
          </a:xfrm>
        </p:spPr>
        <p:txBody>
          <a:bodyPr>
            <a:normAutofit fontScale="90000"/>
          </a:bodyPr>
          <a:lstStyle/>
          <a:p>
            <a:r>
              <a:rPr lang="en-US" sz="3100" dirty="0"/>
              <a:t>CHAPTER 4</a:t>
            </a:r>
            <a:br>
              <a:rPr lang="en-US" sz="3100" dirty="0"/>
            </a:br>
            <a:r>
              <a:rPr lang="en-US" sz="3100" dirty="0"/>
              <a:t>Legal Persons</a:t>
            </a:r>
            <a:br>
              <a:rPr lang="en-US" sz="3100" dirty="0"/>
            </a:br>
            <a:r>
              <a:rPr lang="en-US" sz="3100" dirty="0"/>
              <a:t>§ 1. Basic Provisions</a:t>
            </a:r>
            <a:br>
              <a:rPr lang="en-US" sz="3100" dirty="0"/>
            </a:br>
            <a:r>
              <a:rPr lang="en-US" sz="3100" dirty="0">
                <a:solidFill>
                  <a:srgbClr val="FF0000"/>
                </a:solidFill>
              </a:rPr>
              <a:t>Article 61. Economic Insolvency (Bankruptcy) of Legal Person</a:t>
            </a:r>
            <a:r>
              <a:rPr lang="en-US" dirty="0"/>
              <a:t/>
            </a:r>
            <a:br>
              <a:rPr lang="en-US" dirty="0"/>
            </a:br>
            <a:r>
              <a:rPr lang="en-US" dirty="0" smtClean="0"/>
              <a:t/>
            </a:r>
            <a:br>
              <a:rPr lang="en-US" dirty="0" smtClean="0"/>
            </a:b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smtClean="0"/>
              <a:t>1</a:t>
            </a:r>
            <a:r>
              <a:rPr lang="en-US" dirty="0"/>
              <a:t>. A legal person which is a commercial organization, except for a fiscal enterprise, and also a legal person operating in the form of a consumer cooperative or charitable or other fund, may, by decision of a court, be deemed to be insolvent (bankrupt) if it cannot satisfy the demands of creditors.</a:t>
            </a:r>
          </a:p>
          <a:p>
            <a:pPr marL="0" indent="0">
              <a:buNone/>
            </a:pPr>
            <a:r>
              <a:rPr lang="en-US" dirty="0"/>
              <a:t>The deeming of a legal person to be bankrupt by a court shall entail its </a:t>
            </a:r>
            <a:r>
              <a:rPr lang="en-US" dirty="0" err="1"/>
              <a:t>sanation</a:t>
            </a:r>
            <a:r>
              <a:rPr lang="en-US" dirty="0"/>
              <a:t>, or, in case of impossibility or absence of grounds for continuation of its activity, liquidation.</a:t>
            </a:r>
          </a:p>
          <a:p>
            <a:pPr marL="0" indent="0">
              <a:buNone/>
            </a:pPr>
            <a:r>
              <a:rPr lang="en-US" dirty="0"/>
              <a:t>In case of declaring the legal person to be economically insolvent (the bankrupt), the legal person is subject to the </a:t>
            </a:r>
            <a:r>
              <a:rPr lang="en-US" dirty="0" err="1"/>
              <a:t>sanation</a:t>
            </a:r>
            <a:r>
              <a:rPr lang="en-US" dirty="0"/>
              <a:t>, or, in case of impossibility or absence of grounds for continuation of the activity, the legal person is subject to the liquidation.</a:t>
            </a:r>
          </a:p>
          <a:p>
            <a:pPr marL="0" indent="0">
              <a:buNone/>
            </a:pPr>
            <a:r>
              <a:rPr lang="en-US" dirty="0"/>
              <a:t>2. The grounds for deeming a legal person to be bankrupt by a court, or declaring its own bankruptcy, and also the procedure for its </a:t>
            </a:r>
            <a:r>
              <a:rPr lang="en-US" dirty="0" err="1"/>
              <a:t>sanation</a:t>
            </a:r>
            <a:r>
              <a:rPr lang="en-US" dirty="0"/>
              <a:t> or liquidation shall be established by the legislation on economic insolvency (bankruptcy).</a:t>
            </a:r>
          </a:p>
          <a:p>
            <a:pPr marL="0" indent="0">
              <a:buNone/>
            </a:pPr>
            <a:endParaRPr lang="ru-RU" dirty="0"/>
          </a:p>
        </p:txBody>
      </p:sp>
    </p:spTree>
    <p:extLst>
      <p:ext uri="{BB962C8B-B14F-4D97-AF65-F5344CB8AC3E}">
        <p14:creationId xmlns:p14="http://schemas.microsoft.com/office/powerpoint/2010/main" val="31849374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82133" y="423333"/>
            <a:ext cx="10278534" cy="1485900"/>
          </a:xfrm>
        </p:spPr>
        <p:txBody>
          <a:bodyPr>
            <a:normAutofit fontScale="90000"/>
          </a:bodyPr>
          <a:lstStyle/>
          <a:p>
            <a:r>
              <a:rPr lang="en-US" sz="2700" dirty="0"/>
              <a:t>CHAPTER 4</a:t>
            </a:r>
            <a:br>
              <a:rPr lang="en-US" sz="2700" dirty="0"/>
            </a:br>
            <a:r>
              <a:rPr lang="en-US" sz="2700" dirty="0"/>
              <a:t>Legal Persons</a:t>
            </a:r>
            <a:br>
              <a:rPr lang="en-US" sz="2700" dirty="0"/>
            </a:br>
            <a:r>
              <a:rPr lang="en-US" sz="2700" dirty="0"/>
              <a:t>§ 1. Basic Provisions</a:t>
            </a:r>
            <a:br>
              <a:rPr lang="en-US" sz="2700" dirty="0"/>
            </a:br>
            <a:r>
              <a:rPr lang="en-US" sz="2700" dirty="0">
                <a:solidFill>
                  <a:srgbClr val="FF0000"/>
                </a:solidFill>
              </a:rPr>
              <a:t>Article 62. Levying the Execution upon the Property Belonging to the Legal Person after the Liquidation of this Person</a:t>
            </a:r>
            <a:r>
              <a:rPr lang="en-US" dirty="0">
                <a:solidFill>
                  <a:srgbClr val="FF0000"/>
                </a:solidFill>
              </a:rPr>
              <a:t/>
            </a:r>
            <a:br>
              <a:rPr lang="en-US" dirty="0">
                <a:solidFill>
                  <a:srgbClr val="FF0000"/>
                </a:solidFill>
              </a:rPr>
            </a:br>
            <a:endParaRPr lang="ru-RU" dirty="0">
              <a:solidFill>
                <a:srgbClr val="FF0000"/>
              </a:solidFill>
            </a:endParaRPr>
          </a:p>
        </p:txBody>
      </p:sp>
      <p:sp>
        <p:nvSpPr>
          <p:cNvPr id="3" name="Объект 2"/>
          <p:cNvSpPr>
            <a:spLocks noGrp="1"/>
          </p:cNvSpPr>
          <p:nvPr>
            <p:ph idx="1"/>
          </p:nvPr>
        </p:nvSpPr>
        <p:spPr>
          <a:xfrm>
            <a:off x="905932" y="2370667"/>
            <a:ext cx="10397067" cy="3852333"/>
          </a:xfrm>
        </p:spPr>
        <p:txBody>
          <a:bodyPr>
            <a:normAutofit/>
          </a:bodyPr>
          <a:lstStyle/>
          <a:p>
            <a:pPr marL="0" indent="0">
              <a:buNone/>
            </a:pPr>
            <a:r>
              <a:rPr lang="en-US" dirty="0" smtClean="0"/>
              <a:t>If</a:t>
            </a:r>
            <a:r>
              <a:rPr lang="en-US" dirty="0"/>
              <a:t>, after liquidation of the legal person, it would be proved that this legal person, with the purposes of avoidance of the liability to the creditors, has transmitted to other person or otherwise has intentionally hidden at least part of the property, the creditors, which have not obtained complete satisfaction of the claims within the limits of liquidation proceedings, have the right to levy execution upon this property for the non-paid part of the debt. In this case, the provisions of Article 284 of this Code are accordingly applied. The person, to which the property was transferred, is considered to be unfair, if this person was informed or should have been informed on the intention of the legal person to hide the property from the creditors</a:t>
            </a:r>
            <a:r>
              <a:rPr lang="en-US" dirty="0" smtClean="0"/>
              <a:t>.</a:t>
            </a:r>
            <a:endParaRPr lang="ru-RU" dirty="0"/>
          </a:p>
        </p:txBody>
      </p:sp>
    </p:spTree>
    <p:extLst>
      <p:ext uri="{BB962C8B-B14F-4D97-AF65-F5344CB8AC3E}">
        <p14:creationId xmlns:p14="http://schemas.microsoft.com/office/powerpoint/2010/main" val="23222916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spTree>
    <p:extLst>
      <p:ext uri="{BB962C8B-B14F-4D97-AF65-F5344CB8AC3E}">
        <p14:creationId xmlns:p14="http://schemas.microsoft.com/office/powerpoint/2010/main" val="1069024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12334" y="253999"/>
            <a:ext cx="9601200" cy="2302934"/>
          </a:xfrm>
        </p:spPr>
        <p:txBody>
          <a:bodyPr>
            <a:normAutofit fontScale="90000"/>
          </a:bodyPr>
          <a:lstStyle/>
          <a:p>
            <a:r>
              <a:rPr lang="en-US" sz="4000" dirty="0"/>
              <a:t>CHAPTER 4</a:t>
            </a:r>
            <a:br>
              <a:rPr lang="en-US" sz="4000" dirty="0"/>
            </a:br>
            <a:r>
              <a:rPr lang="en-US" sz="4000" dirty="0"/>
              <a:t>Legal Persons</a:t>
            </a:r>
            <a:br>
              <a:rPr lang="en-US" sz="4000" dirty="0"/>
            </a:br>
            <a:r>
              <a:rPr lang="en-US" sz="4000" dirty="0"/>
              <a:t>§ 1. Basic Provisions </a:t>
            </a:r>
            <a:r>
              <a:rPr lang="en-US" sz="4000" dirty="0" smtClean="0"/>
              <a:t/>
            </a:r>
            <a:br>
              <a:rPr lang="en-US" sz="4000" dirty="0" smtClean="0"/>
            </a:br>
            <a:r>
              <a:rPr lang="en-US" sz="4000" dirty="0" smtClean="0">
                <a:solidFill>
                  <a:srgbClr val="FF0000"/>
                </a:solidFill>
              </a:rPr>
              <a:t>Article </a:t>
            </a:r>
            <a:r>
              <a:rPr lang="en-US" sz="4000" dirty="0">
                <a:solidFill>
                  <a:srgbClr val="FF0000"/>
                </a:solidFill>
              </a:rPr>
              <a:t>45. Legal Capacity of Legal Person</a:t>
            </a:r>
            <a:br>
              <a:rPr lang="en-US" sz="4000" dirty="0">
                <a:solidFill>
                  <a:srgbClr val="FF0000"/>
                </a:solidFill>
              </a:rPr>
            </a:br>
            <a:endParaRPr lang="ru-RU" dirty="0">
              <a:solidFill>
                <a:srgbClr val="FF0000"/>
              </a:solidFill>
            </a:endParaRPr>
          </a:p>
        </p:txBody>
      </p:sp>
      <p:sp>
        <p:nvSpPr>
          <p:cNvPr id="3" name="Объект 2"/>
          <p:cNvSpPr>
            <a:spLocks noGrp="1"/>
          </p:cNvSpPr>
          <p:nvPr>
            <p:ph idx="1"/>
          </p:nvPr>
        </p:nvSpPr>
        <p:spPr>
          <a:xfrm>
            <a:off x="1168400" y="2743200"/>
            <a:ext cx="9601200" cy="3581400"/>
          </a:xfrm>
        </p:spPr>
        <p:txBody>
          <a:bodyPr>
            <a:normAutofit fontScale="62500" lnSpcReduction="20000"/>
          </a:bodyPr>
          <a:lstStyle/>
          <a:p>
            <a:pPr marL="0" indent="0">
              <a:buNone/>
            </a:pPr>
            <a:r>
              <a:rPr lang="en-US" dirty="0" smtClean="0"/>
              <a:t>l</a:t>
            </a:r>
            <a:r>
              <a:rPr lang="en-US" dirty="0"/>
              <a:t>. A legal person may have civil rights corresponding to the purposes of the activity provided for in its constituent documents and subject of activity specified in the constituent documents, and shall bear the duties connected with such activity. A legal person may engage in individual types of activity, a list of which is determined by the legislative acts, only on the basis of a special authorization (license).</a:t>
            </a:r>
          </a:p>
          <a:p>
            <a:pPr marL="0" indent="0">
              <a:buNone/>
            </a:pPr>
            <a:r>
              <a:rPr lang="en-US" dirty="0"/>
              <a:t>2. A legal person may be limited in rights only in the instances and in the procedure provided for by the legislation. A decision concerning limitation of rights may be appealed by a legal person to a court.</a:t>
            </a:r>
          </a:p>
          <a:p>
            <a:pPr marL="0" indent="0">
              <a:buNone/>
            </a:pPr>
            <a:r>
              <a:rPr lang="en-US" dirty="0"/>
              <a:t>3. The legal capacity of a legal person shall arise at the time of its creation (Article 47(2)) and shall terminate at the time of the completion of its liquidation (Article 59(8)).</a:t>
            </a:r>
          </a:p>
          <a:p>
            <a:pPr marL="0" indent="0">
              <a:buNone/>
            </a:pPr>
            <a:r>
              <a:rPr lang="en-US" dirty="0"/>
              <a:t>The right of a legal person to carry out activity the engagement in which requires a special permit (license) shall arise from the moment of receipt of such special permit (license) or within the period specified therein and shall terminate upon termination of the effect, annulment (revocation) of that special authorization (license) in the cases provided by legislative acts.</a:t>
            </a:r>
          </a:p>
          <a:p>
            <a:pPr marL="0" indent="0">
              <a:buNone/>
            </a:pPr>
            <a:r>
              <a:rPr lang="en-US" dirty="0"/>
              <a:t>The legal capacity of the state body and the state legal person the regulations on which is approved by an act of legislation arises from the entry into force of the act of legislation providing for formation (creation) of such a body or legal person, unless otherwise provided by this act, and shall terminate upon the entry into force of the act of legislation providing for the abolition (liquidation) of such a body or legal person, unless otherwise provided by this act.</a:t>
            </a:r>
          </a:p>
          <a:p>
            <a:pPr marL="0" indent="0">
              <a:buNone/>
            </a:pPr>
            <a:r>
              <a:rPr lang="en-US" dirty="0"/>
              <a:t>State bodies and state legal persons the regulations on which are approved by acts of legislation are subject to be included in the Unified State Register of Legal Persons and Individual Entrepreneurs. The procedure for inclusion of such bodies and legal persons in the Unified State Register of Legal Entities and Individual Entrepreneurs having regard to peculiarities of their formation (creation) shall be determined by the Government of the Republic of Belarus</a:t>
            </a:r>
            <a:r>
              <a:rPr lang="en-US" dirty="0" smtClean="0"/>
              <a:t>.</a:t>
            </a:r>
            <a:endParaRPr lang="ru-RU" dirty="0"/>
          </a:p>
        </p:txBody>
      </p:sp>
    </p:spTree>
    <p:extLst>
      <p:ext uri="{BB962C8B-B14F-4D97-AF65-F5344CB8AC3E}">
        <p14:creationId xmlns:p14="http://schemas.microsoft.com/office/powerpoint/2010/main" val="127726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07533" y="304799"/>
            <a:ext cx="10964333" cy="1485900"/>
          </a:xfrm>
        </p:spPr>
        <p:txBody>
          <a:bodyPr>
            <a:noAutofit/>
          </a:bodyPr>
          <a:lstStyle/>
          <a:p>
            <a:r>
              <a:rPr lang="en-US" sz="3200" dirty="0"/>
              <a:t/>
            </a:r>
            <a:br>
              <a:rPr lang="en-US" sz="3200" dirty="0"/>
            </a:br>
            <a:endParaRPr lang="ru-RU" sz="3200" dirty="0"/>
          </a:p>
        </p:txBody>
      </p:sp>
      <p:sp>
        <p:nvSpPr>
          <p:cNvPr id="3" name="Объект 2"/>
          <p:cNvSpPr>
            <a:spLocks noGrp="1"/>
          </p:cNvSpPr>
          <p:nvPr>
            <p:ph idx="1"/>
          </p:nvPr>
        </p:nvSpPr>
        <p:spPr>
          <a:xfrm>
            <a:off x="914400" y="2269067"/>
            <a:ext cx="10837333" cy="4292600"/>
          </a:xfrm>
        </p:spPr>
        <p:txBody>
          <a:bodyPr>
            <a:normAutofit fontScale="92500" lnSpcReduction="10000"/>
          </a:bodyPr>
          <a:lstStyle/>
          <a:p>
            <a:pPr marL="0" indent="0">
              <a:buNone/>
            </a:pPr>
            <a:r>
              <a:rPr lang="en-US" dirty="0" smtClean="0"/>
              <a:t>1</a:t>
            </a:r>
            <a:r>
              <a:rPr lang="en-US" dirty="0"/>
              <a:t>. Organizations pursuing the deriving of profit as the principal purpose of their activity (commercial organizations) or not having the deriving of profit as such purpose and not distributing profit received among the participants (non-commercial organizations) may be legal persons.</a:t>
            </a:r>
          </a:p>
          <a:p>
            <a:pPr marL="0" indent="0">
              <a:buNone/>
            </a:pPr>
            <a:r>
              <a:rPr lang="en-US" dirty="0"/>
              <a:t>2. Legal persons which are commercial organizations may be created in the form of economic partnerships and companies, production cooperatives, unitary enterprises, and peasant (farming) households and in other forms stipulated by this Code.</a:t>
            </a:r>
          </a:p>
          <a:p>
            <a:pPr marL="0" indent="0">
              <a:buNone/>
            </a:pPr>
            <a:r>
              <a:rPr lang="en-US" dirty="0"/>
              <a:t>3. Legal persons which are non-commercial organizations may be created in the form of consumer cooperatives, social or religious organizations (associations), institutions financed by the owner, charitable and other funds, and also in other forms provided for by the acts of legislation.</a:t>
            </a:r>
          </a:p>
          <a:p>
            <a:pPr marL="0" indent="0">
              <a:buNone/>
            </a:pPr>
            <a:r>
              <a:rPr lang="en-US" dirty="0"/>
              <a:t>The non-commercial organizations can be formed for achievement of social, nature-protective, charitable, cultural, educational, scientific and managing purposes, health care, development of physical culture and sport, satisfaction of spiritual and other non-material needs of the citizens, protection of the rights and legal interests of the citizens and legal persons, solving of disputes and conflicts, rendering legal assistance in accordance with the legislation, and for other purposes, aimed on achievement of the public wealth.</a:t>
            </a:r>
          </a:p>
          <a:p>
            <a:pPr marL="0" indent="0">
              <a:buNone/>
            </a:pPr>
            <a:endParaRPr lang="ru-RU" dirty="0"/>
          </a:p>
        </p:txBody>
      </p:sp>
      <p:sp>
        <p:nvSpPr>
          <p:cNvPr id="4" name="Заголовок 1"/>
          <p:cNvSpPr txBox="1">
            <a:spLocks/>
          </p:cNvSpPr>
          <p:nvPr/>
        </p:nvSpPr>
        <p:spPr>
          <a:xfrm>
            <a:off x="1312334" y="253999"/>
            <a:ext cx="9601200" cy="2302934"/>
          </a:xfrm>
          <a:prstGeom prst="rect">
            <a:avLst/>
          </a:prstGeom>
        </p:spPr>
        <p:txBody>
          <a:bodyPr vert="horz" lIns="91440" tIns="45720" rIns="91440" bIns="45720" rtlCol="0" anchor="t">
            <a:normAutofit fontScale="90000" lnSpcReduction="20000"/>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sz="4000" smtClean="0"/>
              <a:t>CHAPTER 4</a:t>
            </a:r>
            <a:br>
              <a:rPr lang="en-US" sz="4000" smtClean="0"/>
            </a:br>
            <a:r>
              <a:rPr lang="en-US" sz="4000" smtClean="0"/>
              <a:t>Legal Persons</a:t>
            </a:r>
            <a:br>
              <a:rPr lang="en-US" sz="4000" smtClean="0"/>
            </a:br>
            <a:r>
              <a:rPr lang="en-US" sz="4000" smtClean="0"/>
              <a:t>§ 1. Basic Provisions </a:t>
            </a:r>
            <a:br>
              <a:rPr lang="en-US" sz="4000" smtClean="0"/>
            </a:br>
            <a:r>
              <a:rPr lang="en-US" sz="4000" smtClean="0">
                <a:solidFill>
                  <a:srgbClr val="FF0000"/>
                </a:solidFill>
              </a:rPr>
              <a:t>Article 45. Legal Capacity of Legal Person</a:t>
            </a:r>
            <a:br>
              <a:rPr lang="en-US" sz="4000" smtClean="0">
                <a:solidFill>
                  <a:srgbClr val="FF0000"/>
                </a:solidFill>
              </a:rPr>
            </a:br>
            <a:endParaRPr lang="ru-RU" dirty="0">
              <a:solidFill>
                <a:srgbClr val="FF0000"/>
              </a:solidFill>
            </a:endParaRPr>
          </a:p>
        </p:txBody>
      </p:sp>
    </p:spTree>
    <p:extLst>
      <p:ext uri="{BB962C8B-B14F-4D97-AF65-F5344CB8AC3E}">
        <p14:creationId xmlns:p14="http://schemas.microsoft.com/office/powerpoint/2010/main" val="4121330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05467" y="2667000"/>
            <a:ext cx="9601200" cy="3581400"/>
          </a:xfrm>
        </p:spPr>
        <p:txBody>
          <a:bodyPr>
            <a:normAutofit fontScale="70000" lnSpcReduction="20000"/>
          </a:bodyPr>
          <a:lstStyle/>
          <a:p>
            <a:pPr marL="0" indent="0">
              <a:buNone/>
            </a:pPr>
            <a:r>
              <a:rPr lang="en-US" dirty="0"/>
              <a:t>The nonprofit organizations can be formed for satisfaction of material (property) needs of the citizens, or citizens and legal persons, in cases provided by this Code and other legislative acts.</a:t>
            </a:r>
          </a:p>
          <a:p>
            <a:pPr marL="0" indent="0">
              <a:buNone/>
            </a:pPr>
            <a:r>
              <a:rPr lang="en-US" dirty="0"/>
              <a:t>The nonprofit organizations may effectuate entrepreneurial activity only insofar as this is necessary for their charter purposes for which these organizations were formed, correspond with these purposes and meet the subject of activity of the non-commercial organization, or insofar such activity is necessary for the accomplishment of missions meaningful for the state, stipulated in their constituent documents, corresponds with these missions and meets the subject of activity of these organizations. For some specific forms of non-commercial organizations, the requirements can be stipulated by the legislative acts, providing for the right for engaging in entrepreneurial activity only by means of forming of commercial organization and/or participation in such organization.</a:t>
            </a:r>
          </a:p>
          <a:p>
            <a:pPr marL="0" indent="0">
              <a:buNone/>
            </a:pPr>
            <a:r>
              <a:rPr lang="en-US" dirty="0"/>
              <a:t>4. It is permitted the creation of associations of commercial organizations and/or of individual entrepreneurs, as well as associations of commercial and/or non-commercial organizations in the form of associations and unions and associations of commercial organizations and/or of individual entrepreneurs in the form of state association.</a:t>
            </a:r>
          </a:p>
          <a:p>
            <a:pPr marL="0" indent="0">
              <a:buNone/>
            </a:pPr>
            <a:r>
              <a:rPr lang="en-US" dirty="0"/>
              <a:t>In accordance with the legislative acts, the legal persons may form the associations, including those with participation of the foreign legal persons, in the form of economic groups, in accordance with the procedure and subject to conditions determined by the legislation on such groups.</a:t>
            </a:r>
          </a:p>
          <a:p>
            <a:pPr marL="0" indent="0">
              <a:buNone/>
            </a:pPr>
            <a:r>
              <a:rPr lang="en-US" dirty="0"/>
              <a:t>In the instances provided for by the legislative acts, the associations of commercial and non-commercial organizations and/or natural persons may be created in other forms.</a:t>
            </a:r>
          </a:p>
          <a:p>
            <a:pPr marL="0" indent="0">
              <a:buNone/>
            </a:pPr>
            <a:endParaRPr lang="ru-RU" dirty="0"/>
          </a:p>
        </p:txBody>
      </p:sp>
      <p:sp>
        <p:nvSpPr>
          <p:cNvPr id="5" name="Заголовок 1"/>
          <p:cNvSpPr>
            <a:spLocks noGrp="1"/>
          </p:cNvSpPr>
          <p:nvPr>
            <p:ph type="title"/>
          </p:nvPr>
        </p:nvSpPr>
        <p:spPr>
          <a:xfrm>
            <a:off x="1312334" y="253999"/>
            <a:ext cx="9601200" cy="2302934"/>
          </a:xfrm>
        </p:spPr>
        <p:txBody>
          <a:bodyPr>
            <a:normAutofit fontScale="90000"/>
          </a:bodyPr>
          <a:lstStyle/>
          <a:p>
            <a:r>
              <a:rPr lang="en-US" sz="4000" dirty="0"/>
              <a:t>CHAPTER 4</a:t>
            </a:r>
            <a:br>
              <a:rPr lang="en-US" sz="4000" dirty="0"/>
            </a:br>
            <a:r>
              <a:rPr lang="en-US" sz="4000" dirty="0"/>
              <a:t>Legal Persons</a:t>
            </a:r>
            <a:br>
              <a:rPr lang="en-US" sz="4000" dirty="0"/>
            </a:br>
            <a:r>
              <a:rPr lang="en-US" sz="4000" dirty="0"/>
              <a:t>§ 1. Basic Provisions </a:t>
            </a:r>
            <a:r>
              <a:rPr lang="en-US" sz="4000" dirty="0" smtClean="0"/>
              <a:t/>
            </a:r>
            <a:br>
              <a:rPr lang="en-US" sz="4000" dirty="0" smtClean="0"/>
            </a:br>
            <a:r>
              <a:rPr lang="en-US" sz="4000" dirty="0" smtClean="0">
                <a:solidFill>
                  <a:srgbClr val="FF0000"/>
                </a:solidFill>
              </a:rPr>
              <a:t>Article </a:t>
            </a:r>
            <a:r>
              <a:rPr lang="en-US" sz="4000" dirty="0">
                <a:solidFill>
                  <a:srgbClr val="FF0000"/>
                </a:solidFill>
              </a:rPr>
              <a:t>45. Legal Capacity of Legal Person</a:t>
            </a:r>
            <a:br>
              <a:rPr lang="en-US" sz="4000" dirty="0">
                <a:solidFill>
                  <a:srgbClr val="FF0000"/>
                </a:solidFill>
              </a:rPr>
            </a:br>
            <a:endParaRPr lang="ru-RU" dirty="0">
              <a:solidFill>
                <a:srgbClr val="FF0000"/>
              </a:solidFill>
            </a:endParaRPr>
          </a:p>
        </p:txBody>
      </p:sp>
    </p:spTree>
    <p:extLst>
      <p:ext uri="{BB962C8B-B14F-4D97-AF65-F5344CB8AC3E}">
        <p14:creationId xmlns:p14="http://schemas.microsoft.com/office/powerpoint/2010/main" val="4191324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4667" y="372533"/>
            <a:ext cx="9601200" cy="1485900"/>
          </a:xfrm>
        </p:spPr>
        <p:txBody>
          <a:bodyPr>
            <a:normAutofit fontScale="90000"/>
          </a:bodyPr>
          <a:lstStyle/>
          <a:p>
            <a:r>
              <a:rPr lang="en-US" sz="3100" dirty="0"/>
              <a:t>CHAPTER 4</a:t>
            </a:r>
            <a:br>
              <a:rPr lang="en-US" sz="3100" dirty="0"/>
            </a:br>
            <a:r>
              <a:rPr lang="en-US" sz="3100" dirty="0"/>
              <a:t>Legal Persons</a:t>
            </a:r>
            <a:br>
              <a:rPr lang="en-US" sz="3100" dirty="0"/>
            </a:br>
            <a:r>
              <a:rPr lang="en-US" sz="3100" dirty="0"/>
              <a:t>§ 1. Basic Provisions</a:t>
            </a:r>
            <a:r>
              <a:rPr lang="en-US" sz="3100" dirty="0" smtClean="0"/>
              <a:t/>
            </a:r>
            <a:br>
              <a:rPr lang="en-US" sz="3100" dirty="0" smtClean="0"/>
            </a:br>
            <a:r>
              <a:rPr lang="en-US" sz="3100" dirty="0" smtClean="0">
                <a:solidFill>
                  <a:srgbClr val="FF0000"/>
                </a:solidFill>
              </a:rPr>
              <a:t>Article </a:t>
            </a:r>
            <a:r>
              <a:rPr lang="en-US" sz="3100" dirty="0">
                <a:solidFill>
                  <a:srgbClr val="FF0000"/>
                </a:solidFill>
              </a:rPr>
              <a:t>47. State Registration of Legal Persons</a:t>
            </a:r>
            <a:r>
              <a:rPr lang="en-US" dirty="0"/>
              <a:t/>
            </a:r>
            <a:br>
              <a:rPr lang="en-US" dirty="0"/>
            </a:b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en-US" dirty="0" smtClean="0"/>
              <a:t>1</a:t>
            </a:r>
            <a:r>
              <a:rPr lang="en-US" dirty="0"/>
              <a:t>. A legal person shall be subject to state registration in accordance with the procedure determined by the legislative acts with the exception of state bodies and state legal persons the regulation about which are approved by acts of the legislation.. The data of state registration shall be included in the Unified State Register of Legal Persons and Individual Entrepreneurs, unless otherwise established by the legislative acts.</a:t>
            </a:r>
          </a:p>
          <a:p>
            <a:pPr marL="0" indent="0">
              <a:buNone/>
            </a:pPr>
            <a:r>
              <a:rPr lang="en-US" dirty="0"/>
              <a:t>Non-performance or refusal of state registration of a legal person, changes and (or) additions being introduced in the constituent documents of legal persons in any form for reasons not provided by the legislative acts of unpracticality is not allowed.</a:t>
            </a:r>
          </a:p>
          <a:p>
            <a:pPr marL="0" indent="0">
              <a:buNone/>
            </a:pPr>
            <a:r>
              <a:rPr lang="en-US" dirty="0"/>
              <a:t>Performance or non-performance of state registration of a legal person by the registering body or refusal of state registration of a legal person, changes and (or) additions being introduced in the constituent documents of legal persons may be appealed against through court proceedings.</a:t>
            </a:r>
          </a:p>
          <a:p>
            <a:pPr marL="0" indent="0">
              <a:buNone/>
            </a:pPr>
            <a:r>
              <a:rPr lang="en-US" dirty="0"/>
              <a:t>2. A legal person is deemed to be created from the moment of its state registration, unless otherwise established by the President of the Republic of Belarus.</a:t>
            </a:r>
          </a:p>
          <a:p>
            <a:pPr marL="0" indent="0">
              <a:buNone/>
            </a:pPr>
            <a:r>
              <a:rPr lang="en-US" dirty="0"/>
              <a:t>A state body, and also a state legal person the regulations on which is approved by an act of legislation, is deemed to be established (created) from the moment of entry into force of the act of legislation providing for the establishment (creation) of such a body or legal person, unless otherwise established by that act.</a:t>
            </a:r>
          </a:p>
          <a:p>
            <a:pPr marL="0" indent="0">
              <a:buNone/>
            </a:pPr>
            <a:r>
              <a:rPr lang="en-US" dirty="0"/>
              <a:t>3. The legal person shall be subject to re-registration in cases provided by the legislative acts.</a:t>
            </a:r>
          </a:p>
          <a:p>
            <a:pPr marL="0" indent="0">
              <a:buNone/>
            </a:pPr>
            <a:r>
              <a:rPr lang="en-US" dirty="0"/>
              <a:t>4. The natural person or the legal person shall be entitled to obtain the information, being kept in the Unified State Register of Legal Persons and Individual Entrepreneurs, in accordance with the procedure defined by the legislation.</a:t>
            </a:r>
          </a:p>
          <a:p>
            <a:pPr marL="0" indent="0">
              <a:buNone/>
            </a:pPr>
            <a:endParaRPr lang="ru-RU" dirty="0"/>
          </a:p>
        </p:txBody>
      </p:sp>
    </p:spTree>
    <p:extLst>
      <p:ext uri="{BB962C8B-B14F-4D97-AF65-F5344CB8AC3E}">
        <p14:creationId xmlns:p14="http://schemas.microsoft.com/office/powerpoint/2010/main" val="486112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2199" y="152400"/>
            <a:ext cx="10473267" cy="1485900"/>
          </a:xfrm>
        </p:spPr>
        <p:txBody>
          <a:bodyPr>
            <a:noAutofit/>
          </a:bodyPr>
          <a:lstStyle/>
          <a:p>
            <a:r>
              <a:rPr lang="en-US" sz="3200" dirty="0">
                <a:solidFill>
                  <a:schemeClr val="tx1"/>
                </a:solidFill>
              </a:rPr>
              <a:t>CHAPTER 4</a:t>
            </a:r>
            <a:br>
              <a:rPr lang="en-US" sz="3200" dirty="0">
                <a:solidFill>
                  <a:schemeClr val="tx1"/>
                </a:solidFill>
              </a:rPr>
            </a:br>
            <a:r>
              <a:rPr lang="en-US" sz="3200" dirty="0">
                <a:solidFill>
                  <a:schemeClr val="tx1"/>
                </a:solidFill>
              </a:rPr>
              <a:t>Legal Persons</a:t>
            </a:r>
            <a:br>
              <a:rPr lang="en-US" sz="3200" dirty="0">
                <a:solidFill>
                  <a:schemeClr val="tx1"/>
                </a:solidFill>
              </a:rPr>
            </a:br>
            <a:r>
              <a:rPr lang="en-US" sz="3200" dirty="0">
                <a:solidFill>
                  <a:schemeClr val="tx1"/>
                </a:solidFill>
              </a:rPr>
              <a:t>§ 1. Basic Provisions</a:t>
            </a:r>
            <a:r>
              <a:rPr lang="en-US" sz="3200" dirty="0">
                <a:solidFill>
                  <a:srgbClr val="FF0000"/>
                </a:solidFill>
              </a:rPr>
              <a:t/>
            </a:r>
            <a:br>
              <a:rPr lang="en-US" sz="3200" dirty="0">
                <a:solidFill>
                  <a:srgbClr val="FF0000"/>
                </a:solidFill>
              </a:rPr>
            </a:br>
            <a:r>
              <a:rPr lang="en-US" sz="3200" dirty="0">
                <a:solidFill>
                  <a:srgbClr val="FF0000"/>
                </a:solidFill>
              </a:rPr>
              <a:t>Article 471. Charter Capital of Commercial </a:t>
            </a:r>
            <a:r>
              <a:rPr lang="en-US" sz="3200" dirty="0" smtClean="0">
                <a:solidFill>
                  <a:srgbClr val="FF0000"/>
                </a:solidFill>
              </a:rPr>
              <a:t>Organization</a:t>
            </a:r>
            <a:endParaRPr lang="ru-RU" sz="3200" dirty="0">
              <a:solidFill>
                <a:srgbClr val="FF0000"/>
              </a:solidFill>
            </a:endParaRPr>
          </a:p>
        </p:txBody>
      </p:sp>
      <p:sp>
        <p:nvSpPr>
          <p:cNvPr id="3" name="Объект 2"/>
          <p:cNvSpPr>
            <a:spLocks noGrp="1"/>
          </p:cNvSpPr>
          <p:nvPr>
            <p:ph idx="1"/>
          </p:nvPr>
        </p:nvSpPr>
        <p:spPr>
          <a:xfrm>
            <a:off x="1244600" y="2353733"/>
            <a:ext cx="9601200" cy="4131733"/>
          </a:xfrm>
        </p:spPr>
        <p:txBody>
          <a:bodyPr>
            <a:normAutofit fontScale="70000" lnSpcReduction="20000"/>
          </a:bodyPr>
          <a:lstStyle/>
          <a:p>
            <a:pPr marL="0" indent="0">
              <a:buNone/>
            </a:pPr>
            <a:r>
              <a:rPr lang="en-US" dirty="0" smtClean="0"/>
              <a:t>1</a:t>
            </a:r>
            <a:r>
              <a:rPr lang="en-US" dirty="0"/>
              <a:t>. At the formation of the commercial organization, the charter capital of this organization shall be formed in accordance with the procedure established by the legislation. The commercial organization determines independently the amount of the charter capital with the exception of commercial organizations for which minimal amounts of the charter capital are established by the legislation.</a:t>
            </a:r>
          </a:p>
          <a:p>
            <a:pPr marL="0" indent="0">
              <a:buNone/>
            </a:pPr>
            <a:r>
              <a:rPr lang="en-US" dirty="0"/>
              <a:t>2. The contribution in the charter capital of the commercial organization may include things, including money and securities, other property, including the property rights, or other alienable rights, having the evaluation of their value.</a:t>
            </a:r>
          </a:p>
          <a:p>
            <a:pPr marL="0" indent="0">
              <a:buNone/>
            </a:pPr>
            <a:r>
              <a:rPr lang="en-US" dirty="0"/>
              <a:t>The evaluation of the non-monetary contribution in the charter capital of the commercial organization is subject to the expert verification of reliability of such evaluation in cases and in accordance with the procedure provided by the legislation.</a:t>
            </a:r>
          </a:p>
          <a:p>
            <a:pPr marL="0" indent="0">
              <a:buNone/>
            </a:pPr>
            <a:r>
              <a:rPr lang="en-US" dirty="0"/>
              <a:t>The property cannot be contributed in the charter capital of the commercial organization, if the right for alienation of this property is limited by the owner, by the legislation or by the contract.</a:t>
            </a:r>
          </a:p>
          <a:p>
            <a:pPr marL="0" indent="0">
              <a:buNone/>
            </a:pPr>
            <a:r>
              <a:rPr lang="en-US" dirty="0"/>
              <a:t>The legislative acts may establish other restrictions concerning the property contributed in the charter capital of the commercial organization.</a:t>
            </a:r>
          </a:p>
          <a:p>
            <a:pPr marL="0" indent="0">
              <a:buNone/>
            </a:pPr>
            <a:r>
              <a:rPr lang="en-US" dirty="0"/>
              <a:t>3. If, after expiration of the second and of each following fiscal year, the cost of net assets of the commercial organization is less than the charter capital, such organization shall be obliged to decrease its charter capital to the amount not exceeding the cost of its net assets. In the case of decreasing the cost of net assets of the commercial organization for which a minimum amount of the charter capital is established by the legislation after expiration of the second and every following financial year below the minimum amount of the charter capital, such organization is subject to liquidation in the established order.</a:t>
            </a:r>
          </a:p>
          <a:p>
            <a:pPr marL="0" indent="0">
              <a:buNone/>
            </a:pPr>
            <a:endParaRPr lang="ru-RU" dirty="0"/>
          </a:p>
        </p:txBody>
      </p:sp>
    </p:spTree>
    <p:extLst>
      <p:ext uri="{BB962C8B-B14F-4D97-AF65-F5344CB8AC3E}">
        <p14:creationId xmlns:p14="http://schemas.microsoft.com/office/powerpoint/2010/main" val="161977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80067" y="296333"/>
            <a:ext cx="9601200" cy="1485900"/>
          </a:xfrm>
        </p:spPr>
        <p:txBody>
          <a:bodyPr>
            <a:normAutofit fontScale="90000"/>
          </a:bodyPr>
          <a:lstStyle/>
          <a:p>
            <a:r>
              <a:rPr lang="en-US" sz="3600" dirty="0"/>
              <a:t>CHAPTER 4</a:t>
            </a:r>
            <a:br>
              <a:rPr lang="en-US" sz="3600" dirty="0"/>
            </a:br>
            <a:r>
              <a:rPr lang="en-US" sz="3600" dirty="0"/>
              <a:t>Legal Persons</a:t>
            </a:r>
            <a:br>
              <a:rPr lang="en-US" sz="3600" dirty="0"/>
            </a:br>
            <a:r>
              <a:rPr lang="en-US" sz="3600" dirty="0"/>
              <a:t>§ 1. Basic Provisions</a:t>
            </a:r>
            <a:br>
              <a:rPr lang="en-US" sz="3600" dirty="0"/>
            </a:br>
            <a:r>
              <a:rPr lang="en-US" sz="3600" dirty="0">
                <a:solidFill>
                  <a:srgbClr val="FF0000"/>
                </a:solidFill>
              </a:rPr>
              <a:t>Article 48. Constituent Documents of Legal Person</a:t>
            </a:r>
            <a:r>
              <a:rPr lang="en-US" dirty="0"/>
              <a:t/>
            </a:r>
            <a:br>
              <a:rPr lang="en-US" dirty="0"/>
            </a:br>
            <a:endParaRPr lang="ru-RU" dirty="0"/>
          </a:p>
        </p:txBody>
      </p:sp>
      <p:sp>
        <p:nvSpPr>
          <p:cNvPr id="3" name="Объект 2"/>
          <p:cNvSpPr>
            <a:spLocks noGrp="1"/>
          </p:cNvSpPr>
          <p:nvPr>
            <p:ph idx="1"/>
          </p:nvPr>
        </p:nvSpPr>
        <p:spPr>
          <a:xfrm>
            <a:off x="1413933" y="2548467"/>
            <a:ext cx="9601200" cy="3581400"/>
          </a:xfrm>
        </p:spPr>
        <p:txBody>
          <a:bodyPr>
            <a:normAutofit fontScale="55000" lnSpcReduction="20000"/>
          </a:bodyPr>
          <a:lstStyle/>
          <a:p>
            <a:pPr marL="0" indent="0">
              <a:buNone/>
            </a:pPr>
            <a:r>
              <a:rPr lang="en-US" dirty="0" smtClean="0"/>
              <a:t>1</a:t>
            </a:r>
            <a:r>
              <a:rPr lang="en-US" dirty="0"/>
              <a:t>. A legal person shall operate on the basis of the charter or the constituent contract. The constituent contract of a legal person shall be concluded, and the charter shall be confirmed, by the owner of the property (founders, participants).This Code and other legislative acts may establish other procedure for confirming charters of legal persons. Acts of the President of the Republic of Belarus may provide for the approval of regulations on the basis of which respective legal persons shall operate.</a:t>
            </a:r>
          </a:p>
          <a:p>
            <a:pPr marL="0" indent="0">
              <a:buNone/>
            </a:pPr>
            <a:r>
              <a:rPr lang="en-US" dirty="0"/>
              <a:t>2. The name of the legal person, its location, the purposes of activity, the procedure for the management of the activity of the legal person must be determined in the constituent documents of the legal person, and also they shall contain other information provided for by the law for legal persons of the respective type.</a:t>
            </a:r>
          </a:p>
          <a:p>
            <a:pPr marL="0" indent="0">
              <a:buNone/>
            </a:pPr>
            <a:r>
              <a:rPr lang="en-US" dirty="0"/>
              <a:t>In the constituent contract the founders (participants) shall undertake to create a legal person and determine the procedure for joint activity relating to its creation and the conditions for the transfer of their property to it and participation in its activity. Beside the information specified in part one of this clause, the conditions and procedure for distribution among the participants of profit and losses, withdrawal of participants from the composition thereof and other information provided for by the legislation on legal persons of the respective type shall also be determined by the constituent contract. Other terms and conditions can be included in the constituent contract, subject to the consent of the founders (participants).</a:t>
            </a:r>
          </a:p>
          <a:p>
            <a:pPr marL="0" indent="0">
              <a:buNone/>
            </a:pPr>
            <a:r>
              <a:rPr lang="en-US" dirty="0"/>
              <a:t>The object of activity of the legal person must be determined in the constituent documents of non-commercial organizations, and in the instances provided for by the legislation, also in the constituent documents of other commercial organizations. The object of the activity of a commercial organization may be determined by the constituent documents of other commercial organizations also in the instances when according to the legislation this is not obligatory.</a:t>
            </a:r>
          </a:p>
          <a:p>
            <a:pPr marL="0" indent="0">
              <a:buNone/>
            </a:pPr>
            <a:r>
              <a:rPr lang="en-US" dirty="0"/>
              <a:t>3. Changes of constituent documents shall acquire force for third persons from the time of state registration, and in the instances established by the legislation, from the time of informing the body carrying out state registration of such changes. However, legal persons and their founders (participants) shall not have the right to refer to the lack of registration of such changes in relations with third persons who have acted taking these changes into consideration.</a:t>
            </a:r>
          </a:p>
          <a:p>
            <a:pPr marL="0" indent="0">
              <a:buNone/>
            </a:pPr>
            <a:r>
              <a:rPr lang="en-US" dirty="0"/>
              <a:t>Changes of constituent documents of Republic's state-social associations shall acquire force for third persons from the time of the entry into force of legal acts which approve such changes.</a:t>
            </a:r>
          </a:p>
          <a:p>
            <a:pPr marL="0" indent="0">
              <a:buNone/>
            </a:pPr>
            <a:endParaRPr lang="ru-RU" dirty="0"/>
          </a:p>
        </p:txBody>
      </p:sp>
    </p:spTree>
    <p:extLst>
      <p:ext uri="{BB962C8B-B14F-4D97-AF65-F5344CB8AC3E}">
        <p14:creationId xmlns:p14="http://schemas.microsoft.com/office/powerpoint/2010/main" val="3682304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0533" y="372533"/>
            <a:ext cx="10439400" cy="1485900"/>
          </a:xfrm>
        </p:spPr>
        <p:txBody>
          <a:bodyPr>
            <a:noAutofit/>
          </a:bodyPr>
          <a:lstStyle/>
          <a:p>
            <a:r>
              <a:rPr lang="en-US" sz="3200" dirty="0"/>
              <a:t>CHAPTER 4</a:t>
            </a:r>
            <a:br>
              <a:rPr lang="en-US" sz="3200" dirty="0"/>
            </a:br>
            <a:r>
              <a:rPr lang="en-US" sz="3200" dirty="0"/>
              <a:t>Legal Persons</a:t>
            </a:r>
            <a:br>
              <a:rPr lang="en-US" sz="3200" dirty="0"/>
            </a:br>
            <a:r>
              <a:rPr lang="en-US" sz="3200" dirty="0"/>
              <a:t>§ 1. Basic Provisions</a:t>
            </a:r>
            <a:br>
              <a:rPr lang="en-US" sz="3200" dirty="0"/>
            </a:br>
            <a:r>
              <a:rPr lang="en-US" sz="3200" dirty="0">
                <a:solidFill>
                  <a:srgbClr val="FF0000"/>
                </a:solidFill>
              </a:rPr>
              <a:t>Article 49. Bodies of Legal </a:t>
            </a:r>
            <a:r>
              <a:rPr lang="en-US" sz="3200" dirty="0" smtClean="0">
                <a:solidFill>
                  <a:srgbClr val="FF0000"/>
                </a:solidFill>
              </a:rPr>
              <a:t>Person</a:t>
            </a:r>
            <a:endParaRPr lang="ru-RU" sz="3200" dirty="0">
              <a:solidFill>
                <a:srgbClr val="FF0000"/>
              </a:solidFill>
            </a:endParaRPr>
          </a:p>
        </p:txBody>
      </p:sp>
      <p:sp>
        <p:nvSpPr>
          <p:cNvPr id="3" name="Объект 2"/>
          <p:cNvSpPr>
            <a:spLocks noGrp="1"/>
          </p:cNvSpPr>
          <p:nvPr>
            <p:ph idx="1"/>
          </p:nvPr>
        </p:nvSpPr>
        <p:spPr>
          <a:xfrm>
            <a:off x="1066800" y="2286000"/>
            <a:ext cx="9906000" cy="3581400"/>
          </a:xfrm>
        </p:spPr>
        <p:txBody>
          <a:bodyPr>
            <a:normAutofit/>
          </a:bodyPr>
          <a:lstStyle/>
          <a:p>
            <a:pPr marL="0" indent="0">
              <a:buNone/>
            </a:pPr>
            <a:r>
              <a:rPr lang="en-US" dirty="0" smtClean="0"/>
              <a:t>1</a:t>
            </a:r>
            <a:r>
              <a:rPr lang="en-US" dirty="0"/>
              <a:t>. A legal person shall acquire civil rights and assume civil duties through its bodies operating in accordance with the legislation and the constituent documents. The procedure for the appointment or election of the bodies of a legal person shall be determined by the legislative acts and the constituent documents.</a:t>
            </a:r>
          </a:p>
          <a:p>
            <a:pPr marL="0" indent="0">
              <a:buNone/>
            </a:pPr>
            <a:r>
              <a:rPr lang="en-US" dirty="0"/>
              <a:t>2. In the instances provided for by the legislative acts a legal person may acquire civil rights and assume civil duties through the owner of property (founders, participants).</a:t>
            </a:r>
          </a:p>
          <a:p>
            <a:pPr marL="0" indent="0">
              <a:buNone/>
            </a:pPr>
            <a:r>
              <a:rPr lang="en-US" dirty="0"/>
              <a:t>3. A person who by virtue of a law or constituent documents of a legal person acts in its name must operate in the interests of the legal person represented by him in good faith and reasonably. He shall be obliged at the demand of the </a:t>
            </a:r>
            <a:r>
              <a:rPr lang="en-US" dirty="0" err="1"/>
              <a:t>the</a:t>
            </a:r>
            <a:r>
              <a:rPr lang="en-US" dirty="0"/>
              <a:t> owner of property (founders, participants) of the legal person, unless otherwise provided by the legislative acts or contract, to compensate losses caused by him to the legal person.</a:t>
            </a:r>
          </a:p>
          <a:p>
            <a:pPr marL="0" indent="0">
              <a:buNone/>
            </a:pPr>
            <a:endParaRPr lang="ru-RU" dirty="0"/>
          </a:p>
        </p:txBody>
      </p:sp>
    </p:spTree>
    <p:extLst>
      <p:ext uri="{BB962C8B-B14F-4D97-AF65-F5344CB8AC3E}">
        <p14:creationId xmlns:p14="http://schemas.microsoft.com/office/powerpoint/2010/main" val="331639885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otalTime>767</TotalTime>
  <Words>6010</Words>
  <Application>Microsoft Office PowerPoint</Application>
  <PresentationFormat>Произвольный</PresentationFormat>
  <Paragraphs>139</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Crop</vt:lpstr>
      <vt:lpstr>business and organizations</vt:lpstr>
      <vt:lpstr>CHAPTER 4 Legal Persons § 1. Basic Provisions Article 44. Concept of Legal Person (Legal Entities)</vt:lpstr>
      <vt:lpstr>CHAPTER 4 Legal Persons § 1. Basic Provisions  Article 45. Legal Capacity of Legal Person </vt:lpstr>
      <vt:lpstr> </vt:lpstr>
      <vt:lpstr>CHAPTER 4 Legal Persons § 1. Basic Provisions  Article 45. Legal Capacity of Legal Person </vt:lpstr>
      <vt:lpstr>CHAPTER 4 Legal Persons § 1. Basic Provisions Article 47. State Registration of Legal Persons </vt:lpstr>
      <vt:lpstr>CHAPTER 4 Legal Persons § 1. Basic Provisions Article 471. Charter Capital of Commercial Organization</vt:lpstr>
      <vt:lpstr>CHAPTER 4 Legal Persons § 1. Basic Provisions Article 48. Constituent Documents of Legal Person </vt:lpstr>
      <vt:lpstr>CHAPTER 4 Legal Persons § 1. Basic Provisions Article 49. Bodies of Legal Person</vt:lpstr>
      <vt:lpstr>CHAPTER 4 Legal Persons § 1. Basic Provisions Article 50. Name and Location of Legal Person </vt:lpstr>
      <vt:lpstr>CHAPTER 4 Legal Persons § 1. Basic Provisions Article 51. Representative Offices and Branches </vt:lpstr>
      <vt:lpstr>CHAPTER 4 Legal Persons § 1. Basic Provisions Article 511. Representative Offices of Foreign Organization</vt:lpstr>
      <vt:lpstr>CHAPTER 4 Legal Persons § 1. Basic Provisions Article 52. Liability of Legal Person </vt:lpstr>
      <vt:lpstr>CHAPTER 4 Legal Persons § 1. Basic Provisions Article 57. Liquidation of Legal Person </vt:lpstr>
      <vt:lpstr>CHAPTER 4 Legal Persons § 1. Basic Provisions Article 57. Liquidation of Legal Person </vt:lpstr>
      <vt:lpstr>CHAPTER 4 Legal Persons § 1. Basic Provisions Article 58. Duties of Person Which Adopted Decision on Liquidation of the Legal Person </vt:lpstr>
      <vt:lpstr>CHAPTER 4 Legal Persons § 1. Basic Provisions Article 59. Procedure for Liquidation of Legal Person </vt:lpstr>
      <vt:lpstr>CHAPTER 4 Legal Persons § 1. Basic Provisions Article 59. Procedure for Liquidation of Legal Person </vt:lpstr>
      <vt:lpstr>CHAPTER 4 Legal Persons § 1. Basic Provisions Article 60. Satisfaction of Demands of Creditors</vt:lpstr>
      <vt:lpstr>CHAPTER 4 Legal Persons § 1. Basic Provisions Article 60. Satisfaction of Demands of Creditors</vt:lpstr>
      <vt:lpstr>CHAPTER 4 Legal Persons § 1. Basic Provisions Article 61. Economic Insolvency (Bankruptcy) of Legal Person  </vt:lpstr>
      <vt:lpstr>CHAPTER 4 Legal Persons § 1. Basic Provisions Article 62. Levying the Execution upon the Property Belonging to the Legal Person after the Liquidation of this Person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Я</dc:creator>
  <cp:lastModifiedBy>zkm</cp:lastModifiedBy>
  <cp:revision>18</cp:revision>
  <dcterms:created xsi:type="dcterms:W3CDTF">2020-10-18T15:23:16Z</dcterms:created>
  <dcterms:modified xsi:type="dcterms:W3CDTF">2020-10-22T14:48:51Z</dcterms:modified>
</cp:coreProperties>
</file>