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79" r:id="rId8"/>
    <p:sldId id="263" r:id="rId9"/>
    <p:sldId id="264" r:id="rId10"/>
    <p:sldId id="280" r:id="rId11"/>
    <p:sldId id="266" r:id="rId12"/>
    <p:sldId id="267" r:id="rId13"/>
    <p:sldId id="269" r:id="rId14"/>
    <p:sldId id="268" r:id="rId15"/>
    <p:sldId id="265" r:id="rId16"/>
    <p:sldId id="271" r:id="rId17"/>
    <p:sldId id="270" r:id="rId18"/>
    <p:sldId id="283" r:id="rId19"/>
    <p:sldId id="284" r:id="rId20"/>
    <p:sldId id="272" r:id="rId21"/>
    <p:sldId id="290" r:id="rId22"/>
    <p:sldId id="291" r:id="rId23"/>
    <p:sldId id="292" r:id="rId24"/>
    <p:sldId id="273" r:id="rId25"/>
    <p:sldId id="282" r:id="rId26"/>
    <p:sldId id="274" r:id="rId27"/>
    <p:sldId id="281" r:id="rId28"/>
    <p:sldId id="285" r:id="rId29"/>
    <p:sldId id="287" r:id="rId30"/>
    <p:sldId id="293" r:id="rId31"/>
    <p:sldId id="276" r:id="rId32"/>
    <p:sldId id="286" r:id="rId33"/>
    <p:sldId id="288" r:id="rId34"/>
    <p:sldId id="289" r:id="rId35"/>
    <p:sldId id="277" r:id="rId36"/>
    <p:sldId id="278"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dirty="0">
              <a:solidFill>
                <a:srgbClr val="432A3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grpSp>
        <p:nvGrpSpPr>
          <p:cNvPr id="9" name="Group 8"/>
          <p:cNvGrpSpPr/>
          <p:nvPr/>
        </p:nvGrpSpPr>
        <p:grpSpPr>
          <a:xfrm>
            <a:off x="564644" y="744470"/>
            <a:ext cx="8005588"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951598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474602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7421" y="624156"/>
            <a:ext cx="1174325"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28700" y="624156"/>
            <a:ext cx="613473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637546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0AAC68E-CD08-4619-AE52-2B3FA76C1032}"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800784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8750"/>
            <a:ext cx="8229600" cy="1258888"/>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2"/>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Место для изображения из Интернета 3"/>
          <p:cNvSpPr>
            <a:spLocks noGrp="1"/>
          </p:cNvSpPr>
          <p:nvPr>
            <p:ph type="clipArt" sz="half" idx="2"/>
          </p:nvPr>
        </p:nvSpPr>
        <p:spPr>
          <a:xfrm>
            <a:off x="4648200" y="1600202"/>
            <a:ext cx="4038600" cy="4530725"/>
          </a:xfrm>
        </p:spPr>
        <p:txBody>
          <a:bodyPr/>
          <a:lstStyle/>
          <a:p>
            <a:endParaRPr lang="ru-RU"/>
          </a:p>
        </p:txBody>
      </p:sp>
      <p:sp>
        <p:nvSpPr>
          <p:cNvPr id="5" name="Дата 4"/>
          <p:cNvSpPr>
            <a:spLocks noGrp="1"/>
          </p:cNvSpPr>
          <p:nvPr>
            <p:ph type="dt" sz="half" idx="10"/>
          </p:nvPr>
        </p:nvSpPr>
        <p:spPr>
          <a:xfrm>
            <a:off x="457200" y="6243638"/>
            <a:ext cx="2133600" cy="457200"/>
          </a:xfrm>
        </p:spPr>
        <p:txBody>
          <a:bodyPr/>
          <a:lstStyle>
            <a:lvl1pPr>
              <a:defRPr/>
            </a:lvl1pPr>
          </a:lstStyle>
          <a:p>
            <a:endParaRPr lang="en-US">
              <a:solidFill>
                <a:srgbClr val="432A30"/>
              </a:solidFill>
            </a:endParaRPr>
          </a:p>
        </p:txBody>
      </p:sp>
      <p:sp>
        <p:nvSpPr>
          <p:cNvPr id="6" name="Нижний колонтитул 5"/>
          <p:cNvSpPr>
            <a:spLocks noGrp="1"/>
          </p:cNvSpPr>
          <p:nvPr>
            <p:ph type="ftr" sz="quarter" idx="11"/>
          </p:nvPr>
        </p:nvSpPr>
        <p:spPr>
          <a:xfrm>
            <a:off x="3124200" y="6248400"/>
            <a:ext cx="2895600" cy="457200"/>
          </a:xfrm>
        </p:spPr>
        <p:txBody>
          <a:bodyPr/>
          <a:lstStyle>
            <a:lvl1pPr>
              <a:defRPr/>
            </a:lvl1pPr>
          </a:lstStyle>
          <a:p>
            <a:endParaRPr lang="en-US">
              <a:solidFill>
                <a:srgbClr val="432A30"/>
              </a:solidFill>
            </a:endParaRPr>
          </a:p>
        </p:txBody>
      </p:sp>
      <p:sp>
        <p:nvSpPr>
          <p:cNvPr id="7" name="Номер слайда 6"/>
          <p:cNvSpPr>
            <a:spLocks noGrp="1"/>
          </p:cNvSpPr>
          <p:nvPr>
            <p:ph type="sldNum" sz="quarter" idx="12"/>
          </p:nvPr>
        </p:nvSpPr>
        <p:spPr>
          <a:xfrm>
            <a:off x="6553200" y="6243638"/>
            <a:ext cx="2133600" cy="457200"/>
          </a:xfrm>
        </p:spPr>
        <p:txBody>
          <a:bodyPr/>
          <a:lstStyle>
            <a:lvl1pPr>
              <a:defRPr/>
            </a:lvl1pPr>
          </a:lstStyle>
          <a:p>
            <a:fld id="{06199528-A72D-499A-A1EC-7D1337B63D21}" type="slidenum">
              <a:rPr lang="en-US">
                <a:solidFill>
                  <a:srgbClr val="432A30"/>
                </a:solidFill>
              </a:rPr>
              <a:pPr/>
              <a:t>‹#›</a:t>
            </a:fld>
            <a:endParaRPr lang="en-US">
              <a:solidFill>
                <a:srgbClr val="432A30"/>
              </a:solidFill>
            </a:endParaRPr>
          </a:p>
        </p:txBody>
      </p:sp>
    </p:spTree>
    <p:extLst>
      <p:ext uri="{BB962C8B-B14F-4D97-AF65-F5344CB8AC3E}">
        <p14:creationId xmlns:p14="http://schemas.microsoft.com/office/powerpoint/2010/main" val="2193969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5" name="Footer Placeholder 4"/>
          <p:cNvSpPr>
            <a:spLocks noGrp="1"/>
          </p:cNvSpPr>
          <p:nvPr>
            <p:ph type="ftr" sz="quarter" idx="11"/>
          </p:nvPr>
        </p:nvSpPr>
        <p:spPr/>
        <p:txBody>
          <a:bodyPr/>
          <a:lstStyle/>
          <a:p>
            <a:endParaRPr lang="en-US" dirty="0">
              <a:solidFill>
                <a:srgbClr val="432A30"/>
              </a:solidFill>
            </a:endParaRPr>
          </a:p>
        </p:txBody>
      </p:sp>
      <p:sp>
        <p:nvSpPr>
          <p:cNvPr id="6" name="Slide Number Placeholder 5"/>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7509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7200" cap="all" baseline="0">
                <a:solidFill>
                  <a:schemeClr val="accent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7DE6118-2437-4B30-8E3C-4D2BE6020583}" type="datetimeFigureOut">
              <a:rPr lang="en-US" dirty="0">
                <a:solidFill>
                  <a:srgbClr val="F2F2F0"/>
                </a:solidFill>
              </a:rPr>
              <a:pPr/>
              <a:t>12/10/2020</a:t>
            </a:fld>
            <a:endParaRPr lang="en-US" dirty="0">
              <a:solidFill>
                <a:srgbClr val="F2F2F0"/>
              </a:solidFill>
            </a:endParaRPr>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solidFill>
                <a:srgbClr val="F2F2F0"/>
              </a:solidFill>
            </a:endParaRP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dirty="0">
                <a:solidFill>
                  <a:srgbClr val="F2F2F0"/>
                </a:solidFill>
              </a:rPr>
              <a:pPr/>
              <a:t>‹#›</a:t>
            </a:fld>
            <a:endParaRPr lang="en-US" dirty="0">
              <a:solidFill>
                <a:srgbClr val="F2F2F0"/>
              </a:solidFill>
            </a:endParaRPr>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71266941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6" name="Footer Placeholder 5"/>
          <p:cNvSpPr>
            <a:spLocks noGrp="1"/>
          </p:cNvSpPr>
          <p:nvPr>
            <p:ph type="ftr" sz="quarter" idx="11"/>
          </p:nvPr>
        </p:nvSpPr>
        <p:spPr/>
        <p:txBody>
          <a:bodyPr/>
          <a:lstStyle/>
          <a:p>
            <a:endParaRPr lang="en-US" dirty="0">
              <a:solidFill>
                <a:srgbClr val="432A30"/>
              </a:solidFill>
            </a:endParaRPr>
          </a:p>
        </p:txBody>
      </p:sp>
      <p:sp>
        <p:nvSpPr>
          <p:cNvPr id="7" name="Slide Number Placeholder 6"/>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3687740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8" name="Footer Placeholder 7"/>
          <p:cNvSpPr>
            <a:spLocks noGrp="1"/>
          </p:cNvSpPr>
          <p:nvPr>
            <p:ph type="ftr" sz="quarter" idx="11"/>
          </p:nvPr>
        </p:nvSpPr>
        <p:spPr/>
        <p:txBody>
          <a:bodyPr/>
          <a:lstStyle/>
          <a:p>
            <a:endParaRPr lang="en-US" dirty="0">
              <a:solidFill>
                <a:srgbClr val="432A30"/>
              </a:solidFill>
            </a:endParaRPr>
          </a:p>
        </p:txBody>
      </p:sp>
      <p:sp>
        <p:nvSpPr>
          <p:cNvPr id="9" name="Slide Number Placeholder 8"/>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450428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4" name="Footer Placeholder 3"/>
          <p:cNvSpPr>
            <a:spLocks noGrp="1"/>
          </p:cNvSpPr>
          <p:nvPr>
            <p:ph type="ftr" sz="quarter" idx="11"/>
          </p:nvPr>
        </p:nvSpPr>
        <p:spPr/>
        <p:txBody>
          <a:bodyPr/>
          <a:lstStyle/>
          <a:p>
            <a:endParaRPr lang="en-US" dirty="0">
              <a:solidFill>
                <a:srgbClr val="432A30"/>
              </a:solidFill>
            </a:endParaRPr>
          </a:p>
        </p:txBody>
      </p:sp>
      <p:sp>
        <p:nvSpPr>
          <p:cNvPr id="5" name="Slide Number Placeholder 4"/>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726996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3" name="Footer Placeholder 2"/>
          <p:cNvSpPr>
            <a:spLocks noGrp="1"/>
          </p:cNvSpPr>
          <p:nvPr>
            <p:ph type="ftr" sz="quarter" idx="11"/>
          </p:nvPr>
        </p:nvSpPr>
        <p:spPr/>
        <p:txBody>
          <a:bodyPr/>
          <a:lstStyle/>
          <a:p>
            <a:endParaRPr lang="en-US" dirty="0">
              <a:solidFill>
                <a:srgbClr val="432A30"/>
              </a:solidFill>
            </a:endParaRPr>
          </a:p>
        </p:txBody>
      </p:sp>
      <p:sp>
        <p:nvSpPr>
          <p:cNvPr id="4" name="Slide Number Placeholder 3"/>
          <p:cNvSpPr>
            <a:spLocks noGrp="1"/>
          </p:cNvSpPr>
          <p:nvPr>
            <p:ph type="sldNum" sz="quarter" idx="12"/>
          </p:nvPr>
        </p:nvSpPr>
        <p:spPr/>
        <p:txBody>
          <a:bodyPr/>
          <a:lstStyle/>
          <a:p>
            <a:fld id="{69E57DC2-970A-4B3E-BB1C-7A09969E49DF}" type="slidenum">
              <a:rPr lang="en-US" dirty="0">
                <a:solidFill>
                  <a:srgbClr val="432A30"/>
                </a:solidFill>
              </a:rPr>
              <a:pPr/>
              <a:t>‹#›</a:t>
            </a:fld>
            <a:endParaRPr lang="en-US" dirty="0">
              <a:solidFill>
                <a:srgbClr val="432A30"/>
              </a:solidFill>
            </a:endParaRPr>
          </a:p>
        </p:txBody>
      </p:sp>
    </p:spTree>
    <p:extLst>
      <p:ext uri="{BB962C8B-B14F-4D97-AF65-F5344CB8AC3E}">
        <p14:creationId xmlns:p14="http://schemas.microsoft.com/office/powerpoint/2010/main" val="2099260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92015" y="685801"/>
            <a:ext cx="390906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42925" y="2856344"/>
            <a:ext cx="289179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64757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542925" y="2855968"/>
            <a:ext cx="289179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87DE6118-2437-4B30-8E3C-4D2BE6020583}" type="datetimeFigureOut">
              <a:rPr lang="en-US" dirty="0">
                <a:solidFill>
                  <a:srgbClr val="432A30"/>
                </a:solidFill>
              </a:rPr>
              <a:pPr/>
              <a:t>12/10/2020</a:t>
            </a:fld>
            <a:endParaRPr lang="en-US" dirty="0">
              <a:solidFill>
                <a:srgbClr val="432A30"/>
              </a:solidFill>
            </a:endParaRPr>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dirty="0">
              <a:solidFill>
                <a:srgbClr val="432A30"/>
              </a:solidFill>
            </a:endParaRP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69E57DC2-970A-4B3E-BB1C-7A09969E49DF}" type="slidenum">
              <a:rPr lang="en-US" dirty="0">
                <a:solidFill>
                  <a:srgbClr val="432A30"/>
                </a:solidFill>
              </a:rPr>
              <a:pPr/>
              <a:t>‹#›</a:t>
            </a:fld>
            <a:endParaRPr lang="en-US" dirty="0">
              <a:solidFill>
                <a:srgbClr val="432A30"/>
              </a:solidFill>
            </a:endParaRPr>
          </a:p>
        </p:txBody>
      </p:sp>
      <p:sp>
        <p:nvSpPr>
          <p:cNvPr id="9" name="Rectangle 8"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45989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fld id="{87DE6118-2437-4B30-8E3C-4D2BE6020583}" type="datetimeFigureOut">
              <a:rPr lang="en-US" dirty="0">
                <a:solidFill>
                  <a:srgbClr val="432A30"/>
                </a:solidFill>
              </a:rPr>
              <a:pPr defTabSz="457200"/>
              <a:t>12/10/2020</a:t>
            </a:fld>
            <a:endParaRPr lang="en-US" dirty="0">
              <a:solidFill>
                <a:srgbClr val="432A30"/>
              </a:solidFill>
            </a:endParaRPr>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200" baseline="0">
                <a:solidFill>
                  <a:schemeClr val="tx2"/>
                </a:solidFill>
              </a:defRPr>
            </a:lvl1pPr>
          </a:lstStyle>
          <a:p>
            <a:pPr defTabSz="457200"/>
            <a:endParaRPr lang="en-US" dirty="0">
              <a:solidFill>
                <a:srgbClr val="432A30"/>
              </a:solidFill>
            </a:endParaRP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200" baseline="0">
                <a:solidFill>
                  <a:schemeClr val="tx2"/>
                </a:solidFill>
              </a:defRPr>
            </a:lvl1pPr>
          </a:lstStyle>
          <a:p>
            <a:pPr defTabSz="457200"/>
            <a:fld id="{69E57DC2-970A-4B3E-BB1C-7A09969E49DF}" type="slidenum">
              <a:rPr lang="en-US" dirty="0">
                <a:solidFill>
                  <a:srgbClr val="432A30"/>
                </a:solidFill>
              </a:rPr>
              <a:pPr defTabSz="457200"/>
              <a:t>‹#›</a:t>
            </a:fld>
            <a:endParaRPr lang="en-US" dirty="0">
              <a:solidFill>
                <a:srgbClr val="432A30"/>
              </a:solidFill>
            </a:endParaRPr>
          </a:p>
        </p:txBody>
      </p:sp>
      <p:sp>
        <p:nvSpPr>
          <p:cNvPr id="9" name="Rectangle 8"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779124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en-US" sz="3600" b="1" dirty="0"/>
              <a:t>MODULE 3</a:t>
            </a:r>
            <a:br>
              <a:rPr lang="en-US" sz="3600" b="1" dirty="0"/>
            </a:br>
            <a:r>
              <a:rPr lang="en-US" sz="3600" b="1" dirty="0" smtClean="0"/>
              <a:t>3.2 </a:t>
            </a:r>
            <a:r>
              <a:rPr lang="en-US" sz="3600" b="1" dirty="0"/>
              <a:t>Financial recourses and capital of IT-organizations</a:t>
            </a:r>
            <a:endParaRPr lang="ru-RU" sz="3600" dirty="0"/>
          </a:p>
        </p:txBody>
      </p:sp>
    </p:spTree>
    <p:extLst>
      <p:ext uri="{BB962C8B-B14F-4D97-AF65-F5344CB8AC3E}">
        <p14:creationId xmlns:p14="http://schemas.microsoft.com/office/powerpoint/2010/main" val="16360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8795" y="620688"/>
            <a:ext cx="8496944" cy="2254143"/>
          </a:xfrm>
          <a:prstGeom prst="rect">
            <a:avLst/>
          </a:prstGeom>
        </p:spPr>
        <p:txBody>
          <a:bodyPr wrap="square">
            <a:spAutoFit/>
          </a:bodyPr>
          <a:lstStyle/>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latin typeface="Times New Roman" panose="02020603050405020304" pitchFamily="18" charset="0"/>
                <a:ea typeface="Times New Roman" panose="02020603050405020304" pitchFamily="18" charset="0"/>
                <a:cs typeface="Times New Roman" panose="02020603050405020304" pitchFamily="18" charset="0"/>
              </a:rPr>
              <a:t>accounting and analytical approach is, in fact, a combination of the two previous approaches. In this case, capital as a set of resources is characterized simultaneously from two sides; a) from the direction of the directions of its investment; b) from the source of origin. Accordingly, there are two interrelated types of capital: active and passive</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Bef>
                <a:spcPts val="1080"/>
              </a:spcBef>
              <a:spcAft>
                <a:spcPts val="96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754819"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754819" y="2348880"/>
            <a:ext cx="8280920" cy="4527576"/>
          </a:xfrm>
          <a:prstGeom prst="rect">
            <a:avLst/>
          </a:prstGeom>
        </p:spPr>
      </p:pic>
    </p:spTree>
    <p:extLst>
      <p:ext uri="{BB962C8B-B14F-4D97-AF65-F5344CB8AC3E}">
        <p14:creationId xmlns:p14="http://schemas.microsoft.com/office/powerpoint/2010/main" val="1501475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21425"/>
            <a:ext cx="8280920" cy="7390293"/>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Concept and structure of fixed capital</a:t>
            </a:r>
            <a:endParaRPr lang="ru-RU" sz="1400"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Fixed </a:t>
            </a:r>
            <a:r>
              <a:rPr lang="en-US" dirty="0">
                <a:latin typeface="Times New Roman" panose="02020603050405020304" pitchFamily="18" charset="0"/>
                <a:cs typeface="Times New Roman" panose="02020603050405020304" pitchFamily="18" charset="0"/>
              </a:rPr>
              <a:t>assets are assets that have a tangible form, and at the same time satisfy the following conditions:</a:t>
            </a: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are intended for use in the activities of the organization, including in the production of products, in the performance of work, in the provision of services, for the managerial needs of the organization, as well as for provision for temporary use (temporary possession and use), except for cases established by law</a:t>
            </a:r>
            <a:r>
              <a:rPr lang="en-US" dirty="0" smtClean="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the organization expects to receive economic benefits from the use of assets</a:t>
            </a:r>
            <a:r>
              <a:rPr lang="en-US" dirty="0" smtClean="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assets are held for use over a period of more than 12 months</a:t>
            </a:r>
            <a:r>
              <a:rPr lang="en-US" dirty="0" smtClean="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the organization does not intend to dispose of assets within 12 months from the date of acquisition</a:t>
            </a:r>
            <a:r>
              <a:rPr lang="en-US" dirty="0" smtClean="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en-US" dirty="0">
                <a:latin typeface="Times New Roman" panose="02020603050405020304" pitchFamily="18" charset="0"/>
                <a:cs typeface="Times New Roman" panose="02020603050405020304" pitchFamily="18" charset="0"/>
              </a:rPr>
              <a:t>• the historical cost of assets can be measured reliably.</a:t>
            </a:r>
            <a:endParaRPr lang="ru-RU" dirty="0">
              <a:latin typeface="Times New Roman" panose="02020603050405020304" pitchFamily="18" charset="0"/>
              <a:cs typeface="Times New Roman" panose="02020603050405020304" pitchFamily="18" charset="0"/>
            </a:endParaRPr>
          </a:p>
          <a:p>
            <a:pPr>
              <a:lnSpc>
                <a:spcPct val="107000"/>
              </a:lnSpc>
              <a:spcBef>
                <a:spcPts val="1080"/>
              </a:spcBef>
              <a:spcAft>
                <a:spcPts val="96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2305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374077"/>
            <a:ext cx="8136904" cy="6560642"/>
          </a:xfrm>
          <a:prstGeom prst="rect">
            <a:avLst/>
          </a:prstGeom>
        </p:spPr>
        <p:txBody>
          <a:bodyPr wrap="square">
            <a:spAutoFit/>
          </a:bodyPr>
          <a:lstStyle/>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Fixed assets are classified.</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1. </a:t>
            </a:r>
            <a:r>
              <a:rPr lang="en-US" u="sng"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By natural-material composition:</a:t>
            </a:r>
            <a:endParaRPr lang="ru-RU" u="sng" dirty="0">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buildings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and constructions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transfer devices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cars and equipment</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vehicles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tool</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perennial plantings, </a:t>
            </a:r>
            <a:r>
              <a:rPr lang="en-US" dirty="0" err="1" smtClean="0">
                <a:latin typeface="Times New Roman" panose="02020603050405020304" pitchFamily="18" charset="0"/>
                <a:cs typeface="Times New Roman" panose="02020603050405020304" pitchFamily="18" charset="0"/>
              </a:rPr>
              <a:t>etc</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2</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u="sng"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By functional purpose:</a:t>
            </a:r>
            <a:endParaRPr lang="ru-RU" u="sng"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production (machine tools, workshop buildings, vehicles, etc.);</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non-production (housing and communal services, consumer services, etc.).</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3. </a:t>
            </a:r>
            <a:r>
              <a:rPr lang="en-US" u="sng"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By the degree of use</a:t>
            </a:r>
            <a:r>
              <a:rPr lang="en-US" u="sng"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u="sng"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07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in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operation</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under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conservation</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in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stock</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rented</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4. </a:t>
            </a:r>
            <a:r>
              <a:rPr lang="en-US" u="sng"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By accessory:</a:t>
            </a:r>
            <a:endParaRPr lang="ru-RU" u="sng"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own (registered on the balance sheet of the organization);</a:t>
            </a:r>
            <a:endParaRPr lang="ru-RU"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leased (owned by another organization and temporarily operated for a fee).</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539552" y="0"/>
            <a:ext cx="8280920" cy="374077"/>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Concept and structure of fixed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capital</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7347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410374"/>
            <a:ext cx="7848872" cy="6422912"/>
          </a:xfrm>
          <a:prstGeom prst="rect">
            <a:avLst/>
          </a:prstGeom>
        </p:spPr>
        <p:txBody>
          <a:bodyPr wrap="square">
            <a:spAutoFit/>
          </a:bodyPr>
          <a:lstStyle/>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constituent elements of the structure (types of current assets) are: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1. Stocks, including</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materials;</a:t>
            </a:r>
            <a:r>
              <a:rPr lang="ru-RU"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unfinished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production</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implementation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costs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finished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products and goods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goods shipped (they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can be considered in the following areas: the due date of payment has not come; whose payment term is overdue. This element of short-term assets can be characterized negatively when assessing the results of the financial and economic activities of an enterprise, since it arises as a result of a violation of settlement and contractual discipline and is associated with a lack of funds from the buyer or a violation of the assortment, detection of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defects); future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expenses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other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supplies and costs.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2. Long-term assets held for sale.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3. Value added tax on purchased goods, works, services.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4. Short-term receivables.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5. Short-term financial investments.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6. Cash and cash equivalents.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7. Other short-term assets</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539552" y="0"/>
            <a:ext cx="8280920" cy="374077"/>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Concept and structure of fixed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capital</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5422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56612" y="388696"/>
            <a:ext cx="8352928" cy="6111097"/>
          </a:xfrm>
          <a:prstGeom prst="rect">
            <a:avLst/>
          </a:prstGeom>
        </p:spPr>
        <p:txBody>
          <a:bodyPr wrap="square">
            <a:spAutoFit/>
          </a:bodyPr>
          <a:lstStyle/>
          <a:p>
            <a:pPr>
              <a:lnSpc>
                <a:spcPct val="150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Working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capital is funds invested in property that can be converted into cash during one production cycle. Elements of current assets are in two forms: </a:t>
            </a:r>
            <a:r>
              <a:rPr lang="en-US" b="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material</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(inventory, work in progress, finished goods, goods) and </a:t>
            </a:r>
            <a:r>
              <a:rPr lang="en-US" b="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financial</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(accounts receivable, cash, short-term financial investments).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Current assets play an important role in the activities of each business entity, which is explained by the following aspects: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the availability of these assets is a prerequisite for the start and normal functioning of production and sale of products (works, services);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their volume, structure and rate of turnover are reflected in the solvency of the organization;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the efficiency of using current assets has a significant impact on financial results (cost level, profit, profitability, etc.).</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539552" y="0"/>
            <a:ext cx="8280920" cy="388696"/>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Concept and structure of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working capital</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08854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88640"/>
            <a:ext cx="8136904" cy="2394117"/>
          </a:xfrm>
          <a:prstGeom prst="rect">
            <a:avLst/>
          </a:prstGeom>
        </p:spPr>
        <p:txBody>
          <a:bodyPr wrap="square">
            <a:spAutoFit/>
          </a:bodyPr>
          <a:lstStyle/>
          <a:p>
            <a:pPr>
              <a:lnSpc>
                <a:spcPct val="107000"/>
              </a:lnSpc>
              <a:spcBef>
                <a:spcPts val="1080"/>
              </a:spcBef>
              <a:spcAft>
                <a:spcPts val="960"/>
              </a:spcAft>
            </a:pPr>
            <a:r>
              <a:rPr lang="en-US" b="1" i="1" dirty="0" smtClean="0">
                <a:effectLst>
                  <a:outerShdw blurRad="38100" dist="38100" dir="2700000" algn="tl">
                    <a:srgbClr val="000000">
                      <a:alpha val="43137"/>
                    </a:srgbClr>
                  </a:outerShdw>
                </a:effectLst>
              </a:rPr>
              <a:t>Equity capital</a:t>
            </a:r>
          </a:p>
          <a:p>
            <a:pPr>
              <a:lnSpc>
                <a:spcPct val="150000"/>
              </a:lnSpc>
              <a:spcBef>
                <a:spcPts val="1080"/>
              </a:spcBef>
              <a:spcAft>
                <a:spcPts val="960"/>
              </a:spcAft>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latin typeface="Times New Roman" panose="02020603050405020304" pitchFamily="18" charset="0"/>
                <a:ea typeface="Times New Roman" panose="02020603050405020304" pitchFamily="18" charset="0"/>
                <a:cs typeface="Times New Roman" panose="02020603050405020304" pitchFamily="18" charset="0"/>
              </a:rPr>
              <a:t>amount of </a:t>
            </a:r>
            <a:r>
              <a:rPr lang="en-US" i="1" dirty="0">
                <a:latin typeface="Times New Roman" panose="02020603050405020304" pitchFamily="18" charset="0"/>
                <a:ea typeface="Times New Roman" panose="02020603050405020304" pitchFamily="18" charset="0"/>
                <a:cs typeface="Times New Roman" panose="02020603050405020304" pitchFamily="18" charset="0"/>
              </a:rPr>
              <a:t>equity capital </a:t>
            </a:r>
            <a:r>
              <a:rPr lang="en-US" dirty="0">
                <a:latin typeface="Times New Roman" panose="02020603050405020304" pitchFamily="18" charset="0"/>
                <a:ea typeface="Times New Roman" panose="02020603050405020304" pitchFamily="18" charset="0"/>
                <a:cs typeface="Times New Roman" panose="02020603050405020304" pitchFamily="18" charset="0"/>
              </a:rPr>
              <a:t>reflects the amount of funds and reserves of the organization formed in previous reporting periods, the amount of profit of the reporting year and previous years, receipts for future expenses and expenses.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907704" y="2060848"/>
            <a:ext cx="5184576" cy="4704523"/>
          </a:xfrm>
          <a:prstGeom prst="rect">
            <a:avLst/>
          </a:prstGeom>
        </p:spPr>
      </p:pic>
    </p:spTree>
    <p:extLst>
      <p:ext uri="{BB962C8B-B14F-4D97-AF65-F5344CB8AC3E}">
        <p14:creationId xmlns:p14="http://schemas.microsoft.com/office/powerpoint/2010/main" val="2735578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188640"/>
            <a:ext cx="8532440" cy="5632311"/>
          </a:xfrm>
          <a:prstGeom prst="rect">
            <a:avLst/>
          </a:prstGeom>
        </p:spPr>
        <p:txBody>
          <a:bodyPr wrap="square">
            <a:spAutoFit/>
          </a:bodyPr>
          <a:lstStyle/>
          <a:p>
            <a:r>
              <a:rPr lang="en-US" b="1" i="1" dirty="0">
                <a:effectLst>
                  <a:outerShdw blurRad="38100" dist="38100" dir="2700000" algn="tl">
                    <a:srgbClr val="000000">
                      <a:alpha val="43137"/>
                    </a:srgbClr>
                  </a:outerShdw>
                </a:effectLst>
              </a:rPr>
              <a:t>Equity capital</a:t>
            </a:r>
          </a:p>
          <a:p>
            <a:endParaRPr lang="en-US" dirty="0" smtClean="0">
              <a:latin typeface="Times New Roman" panose="02020603050405020304" pitchFamily="18" charset="0"/>
              <a:cs typeface="Times New Roman" panose="02020603050405020304" pitchFamily="18" charset="0"/>
            </a:endParaRPr>
          </a:p>
          <a:p>
            <a:pPr>
              <a:lnSpc>
                <a:spcPct val="150000"/>
              </a:lnSpc>
            </a:pPr>
            <a:r>
              <a:rPr lang="en-US" i="1" dirty="0" smtClean="0">
                <a:latin typeface="Times New Roman" panose="02020603050405020304" pitchFamily="18" charset="0"/>
                <a:cs typeface="Times New Roman" panose="02020603050405020304" pitchFamily="18" charset="0"/>
              </a:rPr>
              <a:t>Authorized </a:t>
            </a:r>
            <a:r>
              <a:rPr lang="en-US" i="1" dirty="0">
                <a:latin typeface="Times New Roman" panose="02020603050405020304" pitchFamily="18" charset="0"/>
                <a:cs typeface="Times New Roman" panose="02020603050405020304" pitchFamily="18" charset="0"/>
              </a:rPr>
              <a:t>capital</a:t>
            </a:r>
            <a:r>
              <a:rPr lang="en-US" dirty="0">
                <a:latin typeface="Times New Roman" panose="02020603050405020304" pitchFamily="18" charset="0"/>
                <a:cs typeface="Times New Roman" panose="02020603050405020304" pitchFamily="18" charset="0"/>
              </a:rPr>
              <a:t> - the amount of capital registered in the company's charter.</a:t>
            </a:r>
          </a:p>
          <a:p>
            <a:pPr>
              <a:lnSpc>
                <a:spcPct val="150000"/>
              </a:lnSpc>
            </a:pPr>
            <a:r>
              <a:rPr lang="en-US" i="1" dirty="0" smtClean="0">
                <a:latin typeface="Times New Roman" panose="02020603050405020304" pitchFamily="18" charset="0"/>
                <a:cs typeface="Times New Roman" panose="02020603050405020304" pitchFamily="18" charset="0"/>
              </a:rPr>
              <a:t>Reserve </a:t>
            </a:r>
            <a:r>
              <a:rPr lang="en-US" i="1" dirty="0">
                <a:latin typeface="Times New Roman" panose="02020603050405020304" pitchFamily="18" charset="0"/>
                <a:cs typeface="Times New Roman" panose="02020603050405020304" pitchFamily="18" charset="0"/>
              </a:rPr>
              <a:t>capital </a:t>
            </a:r>
            <a:r>
              <a:rPr lang="en-US" dirty="0">
                <a:latin typeface="Times New Roman" panose="02020603050405020304" pitchFamily="18" charset="0"/>
                <a:cs typeface="Times New Roman" panose="02020603050405020304" pitchFamily="18" charset="0"/>
              </a:rPr>
              <a:t>is a portion of equity allocated from net income to cover potential balance sheet losses and other losses</a:t>
            </a:r>
            <a:r>
              <a:rPr lang="en-US" dirty="0" smtClean="0">
                <a:latin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cs typeface="Times New Roman" panose="02020603050405020304" pitchFamily="18" charset="0"/>
            </a:endParaRPr>
          </a:p>
          <a:p>
            <a:pPr>
              <a:lnSpc>
                <a:spcPct val="150000"/>
              </a:lnSpc>
            </a:pPr>
            <a:r>
              <a:rPr lang="en-US" i="1" dirty="0" smtClean="0">
                <a:latin typeface="Times New Roman" panose="02020603050405020304" pitchFamily="18" charset="0"/>
                <a:cs typeface="Times New Roman" panose="02020603050405020304" pitchFamily="18" charset="0"/>
              </a:rPr>
              <a:t>Additional </a:t>
            </a:r>
            <a:r>
              <a:rPr lang="en-US" i="1" dirty="0">
                <a:latin typeface="Times New Roman" panose="02020603050405020304" pitchFamily="18" charset="0"/>
                <a:cs typeface="Times New Roman" panose="02020603050405020304" pitchFamily="18" charset="0"/>
              </a:rPr>
              <a:t>capital </a:t>
            </a:r>
            <a:r>
              <a:rPr lang="en-US" dirty="0">
                <a:latin typeface="Times New Roman" panose="02020603050405020304" pitchFamily="18" charset="0"/>
                <a:cs typeface="Times New Roman" panose="02020603050405020304" pitchFamily="18" charset="0"/>
              </a:rPr>
              <a:t>- the value of property contributed by the founders (shareholders) in excess of the registered authorized capital, as well as accruals resulting from the revaluation of property as a result of revaluation, property received free of charge.</a:t>
            </a:r>
          </a:p>
          <a:p>
            <a:pPr>
              <a:lnSpc>
                <a:spcPct val="150000"/>
              </a:lnSpc>
            </a:pPr>
            <a:r>
              <a:rPr lang="en-US" i="1" dirty="0" smtClean="0">
                <a:latin typeface="Times New Roman" panose="02020603050405020304" pitchFamily="18" charset="0"/>
                <a:cs typeface="Times New Roman" panose="02020603050405020304" pitchFamily="18" charset="0"/>
              </a:rPr>
              <a:t>Retained </a:t>
            </a:r>
            <a:r>
              <a:rPr lang="en-US" i="1" dirty="0">
                <a:latin typeface="Times New Roman" panose="02020603050405020304" pitchFamily="18" charset="0"/>
                <a:cs typeface="Times New Roman" panose="02020603050405020304" pitchFamily="18" charset="0"/>
              </a:rPr>
              <a:t>earnings </a:t>
            </a:r>
            <a:r>
              <a:rPr lang="en-US" dirty="0">
                <a:latin typeface="Times New Roman" panose="02020603050405020304" pitchFamily="18" charset="0"/>
                <a:cs typeface="Times New Roman" panose="02020603050405020304" pitchFamily="18" charset="0"/>
              </a:rPr>
              <a:t>- the company's net profit received less losses, dividends or transfers to the amount of paid-in capital. </a:t>
            </a:r>
            <a:endParaRPr lang="ru-RU" dirty="0" smtClean="0">
              <a:latin typeface="Times New Roman" panose="02020603050405020304" pitchFamily="18" charset="0"/>
              <a:cs typeface="Times New Roman" panose="02020603050405020304" pitchFamily="18" charset="0"/>
            </a:endParaRPr>
          </a:p>
          <a:p>
            <a:pPr>
              <a:lnSpc>
                <a:spcPct val="150000"/>
              </a:lnSpc>
            </a:pPr>
            <a:r>
              <a:rPr lang="en-US" i="1" dirty="0" smtClean="0">
                <a:latin typeface="Times New Roman" panose="02020603050405020304" pitchFamily="18" charset="0"/>
                <a:cs typeface="Times New Roman" panose="02020603050405020304" pitchFamily="18" charset="0"/>
              </a:rPr>
              <a:t>Targeted </a:t>
            </a:r>
            <a:r>
              <a:rPr lang="en-US" i="1" dirty="0">
                <a:latin typeface="Times New Roman" panose="02020603050405020304" pitchFamily="18" charset="0"/>
                <a:cs typeface="Times New Roman" panose="02020603050405020304" pitchFamily="18" charset="0"/>
              </a:rPr>
              <a:t>financing </a:t>
            </a:r>
            <a:r>
              <a:rPr lang="en-US" dirty="0">
                <a:latin typeface="Times New Roman" panose="02020603050405020304" pitchFamily="18" charset="0"/>
                <a:cs typeface="Times New Roman" panose="02020603050405020304" pitchFamily="18" charset="0"/>
              </a:rPr>
              <a:t>includes funds that an </a:t>
            </a:r>
            <a:r>
              <a:rPr lang="en-US" dirty="0" smtClean="0">
                <a:latin typeface="Times New Roman" panose="02020603050405020304" pitchFamily="18" charset="0"/>
                <a:cs typeface="Times New Roman" panose="02020603050405020304" pitchFamily="18" charset="0"/>
              </a:rPr>
              <a:t>organization </a:t>
            </a:r>
            <a:r>
              <a:rPr lang="en-US" dirty="0">
                <a:latin typeface="Times New Roman" panose="02020603050405020304" pitchFamily="18" charset="0"/>
                <a:cs typeface="Times New Roman" panose="02020603050405020304" pitchFamily="18" charset="0"/>
              </a:rPr>
              <a:t>receives from the state in the form of state aid, from other organizations or individuals, intended to finance targeted </a:t>
            </a:r>
            <a:r>
              <a:rPr lang="en-US" dirty="0" smtClean="0">
                <a:latin typeface="Times New Roman" panose="02020603050405020304" pitchFamily="18" charset="0"/>
                <a:cs typeface="Times New Roman" panose="02020603050405020304" pitchFamily="18" charset="0"/>
              </a:rPr>
              <a:t>activities</a:t>
            </a:r>
            <a:r>
              <a:rPr lang="ru-RU" dirty="0">
                <a:latin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cs typeface="Times New Roman" panose="02020603050405020304" pitchFamily="18" charset="0"/>
            </a:endParaRPr>
          </a:p>
          <a:p>
            <a:pPr>
              <a:lnSpc>
                <a:spcPct val="150000"/>
              </a:lnSpc>
            </a:pPr>
            <a:r>
              <a:rPr lang="en-US" i="1" dirty="0">
                <a:latin typeface="Times New Roman" panose="02020603050405020304" pitchFamily="18" charset="0"/>
                <a:cs typeface="Times New Roman" panose="02020603050405020304" pitchFamily="18" charset="0"/>
              </a:rPr>
              <a:t>Earmarked receipts </a:t>
            </a:r>
            <a:r>
              <a:rPr lang="en-US" dirty="0">
                <a:latin typeface="Times New Roman" panose="02020603050405020304" pitchFamily="18" charset="0"/>
                <a:cs typeface="Times New Roman" panose="02020603050405020304" pitchFamily="18" charset="0"/>
              </a:rPr>
              <a:t>- funds in cash and in-kind that come to a </a:t>
            </a:r>
            <a:r>
              <a:rPr lang="en-US" b="1" dirty="0">
                <a:latin typeface="Times New Roman" panose="02020603050405020304" pitchFamily="18" charset="0"/>
                <a:cs typeface="Times New Roman" panose="02020603050405020304" pitchFamily="18" charset="0"/>
              </a:rPr>
              <a:t>non</a:t>
            </a:r>
            <a:r>
              <a:rPr lang="en-US" dirty="0">
                <a:latin typeface="Times New Roman" panose="02020603050405020304" pitchFamily="18" charset="0"/>
                <a:cs typeface="Times New Roman" panose="02020603050405020304" pitchFamily="18" charset="0"/>
              </a:rPr>
              <a:t>-profit organization to carry out the main (statutory) activities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1325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16632"/>
            <a:ext cx="8316416" cy="4179799"/>
          </a:xfrm>
          <a:prstGeom prst="rect">
            <a:avLst/>
          </a:prstGeom>
        </p:spPr>
        <p:txBody>
          <a:bodyPr wrap="square">
            <a:spAutoFit/>
          </a:bodyPr>
          <a:lstStyle/>
          <a:p>
            <a:pPr>
              <a:lnSpc>
                <a:spcPct val="150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Debt capital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is funds received in the form of a debt obligation. I</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has a deadline and is subject to return.</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use of borrowed funds to finance current and investment activities is mainly associated with the following reasons: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absence or insufficient availability of own resources for expansion and modernization of production;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the presence of a temporary need for funds due to the seasonality of production, interruptions in the flow of funds and other unforeseen circumstances</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1502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16632"/>
            <a:ext cx="8316416" cy="6398034"/>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Debt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capital</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principles of attracting borrowed capital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are: </a:t>
            </a: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repayment of resources,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urgency</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payment</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strict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regulation of the conditions of attraction.</a:t>
            </a:r>
            <a:endParaRPr lang="ru-RU" dirty="0">
              <a:latin typeface="Calibri" panose="020F0502020204030204" pitchFamily="34" charset="0"/>
              <a:ea typeface="Calibri" panose="020F0502020204030204" pitchFamily="34" charset="0"/>
              <a:cs typeface="Times New Roman" panose="02020603050405020304" pitchFamily="18" charset="0"/>
            </a:endParaRPr>
          </a:p>
          <a:p>
            <a:pPr>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forms of raising borrowed capital can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be: </a:t>
            </a: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banking</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leasing</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mortgage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loans,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forfeiting</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ü"/>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factoring</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etc</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76035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16632"/>
            <a:ext cx="8316416" cy="5313121"/>
          </a:xfrm>
          <a:prstGeom prst="rect">
            <a:avLst/>
          </a:prstGeom>
        </p:spPr>
        <p:txBody>
          <a:bodyPr wrap="square">
            <a:spAutoFit/>
          </a:bodyPr>
          <a:lstStyle/>
          <a:p>
            <a:pPr>
              <a:lnSpc>
                <a:spcPct val="107000"/>
              </a:lnSpc>
              <a:spcBef>
                <a:spcPts val="1080"/>
              </a:spcBef>
              <a:spcAft>
                <a:spcPts val="960"/>
              </a:spcAft>
            </a:pPr>
            <a:r>
              <a:rPr lang="en-US"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Debt </a:t>
            </a: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capital</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When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choosing the form of attracting borrowed capital, the following are taken into account: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goals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of attracting;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amount of funds needed;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specifics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of economic activity and investment project;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price of the attracted capital;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complexity of the attraction procedure;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profitability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of the operation for which funds are attracted;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spcBef>
                <a:spcPts val="1080"/>
              </a:spcBef>
              <a:spcAft>
                <a:spcPts val="960"/>
              </a:spcAft>
              <a:buFont typeface="Wingdings" panose="05000000000000000000" pitchFamily="2" charset="2"/>
              <a:buChar char="Ø"/>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creditworthiness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and other conditions.</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2406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683568" y="594007"/>
            <a:ext cx="8208912" cy="5901616"/>
          </a:xfrm>
          <a:prstGeom prst="rect">
            <a:avLst/>
          </a:prstGeom>
        </p:spPr>
        <p:txBody>
          <a:bodyPr wrap="square">
            <a:spAutoFit/>
          </a:bodyPr>
          <a:lstStyle/>
          <a:p>
            <a:pPr>
              <a:lnSpc>
                <a:spcPct val="150000"/>
              </a:lnSpc>
              <a:spcBef>
                <a:spcPts val="1080"/>
              </a:spcBef>
              <a:spcAft>
                <a:spcPts val="960"/>
              </a:spcAft>
            </a:pP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concept of "capital" - one of the main in the theory of the market economy. Considering capital as a factor of production, economists understand it as means of production created by people, including infrastructure (machinery, equipment, buildings, structures, transport, communications, etc.). Capital is a durable resource created for the purpose of producing more goods and services. Capital embodied in the means of production is called </a:t>
            </a:r>
            <a:r>
              <a:rPr lang="en-US" sz="2000" i="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real capital</a:t>
            </a: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Capital not yet invested in production is the sum of money. Cash capital, or cash, is an investment resource. Cash capital is used to purchase machinery, equipment and other means of production. The process of production and the accumulation of means of production is called </a:t>
            </a:r>
            <a:r>
              <a:rPr lang="en-US" sz="2000" i="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investment</a:t>
            </a: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Capital is a product of labor and is therefore limited in nature</a:t>
            </a:r>
            <a:r>
              <a:rPr lang="en-US" sz="2000"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Bef>
                <a:spcPts val="1080"/>
              </a:spcBef>
              <a:spcAft>
                <a:spcPts val="960"/>
              </a:spcAft>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term "</a:t>
            </a:r>
            <a:r>
              <a:rPr lang="en-US" sz="2000" dirty="0" err="1">
                <a:latin typeface="Times New Roman" panose="02020603050405020304" pitchFamily="18" charset="0"/>
                <a:cs typeface="Times New Roman" panose="02020603050405020304" pitchFamily="18" charset="0"/>
              </a:rPr>
              <a:t>finansia</a:t>
            </a:r>
            <a:r>
              <a:rPr lang="en-US" sz="2000" dirty="0">
                <a:latin typeface="Times New Roman" panose="02020603050405020304" pitchFamily="18" charset="0"/>
                <a:cs typeface="Times New Roman" panose="02020603050405020304" pitchFamily="18" charset="0"/>
              </a:rPr>
              <a:t>" translated from Latin means "cash" or "income".</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683568" y="188640"/>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essence of the finances </a:t>
            </a:r>
            <a:r>
              <a:rPr lang="en-US" sz="2000"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an </a:t>
            </a: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organization</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4194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06492"/>
            <a:ext cx="7920880" cy="6740307"/>
          </a:xfrm>
          <a:prstGeom prst="rect">
            <a:avLst/>
          </a:prstGeom>
        </p:spPr>
        <p:txBody>
          <a:bodyPr wrap="squar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Financing</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methods</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1) </a:t>
            </a:r>
            <a:r>
              <a:rPr lang="ru-RU" dirty="0" err="1">
                <a:latin typeface="Times New Roman" panose="02020603050405020304" pitchFamily="18" charset="0"/>
                <a:cs typeface="Times New Roman" panose="02020603050405020304" pitchFamily="18" charset="0"/>
              </a:rPr>
              <a:t>centralized</a:t>
            </a:r>
            <a:r>
              <a:rPr lang="ru-RU"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2) </a:t>
            </a:r>
            <a:r>
              <a:rPr lang="ru-RU" dirty="0" err="1">
                <a:latin typeface="Times New Roman" panose="02020603050405020304" pitchFamily="18" charset="0"/>
                <a:cs typeface="Times New Roman" panose="02020603050405020304" pitchFamily="18" charset="0"/>
              </a:rPr>
              <a:t>decentralized</a:t>
            </a:r>
            <a:r>
              <a:rPr lang="ru-RU"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pPr>
              <a:lnSpc>
                <a:spcPct val="150000"/>
              </a:lnSpc>
            </a:pP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Centralized</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method</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federal</a:t>
            </a:r>
            <a:r>
              <a:rPr lang="ru-R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state)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budget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budgets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constituent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entities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Republic (or </a:t>
            </a:r>
            <a:r>
              <a:rPr lang="ru-RU" dirty="0" err="1" smtClean="0">
                <a:latin typeface="Times New Roman" panose="02020603050405020304" pitchFamily="18" charset="0"/>
                <a:cs typeface="Times New Roman" panose="02020603050405020304" pitchFamily="18" charset="0"/>
              </a:rPr>
              <a:t>Federation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etc</a:t>
            </a:r>
            <a:r>
              <a:rPr lang="en-US"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centralized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off-budget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investment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etc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source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capital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investments</a:t>
            </a:r>
            <a:r>
              <a:rPr lang="ru-RU" dirty="0">
                <a:latin typeface="Times New Roman" panose="02020603050405020304" pitchFamily="18" charset="0"/>
                <a:cs typeface="Times New Roman" panose="02020603050405020304" pitchFamily="18" charset="0"/>
              </a:rPr>
              <a:t>.</a:t>
            </a:r>
          </a:p>
          <a:p>
            <a:pPr>
              <a:lnSpc>
                <a:spcPct val="150000"/>
              </a:lnSpc>
            </a:pPr>
            <a:r>
              <a:rPr lang="ru-RU"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r>
              <a:rPr lang="ru-RU" b="1" dirty="0" err="1" smtClean="0">
                <a:latin typeface="Times New Roman" panose="02020603050405020304" pitchFamily="18" charset="0"/>
                <a:cs typeface="Times New Roman" panose="02020603050405020304" pitchFamily="18" charset="0"/>
              </a:rPr>
              <a:t>Decentralized</a:t>
            </a:r>
            <a:r>
              <a:rPr lang="ru-RU" b="1" dirty="0" smtClean="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method</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individual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developers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remaining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disposal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depreciation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deductions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received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issue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shares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loans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commercial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banks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organizations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foreign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investors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etc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sources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capital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investments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accumulation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depreciation</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33662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260648"/>
            <a:ext cx="1415772" cy="374077"/>
          </a:xfrm>
          <a:prstGeom prst="rect">
            <a:avLst/>
          </a:prstGeom>
        </p:spPr>
        <p:txBody>
          <a:bodyPr wrap="none">
            <a:spAutoFit/>
          </a:bodyPr>
          <a:lstStyle/>
          <a:p>
            <a:pPr>
              <a:lnSpc>
                <a:spcPct val="107000"/>
              </a:lnSpc>
              <a:spcBef>
                <a:spcPts val="1080"/>
              </a:spcBef>
              <a:spcAft>
                <a:spcPts val="960"/>
              </a:spcAft>
            </a:pP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Depreciation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686342" y="647518"/>
            <a:ext cx="7992888" cy="1703543"/>
          </a:xfrm>
          <a:prstGeom prst="rect">
            <a:avLst/>
          </a:prstGeom>
        </p:spPr>
        <p:txBody>
          <a:bodyPr wrap="square">
            <a:spAutoFit/>
          </a:bodyPr>
          <a:lstStyle/>
          <a:p>
            <a:pPr>
              <a:lnSpc>
                <a:spcPct val="150000"/>
              </a:lnSpc>
            </a:pPr>
            <a:r>
              <a:rPr lang="en-US" b="1" dirty="0">
                <a:latin typeface="Times New Roman" panose="02020603050405020304" pitchFamily="18" charset="0"/>
                <a:cs typeface="Times New Roman" panose="02020603050405020304" pitchFamily="18" charset="0"/>
              </a:rPr>
              <a:t>Depreciation</a:t>
            </a:r>
            <a:r>
              <a:rPr lang="en-US" dirty="0">
                <a:latin typeface="Times New Roman" panose="02020603050405020304" pitchFamily="18" charset="0"/>
                <a:cs typeface="Times New Roman" panose="02020603050405020304" pitchFamily="18" charset="0"/>
              </a:rPr>
              <a:t> is an accounting method of allocating the cost of a tangible or physical asset over </a:t>
            </a:r>
            <a:r>
              <a:rPr lang="en-US" dirty="0" smtClean="0">
                <a:latin typeface="Times New Roman" panose="02020603050405020304" pitchFamily="18" charset="0"/>
                <a:cs typeface="Times New Roman" panose="02020603050405020304" pitchFamily="18" charset="0"/>
              </a:rPr>
              <a:t>its useful life or </a:t>
            </a:r>
            <a:r>
              <a:rPr lang="en-US" dirty="0">
                <a:latin typeface="Times New Roman" panose="02020603050405020304" pitchFamily="18" charset="0"/>
                <a:cs typeface="Times New Roman" panose="02020603050405020304" pitchFamily="18" charset="0"/>
              </a:rPr>
              <a:t>life expectancy. Depreciation represents how much of an asset's value has been used up. </a:t>
            </a:r>
            <a:r>
              <a:rPr lang="en-US" dirty="0" smtClean="0">
                <a:latin typeface="Times New Roman" panose="02020603050405020304" pitchFamily="18" charset="0"/>
                <a:cs typeface="Times New Roman" panose="02020603050405020304" pitchFamily="18" charset="0"/>
              </a:rPr>
              <a:t>Economists use term ‘</a:t>
            </a:r>
            <a:r>
              <a:rPr lang="en-US" b="1" dirty="0" smtClean="0">
                <a:latin typeface="Times New Roman" panose="02020603050405020304" pitchFamily="18" charset="0"/>
                <a:cs typeface="Times New Roman" panose="02020603050405020304" pitchFamily="18" charset="0"/>
              </a:rPr>
              <a:t>amortization</a:t>
            </a:r>
            <a:r>
              <a:rPr lang="en-US" dirty="0" smtClean="0">
                <a:latin typeface="Times New Roman" panose="02020603050405020304" pitchFamily="18" charset="0"/>
                <a:cs typeface="Times New Roman" panose="02020603050405020304" pitchFamily="18" charset="0"/>
              </a:rPr>
              <a:t>’ speaking about intangibles in similar context.</a:t>
            </a:r>
            <a:endParaRPr lang="ru-RU"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827584" y="2564904"/>
            <a:ext cx="7992888" cy="1754326"/>
          </a:xfrm>
          <a:prstGeom prst="rect">
            <a:avLst/>
          </a:prstGeom>
        </p:spPr>
        <p:txBody>
          <a:bodyPr wrap="square">
            <a:spAutoFit/>
          </a:bodyPr>
          <a:lstStyle/>
          <a:p>
            <a:pPr>
              <a:lnSpc>
                <a:spcPct val="150000"/>
              </a:lnSpc>
            </a:pPr>
            <a:r>
              <a:rPr lang="en-US" dirty="0">
                <a:solidFill>
                  <a:srgbClr val="171717"/>
                </a:solidFill>
                <a:latin typeface="Times New Roman" panose="02020603050405020304" pitchFamily="18" charset="0"/>
                <a:cs typeface="Times New Roman" panose="02020603050405020304" pitchFamily="18" charset="0"/>
              </a:rPr>
              <a:t>The linear </a:t>
            </a:r>
            <a:r>
              <a:rPr lang="en-US" dirty="0" smtClean="0">
                <a:solidFill>
                  <a:srgbClr val="171717"/>
                </a:solidFill>
                <a:latin typeface="Times New Roman" panose="02020603050405020304" pitchFamily="18" charset="0"/>
                <a:cs typeface="Times New Roman" panose="02020603050405020304" pitchFamily="18" charset="0"/>
              </a:rPr>
              <a:t>(or </a:t>
            </a:r>
            <a:r>
              <a:rPr lang="en-US" dirty="0">
                <a:latin typeface="Times New Roman" panose="02020603050405020304" pitchFamily="18" charset="0"/>
                <a:cs typeface="Times New Roman" panose="02020603050405020304" pitchFamily="18" charset="0"/>
              </a:rPr>
              <a:t>straight </a:t>
            </a:r>
            <a:r>
              <a:rPr lang="en-US" dirty="0" smtClean="0">
                <a:latin typeface="Times New Roman" panose="02020603050405020304" pitchFamily="18" charset="0"/>
                <a:cs typeface="Times New Roman" panose="02020603050405020304" pitchFamily="18" charset="0"/>
              </a:rPr>
              <a:t>line) </a:t>
            </a:r>
            <a:r>
              <a:rPr lang="en-US" dirty="0" smtClean="0">
                <a:solidFill>
                  <a:srgbClr val="171717"/>
                </a:solidFill>
                <a:latin typeface="Times New Roman" panose="02020603050405020304" pitchFamily="18" charset="0"/>
                <a:cs typeface="Times New Roman" panose="02020603050405020304" pitchFamily="18" charset="0"/>
              </a:rPr>
              <a:t>depreciation </a:t>
            </a:r>
            <a:r>
              <a:rPr lang="en-US" dirty="0">
                <a:solidFill>
                  <a:srgbClr val="171717"/>
                </a:solidFill>
                <a:latin typeface="Times New Roman" panose="02020603050405020304" pitchFamily="18" charset="0"/>
                <a:cs typeface="Times New Roman" panose="02020603050405020304" pitchFamily="18" charset="0"/>
              </a:rPr>
              <a:t>method is the simplest and the most widely used method to calculate the depreciation for fixed assets. The capital allowance is recorded by equal portions for every time period or interval for the entire service life of the fixed asset.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27551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260648"/>
            <a:ext cx="1415772" cy="374077"/>
          </a:xfrm>
          <a:prstGeom prst="rect">
            <a:avLst/>
          </a:prstGeom>
        </p:spPr>
        <p:txBody>
          <a:bodyPr wrap="none">
            <a:spAutoFit/>
          </a:bodyPr>
          <a:lstStyle/>
          <a:p>
            <a:pPr>
              <a:lnSpc>
                <a:spcPct val="107000"/>
              </a:lnSpc>
              <a:spcBef>
                <a:spcPts val="1080"/>
              </a:spcBef>
              <a:spcAft>
                <a:spcPts val="960"/>
              </a:spcAft>
            </a:pP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Depreciation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971600" y="908720"/>
            <a:ext cx="7022894" cy="5111849"/>
          </a:xfrm>
          <a:prstGeom prst="rect">
            <a:avLst/>
          </a:prstGeom>
        </p:spPr>
      </p:pic>
    </p:spTree>
    <p:extLst>
      <p:ext uri="{BB962C8B-B14F-4D97-AF65-F5344CB8AC3E}">
        <p14:creationId xmlns:p14="http://schemas.microsoft.com/office/powerpoint/2010/main" val="5655026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260648"/>
            <a:ext cx="1415772" cy="374077"/>
          </a:xfrm>
          <a:prstGeom prst="rect">
            <a:avLst/>
          </a:prstGeom>
        </p:spPr>
        <p:txBody>
          <a:bodyPr wrap="none">
            <a:spAutoFit/>
          </a:bodyPr>
          <a:lstStyle/>
          <a:p>
            <a:pPr>
              <a:lnSpc>
                <a:spcPct val="107000"/>
              </a:lnSpc>
              <a:spcBef>
                <a:spcPts val="1080"/>
              </a:spcBef>
              <a:spcAft>
                <a:spcPts val="960"/>
              </a:spcAft>
            </a:pPr>
            <a:r>
              <a:rPr lang="en-US"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Depreciation</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827584" y="642683"/>
            <a:ext cx="7920880" cy="2585323"/>
          </a:xfrm>
          <a:prstGeom prst="rect">
            <a:avLst/>
          </a:prstGeom>
        </p:spPr>
        <p:txBody>
          <a:bodyPr wrap="square">
            <a:spAutoFit/>
          </a:bodyPr>
          <a:lstStyle/>
          <a:p>
            <a:pPr>
              <a:lnSpc>
                <a:spcPct val="150000"/>
              </a:lnSpc>
            </a:pPr>
            <a:r>
              <a:rPr lang="en-US" dirty="0">
                <a:latin typeface="Times New Roman" panose="02020603050405020304" pitchFamily="18" charset="0"/>
                <a:cs typeface="Times New Roman" panose="02020603050405020304" pitchFamily="18" charset="0"/>
              </a:rPr>
              <a:t>You need </a:t>
            </a:r>
            <a:r>
              <a:rPr lang="en-US" dirty="0" smtClean="0">
                <a:latin typeface="Times New Roman" panose="02020603050405020304" pitchFamily="18" charset="0"/>
                <a:cs typeface="Times New Roman" panose="02020603050405020304" pitchFamily="18" charset="0"/>
              </a:rPr>
              <a:t>the following numbers </a:t>
            </a:r>
            <a:r>
              <a:rPr lang="en-US" dirty="0">
                <a:latin typeface="Times New Roman" panose="02020603050405020304" pitchFamily="18" charset="0"/>
                <a:cs typeface="Times New Roman" panose="02020603050405020304" pitchFamily="18" charset="0"/>
              </a:rPr>
              <a:t>to calculate </a:t>
            </a:r>
            <a:r>
              <a:rPr lang="en-US" dirty="0" smtClean="0">
                <a:latin typeface="Times New Roman" panose="02020603050405020304" pitchFamily="18" charset="0"/>
                <a:cs typeface="Times New Roman" panose="02020603050405020304" pitchFamily="18" charset="0"/>
              </a:rPr>
              <a:t>annual payments in the case of straight-line </a:t>
            </a:r>
            <a:r>
              <a:rPr lang="en-US" dirty="0">
                <a:latin typeface="Times New Roman" panose="02020603050405020304" pitchFamily="18" charset="0"/>
                <a:cs typeface="Times New Roman" panose="02020603050405020304" pitchFamily="18" charset="0"/>
              </a:rPr>
              <a:t>depreciation </a:t>
            </a:r>
            <a:r>
              <a:rPr lang="en-US" dirty="0" smtClean="0">
                <a:latin typeface="Times New Roman" panose="02020603050405020304" pitchFamily="18" charset="0"/>
                <a:cs typeface="Times New Roman" panose="02020603050405020304" pitchFamily="18" charset="0"/>
              </a:rPr>
              <a:t>(</a:t>
            </a:r>
            <a:r>
              <a:rPr lang="en-US" b="1" i="1" dirty="0" smtClean="0">
                <a:latin typeface="Times New Roman" panose="02020603050405020304" pitchFamily="18" charset="0"/>
                <a:cs typeface="Times New Roman" panose="02020603050405020304" pitchFamily="18" charset="0"/>
              </a:rPr>
              <a:t>D</a:t>
            </a:r>
            <a:r>
              <a:rPr lang="en-US" dirty="0" smtClean="0">
                <a:latin typeface="Times New Roman" panose="02020603050405020304" pitchFamily="18" charset="0"/>
                <a:cs typeface="Times New Roman" panose="02020603050405020304" pitchFamily="18" charset="0"/>
              </a:rPr>
              <a:t>) for </a:t>
            </a:r>
            <a:r>
              <a:rPr lang="en-US" dirty="0">
                <a:latin typeface="Times New Roman" panose="02020603050405020304" pitchFamily="18" charset="0"/>
                <a:cs typeface="Times New Roman" panose="02020603050405020304" pitchFamily="18" charset="0"/>
              </a:rPr>
              <a:t>a fixed asset:</a:t>
            </a:r>
          </a:p>
          <a:p>
            <a:pPr>
              <a:lnSpc>
                <a:spcPct val="150000"/>
              </a:lnSpc>
              <a:buFont typeface="+mj-lt"/>
              <a:buAutoNum type="arabicPeriod"/>
            </a:pPr>
            <a:r>
              <a:rPr lang="en-US" dirty="0">
                <a:latin typeface="Times New Roman" panose="02020603050405020304" pitchFamily="18" charset="0"/>
                <a:cs typeface="Times New Roman" panose="02020603050405020304" pitchFamily="18" charset="0"/>
              </a:rPr>
              <a:t>The total </a:t>
            </a:r>
            <a:r>
              <a:rPr lang="en-US" b="1" dirty="0">
                <a:latin typeface="Times New Roman" panose="02020603050405020304" pitchFamily="18" charset="0"/>
                <a:cs typeface="Times New Roman" panose="02020603050405020304" pitchFamily="18" charset="0"/>
              </a:rPr>
              <a:t>purchase price</a:t>
            </a:r>
            <a:r>
              <a:rPr lang="en-US" dirty="0">
                <a:latin typeface="Times New Roman" panose="02020603050405020304" pitchFamily="18" charset="0"/>
                <a:cs typeface="Times New Roman" panose="02020603050405020304" pitchFamily="18" charset="0"/>
              </a:rPr>
              <a:t> of the asset (the cost of the asset including shipping, taxes, installation fees, etc</a:t>
            </a:r>
            <a:r>
              <a:rPr lang="en-US" dirty="0" smtClean="0">
                <a:latin typeface="Times New Roman" panose="02020603050405020304" pitchFamily="18" charset="0"/>
                <a:cs typeface="Times New Roman" panose="02020603050405020304" pitchFamily="18" charset="0"/>
              </a:rPr>
              <a:t>.) (</a:t>
            </a:r>
            <a:r>
              <a:rPr lang="en-US" b="1" i="1" dirty="0" smtClean="0">
                <a:latin typeface="Times New Roman" panose="02020603050405020304" pitchFamily="18" charset="0"/>
                <a:cs typeface="Times New Roman" panose="02020603050405020304" pitchFamily="18" charset="0"/>
              </a:rPr>
              <a:t>P</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nSpc>
                <a:spcPct val="150000"/>
              </a:lnSpc>
              <a:buFont typeface="+mj-lt"/>
              <a:buAutoNum type="arabicPeriod"/>
            </a:pPr>
            <a:r>
              <a:rPr lang="en-US" dirty="0" smtClean="0">
                <a:latin typeface="Times New Roman" panose="02020603050405020304" pitchFamily="18" charset="0"/>
                <a:cs typeface="Times New Roman" panose="02020603050405020304" pitchFamily="18" charset="0"/>
              </a:rPr>
              <a:t>The</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useful life</a:t>
            </a:r>
            <a:r>
              <a:rPr lang="en-US" dirty="0">
                <a:latin typeface="Times New Roman" panose="02020603050405020304" pitchFamily="18" charset="0"/>
                <a:cs typeface="Times New Roman" panose="02020603050405020304" pitchFamily="18" charset="0"/>
              </a:rPr>
              <a:t> of </a:t>
            </a:r>
            <a:r>
              <a:rPr lang="en-US" dirty="0" smtClean="0">
                <a:latin typeface="Times New Roman" panose="02020603050405020304" pitchFamily="18" charset="0"/>
                <a:cs typeface="Times New Roman" panose="02020603050405020304" pitchFamily="18" charset="0"/>
              </a:rPr>
              <a:t>the asset is </a:t>
            </a:r>
            <a:r>
              <a:rPr lang="en-US" dirty="0">
                <a:latin typeface="Times New Roman" panose="02020603050405020304" pitchFamily="18" charset="0"/>
                <a:cs typeface="Times New Roman" panose="02020603050405020304" pitchFamily="18" charset="0"/>
              </a:rPr>
              <a:t>the number of periods/years in which the asset is expected to be used by the </a:t>
            </a:r>
            <a:r>
              <a:rPr lang="en-US" dirty="0" smtClean="0">
                <a:latin typeface="Times New Roman" panose="02020603050405020304" pitchFamily="18" charset="0"/>
                <a:cs typeface="Times New Roman" panose="02020603050405020304" pitchFamily="18" charset="0"/>
              </a:rPr>
              <a:t>company (</a:t>
            </a:r>
            <a:r>
              <a:rPr lang="en-US" b="1" i="1" dirty="0" smtClean="0">
                <a:latin typeface="Times New Roman" panose="02020603050405020304" pitchFamily="18" charset="0"/>
                <a:cs typeface="Times New Roman" panose="02020603050405020304" pitchFamily="18" charset="0"/>
              </a:rPr>
              <a:t>L</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7" name="Рисунок 6"/>
          <p:cNvPicPr>
            <a:picLocks noChangeAspect="1"/>
          </p:cNvPicPr>
          <p:nvPr/>
        </p:nvPicPr>
        <p:blipFill>
          <a:blip r:embed="rId2"/>
          <a:stretch>
            <a:fillRect/>
          </a:stretch>
        </p:blipFill>
        <p:spPr>
          <a:xfrm>
            <a:off x="2915816" y="3573016"/>
            <a:ext cx="3267075" cy="2362200"/>
          </a:xfrm>
          <a:prstGeom prst="rect">
            <a:avLst/>
          </a:prstGeom>
        </p:spPr>
      </p:pic>
    </p:spTree>
    <p:extLst>
      <p:ext uri="{BB962C8B-B14F-4D97-AF65-F5344CB8AC3E}">
        <p14:creationId xmlns:p14="http://schemas.microsoft.com/office/powerpoint/2010/main" val="891892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8690" y="188640"/>
            <a:ext cx="8460432" cy="3277820"/>
          </a:xfrm>
          <a:prstGeom prst="rect">
            <a:avLst/>
          </a:prstGeom>
        </p:spPr>
        <p:txBody>
          <a:bodyPr wrap="square">
            <a:spAutoFit/>
          </a:bodyPr>
          <a:lstStyle/>
          <a:p>
            <a:pPr>
              <a:lnSpc>
                <a:spcPct val="150000"/>
              </a:lnSpc>
            </a:pP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Invested</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capital</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concept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means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amount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investment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company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received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shareholders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creditors</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raised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usually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directed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acquisition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will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course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carrying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out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activities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such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buildings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structures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industrial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equipment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materials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materials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goods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etc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efficient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course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business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turn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will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lead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higher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which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contributes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improvement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well-being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shareholders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creditors</a:t>
            </a:r>
            <a:r>
              <a:rPr lang="ru-RU"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6934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2267744" y="3883"/>
            <a:ext cx="5328592" cy="6854117"/>
          </a:xfrm>
          <a:prstGeom prst="rect">
            <a:avLst/>
          </a:prstGeom>
        </p:spPr>
      </p:pic>
      <p:sp>
        <p:nvSpPr>
          <p:cNvPr id="5" name="Прямоугольник 4"/>
          <p:cNvSpPr/>
          <p:nvPr/>
        </p:nvSpPr>
        <p:spPr>
          <a:xfrm>
            <a:off x="611560" y="0"/>
            <a:ext cx="1736373"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Invested</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capital</a:t>
            </a:r>
            <a:r>
              <a:rPr lang="ru-RU"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4171083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8655"/>
            <a:ext cx="8388424" cy="4247317"/>
          </a:xfrm>
          <a:prstGeom prst="rect">
            <a:avLst/>
          </a:prstGeom>
        </p:spPr>
        <p:txBody>
          <a:bodyPr wrap="square">
            <a:spAutoFit/>
          </a:bodyPr>
          <a:lstStyle/>
          <a:p>
            <a:pPr>
              <a:lnSpc>
                <a:spcPct val="150000"/>
              </a:lnSpc>
            </a:pPr>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is</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understood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positive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result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organization's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activities</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endParaRPr lang="en-US" dirty="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economic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legislation</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of</a:t>
            </a:r>
            <a:r>
              <a:rPr lang="en-US" dirty="0" smtClean="0">
                <a:latin typeface="Times New Roman" panose="02020603050405020304" pitchFamily="18" charset="0"/>
                <a:cs typeface="Times New Roman" panose="02020603050405020304" pitchFamily="18" charset="0"/>
              </a:rPr>
              <a:t> many countries (including </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Republic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Belarus</a:t>
            </a:r>
            <a:r>
              <a:rPr lang="en-US" dirty="0" smtClean="0">
                <a:latin typeface="Times New Roman" panose="02020603050405020304" pitchFamily="18" charset="0"/>
                <a:cs typeface="Times New Roman" panose="02020603050405020304" pitchFamily="18" charset="0"/>
              </a:rPr>
              <a:t>)</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defines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functioning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commercial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organizations</a:t>
            </a:r>
            <a:r>
              <a:rPr lang="ru-RU"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nSpc>
                <a:spcPct val="150000"/>
              </a:lnSpc>
            </a:pPr>
            <a:endParaRPr lang="en-US" dirty="0" smtClean="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internal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content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category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reveals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division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types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composition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types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differs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en-US" i="1" dirty="0" smtClean="0">
                <a:latin typeface="Times New Roman" panose="02020603050405020304" pitchFamily="18" charset="0"/>
                <a:cs typeface="Times New Roman" panose="02020603050405020304" pitchFamily="18" charset="0"/>
              </a:rPr>
              <a:t>managerial </a:t>
            </a:r>
            <a:r>
              <a:rPr lang="ru-RU" i="1" dirty="0" err="1" smtClean="0">
                <a:latin typeface="Times New Roman" panose="02020603050405020304" pitchFamily="18" charset="0"/>
                <a:cs typeface="Times New Roman" panose="02020603050405020304" pitchFamily="18" charset="0"/>
              </a:rPr>
              <a:t>accounting</a:t>
            </a:r>
            <a:r>
              <a:rPr lang="ru-RU" i="1"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accounting</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nSpc>
                <a:spcPct val="150000"/>
              </a:lnSpc>
            </a:pPr>
            <a:endParaRPr lang="en-US" dirty="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In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accounting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divided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activity</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into</a:t>
            </a:r>
            <a:r>
              <a:rPr lang="en-US" dirty="0" smtClean="0">
                <a:latin typeface="Times New Roman" panose="02020603050405020304" pitchFamily="18" charset="0"/>
                <a:cs typeface="Times New Roman" panose="02020603050405020304" pitchFamily="18" charset="0"/>
              </a:rPr>
              <a:t> the following perspectives</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81575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4" name="Рисунок 3"/>
          <p:cNvPicPr>
            <a:picLocks noChangeAspect="1"/>
          </p:cNvPicPr>
          <p:nvPr/>
        </p:nvPicPr>
        <p:blipFill>
          <a:blip r:embed="rId2"/>
          <a:stretch>
            <a:fillRect/>
          </a:stretch>
        </p:blipFill>
        <p:spPr>
          <a:xfrm>
            <a:off x="755576" y="3501008"/>
            <a:ext cx="8408763" cy="2088232"/>
          </a:xfrm>
          <a:prstGeom prst="rect">
            <a:avLst/>
          </a:prstGeom>
        </p:spPr>
      </p:pic>
      <p:pic>
        <p:nvPicPr>
          <p:cNvPr id="5" name="Рисунок 4"/>
          <p:cNvPicPr>
            <a:picLocks noChangeAspect="1"/>
          </p:cNvPicPr>
          <p:nvPr/>
        </p:nvPicPr>
        <p:blipFill>
          <a:blip r:embed="rId3"/>
          <a:stretch>
            <a:fillRect/>
          </a:stretch>
        </p:blipFill>
        <p:spPr>
          <a:xfrm>
            <a:off x="725780" y="692696"/>
            <a:ext cx="8238204" cy="1944216"/>
          </a:xfrm>
          <a:prstGeom prst="rect">
            <a:avLst/>
          </a:prstGeom>
        </p:spPr>
      </p:pic>
    </p:spTree>
    <p:extLst>
      <p:ext uri="{BB962C8B-B14F-4D97-AF65-F5344CB8AC3E}">
        <p14:creationId xmlns:p14="http://schemas.microsoft.com/office/powerpoint/2010/main" val="3087678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5" name="Рисунок 4"/>
          <p:cNvPicPr>
            <a:picLocks noChangeAspect="1"/>
          </p:cNvPicPr>
          <p:nvPr/>
        </p:nvPicPr>
        <p:blipFill>
          <a:blip r:embed="rId2"/>
          <a:stretch>
            <a:fillRect/>
          </a:stretch>
        </p:blipFill>
        <p:spPr>
          <a:xfrm>
            <a:off x="656403" y="2564904"/>
            <a:ext cx="8386740" cy="2664296"/>
          </a:xfrm>
          <a:prstGeom prst="rect">
            <a:avLst/>
          </a:prstGeom>
        </p:spPr>
      </p:pic>
      <p:pic>
        <p:nvPicPr>
          <p:cNvPr id="6" name="Рисунок 5"/>
          <p:cNvPicPr>
            <a:picLocks noChangeAspect="1"/>
          </p:cNvPicPr>
          <p:nvPr/>
        </p:nvPicPr>
        <p:blipFill>
          <a:blip r:embed="rId3"/>
          <a:stretch>
            <a:fillRect/>
          </a:stretch>
        </p:blipFill>
        <p:spPr>
          <a:xfrm>
            <a:off x="575002" y="764704"/>
            <a:ext cx="8468141" cy="1008112"/>
          </a:xfrm>
          <a:prstGeom prst="rect">
            <a:avLst/>
          </a:prstGeom>
        </p:spPr>
      </p:pic>
    </p:spTree>
    <p:extLst>
      <p:ext uri="{BB962C8B-B14F-4D97-AF65-F5344CB8AC3E}">
        <p14:creationId xmlns:p14="http://schemas.microsoft.com/office/powerpoint/2010/main" val="16756804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611560" y="908720"/>
            <a:ext cx="8094546" cy="936104"/>
          </a:xfrm>
          <a:prstGeom prst="rect">
            <a:avLst/>
          </a:prstGeom>
        </p:spPr>
      </p:pic>
      <p:sp>
        <p:nvSpPr>
          <p:cNvPr id="4" name="Прямоугольник 3"/>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5" name="Рисунок 4"/>
          <p:cNvPicPr>
            <a:picLocks noChangeAspect="1"/>
          </p:cNvPicPr>
          <p:nvPr/>
        </p:nvPicPr>
        <p:blipFill>
          <a:blip r:embed="rId3"/>
          <a:stretch>
            <a:fillRect/>
          </a:stretch>
        </p:blipFill>
        <p:spPr>
          <a:xfrm>
            <a:off x="611560" y="2368900"/>
            <a:ext cx="8393882" cy="1780179"/>
          </a:xfrm>
          <a:prstGeom prst="rect">
            <a:avLst/>
          </a:prstGeom>
        </p:spPr>
      </p:pic>
    </p:spTree>
    <p:extLst>
      <p:ext uri="{BB962C8B-B14F-4D97-AF65-F5344CB8AC3E}">
        <p14:creationId xmlns:p14="http://schemas.microsoft.com/office/powerpoint/2010/main" val="2807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260649"/>
            <a:ext cx="8064896" cy="6422656"/>
          </a:xfrm>
          <a:prstGeom prst="rect">
            <a:avLst/>
          </a:prstGeom>
        </p:spPr>
        <p:txBody>
          <a:bodyPr wrap="square">
            <a:spAutoFit/>
          </a:bodyPr>
          <a:lstStyle/>
          <a:p>
            <a:pPr>
              <a:lnSpc>
                <a:spcPct val="150000"/>
              </a:lnSpc>
              <a:spcBef>
                <a:spcPts val="1080"/>
              </a:spcBef>
              <a:spcAft>
                <a:spcPts val="960"/>
              </a:spcAft>
            </a:pP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a:t>
            </a:r>
            <a:r>
              <a:rPr lang="en-US" sz="2000" i="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finances of an organization</a:t>
            </a:r>
            <a:r>
              <a:rPr lang="en-US" sz="2000"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are monetary relations arising in the process of formation, distribution and use of decentralized funds of funds intended to ensure social reproduction, to meet the needs of owners, employees, etc</a:t>
            </a:r>
            <a:r>
              <a:rPr lang="en-US" sz="2000"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pPr>
            <a:r>
              <a:rPr lang="en-US" sz="2000" dirty="0">
                <a:latin typeface="Times New Roman" panose="02020603050405020304" pitchFamily="18" charset="0"/>
                <a:cs typeface="Times New Roman" panose="02020603050405020304" pitchFamily="18" charset="0"/>
              </a:rPr>
              <a:t>Depending on the </a:t>
            </a:r>
            <a:r>
              <a:rPr lang="en-US" sz="2000" b="1" dirty="0">
                <a:latin typeface="Times New Roman" panose="02020603050405020304" pitchFamily="18" charset="0"/>
                <a:cs typeface="Times New Roman" panose="02020603050405020304" pitchFamily="18" charset="0"/>
              </a:rPr>
              <a:t>participation of economic entities in the field of material production</a:t>
            </a:r>
            <a:r>
              <a:rPr lang="en-US" sz="2000"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a:p>
            <a:pPr>
              <a:lnSpc>
                <a:spcPct val="150000"/>
              </a:lnSpc>
            </a:pPr>
            <a:r>
              <a:rPr lang="en-US" sz="2000" dirty="0">
                <a:latin typeface="Times New Roman" panose="02020603050405020304" pitchFamily="18" charset="0"/>
                <a:cs typeface="Times New Roman" panose="02020603050405020304" pitchFamily="18" charset="0"/>
              </a:rPr>
              <a:t>- finance of organizations in sphere of material production;</a:t>
            </a:r>
            <a:endParaRPr lang="ru-RU" sz="2000" dirty="0">
              <a:latin typeface="Times New Roman" panose="02020603050405020304" pitchFamily="18" charset="0"/>
              <a:cs typeface="Times New Roman" panose="02020603050405020304" pitchFamily="18" charset="0"/>
            </a:endParaRPr>
          </a:p>
          <a:p>
            <a:pPr>
              <a:lnSpc>
                <a:spcPct val="150000"/>
              </a:lnSpc>
            </a:pPr>
            <a:r>
              <a:rPr lang="en-US" sz="2000" dirty="0">
                <a:latin typeface="Times New Roman" panose="02020603050405020304" pitchFamily="18" charset="0"/>
                <a:cs typeface="Times New Roman" panose="02020603050405020304" pitchFamily="18" charset="0"/>
              </a:rPr>
              <a:t>- finance of organizations in the non-production sphere.</a:t>
            </a:r>
            <a:endParaRPr lang="ru-RU" sz="2000" dirty="0">
              <a:latin typeface="Times New Roman" panose="02020603050405020304" pitchFamily="18" charset="0"/>
              <a:cs typeface="Times New Roman" panose="02020603050405020304" pitchFamily="18" charset="0"/>
            </a:endParaRPr>
          </a:p>
          <a:p>
            <a:pPr>
              <a:lnSpc>
                <a:spcPct val="150000"/>
              </a:lnSpc>
              <a:spcBef>
                <a:spcPts val="1080"/>
              </a:spcBef>
              <a:spcAft>
                <a:spcPts val="960"/>
              </a:spcAft>
            </a:pPr>
            <a:r>
              <a:rPr lang="en-US" sz="2000" b="1" dirty="0">
                <a:latin typeface="Times New Roman" panose="02020603050405020304" pitchFamily="18" charset="0"/>
                <a:cs typeface="Times New Roman" panose="02020603050405020304" pitchFamily="18" charset="0"/>
              </a:rPr>
              <a:t>Depending on the industry</a:t>
            </a:r>
            <a:r>
              <a:rPr lang="en-US" sz="2000" dirty="0">
                <a:latin typeface="Times New Roman" panose="02020603050405020304" pitchFamily="18" charset="0"/>
                <a:cs typeface="Times New Roman" panose="02020603050405020304" pitchFamily="18" charset="0"/>
              </a:rPr>
              <a:t>, the finances of organizations of material production are subdivided into finances of organizations in industry, agriculture, construction, forestry, transport, communications, trade, etc., and the finances of organizations in the non-production sphere include finances of institutions of education, culture, art, health care science, etc.</a:t>
            </a:r>
            <a:endParaRPr lang="ru-RU" sz="2000" dirty="0">
              <a:latin typeface="Times New Roman" panose="02020603050405020304" pitchFamily="18" charset="0"/>
              <a:cs typeface="Times New Roman" panose="02020603050405020304" pitchFamily="18" charset="0"/>
            </a:endParaRPr>
          </a:p>
          <a:p>
            <a:pPr>
              <a:lnSpc>
                <a:spcPct val="107000"/>
              </a:lnSpc>
              <a:spcBef>
                <a:spcPts val="1080"/>
              </a:spcBef>
              <a:spcAft>
                <a:spcPts val="960"/>
              </a:spcAft>
            </a:pP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683568" y="50584"/>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essence of the finances </a:t>
            </a:r>
            <a:r>
              <a:rPr lang="en-US" sz="2000" b="1" i="1" dirty="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of an </a:t>
            </a: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organization</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26698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
        <p:nvSpPr>
          <p:cNvPr id="6" name="Прямоугольник 5"/>
          <p:cNvSpPr/>
          <p:nvPr/>
        </p:nvSpPr>
        <p:spPr>
          <a:xfrm>
            <a:off x="735220" y="384643"/>
            <a:ext cx="8301276" cy="873381"/>
          </a:xfrm>
          <a:prstGeom prst="rect">
            <a:avLst/>
          </a:prstGeom>
        </p:spPr>
        <p:txBody>
          <a:bodyPr wrap="square">
            <a:spAutoFit/>
          </a:bodyPr>
          <a:lstStyle/>
          <a:p>
            <a:pPr>
              <a:lnSpc>
                <a:spcPct val="150000"/>
              </a:lnSpc>
            </a:pPr>
            <a:r>
              <a:rPr lang="en-US" dirty="0" smtClean="0">
                <a:latin typeface="Times New Roman" panose="02020603050405020304" pitchFamily="18" charset="0"/>
                <a:cs typeface="Times New Roman" panose="02020603050405020304" pitchFamily="18" charset="0"/>
              </a:rPr>
              <a:t>Economists often use the term </a:t>
            </a:r>
            <a:r>
              <a:rPr lang="en-US"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profitability’ when they want to assess the effectiveness of organizations' operations. It is calculated by the formula:</a:t>
            </a:r>
            <a:endParaRPr lang="ru-RU" dirty="0"/>
          </a:p>
        </p:txBody>
      </p:sp>
      <p:sp>
        <p:nvSpPr>
          <p:cNvPr id="7" name="Прямоугольник 6"/>
          <p:cNvSpPr/>
          <p:nvPr/>
        </p:nvSpPr>
        <p:spPr>
          <a:xfrm>
            <a:off x="842724" y="3573016"/>
            <a:ext cx="8301276" cy="923330"/>
          </a:xfrm>
          <a:prstGeom prst="rect">
            <a:avLst/>
          </a:prstGeom>
        </p:spPr>
        <p:txBody>
          <a:bodyPr wrap="square">
            <a:spAutoFit/>
          </a:bodyPr>
          <a:lstStyle/>
          <a:p>
            <a:pPr>
              <a:lnSpc>
                <a:spcPct val="150000"/>
              </a:lnSpc>
            </a:pPr>
            <a:r>
              <a:rPr lang="en-US" dirty="0" smtClean="0">
                <a:latin typeface="Times New Roman" panose="02020603050405020304" pitchFamily="18" charset="0"/>
                <a:cs typeface="Times New Roman" panose="02020603050405020304" pitchFamily="18" charset="0"/>
              </a:rPr>
              <a:t>where:</a:t>
            </a:r>
          </a:p>
          <a:p>
            <a:pPr>
              <a:lnSpc>
                <a:spcPct val="150000"/>
              </a:lnSpc>
            </a:pPr>
            <a:r>
              <a:rPr lang="en-US" dirty="0" smtClean="0">
                <a:latin typeface="Times New Roman" panose="02020603050405020304" pitchFamily="18" charset="0"/>
                <a:cs typeface="Times New Roman" panose="02020603050405020304" pitchFamily="18" charset="0"/>
              </a:rPr>
              <a:t>P&amp;S costs – production and sales costs</a:t>
            </a:r>
            <a:endParaRPr lang="ru-RU" dirty="0"/>
          </a:p>
        </p:txBody>
      </p:sp>
      <p:pic>
        <p:nvPicPr>
          <p:cNvPr id="8" name="Рисунок 7"/>
          <p:cNvPicPr>
            <a:picLocks noChangeAspect="1"/>
          </p:cNvPicPr>
          <p:nvPr/>
        </p:nvPicPr>
        <p:blipFill>
          <a:blip r:embed="rId2"/>
          <a:stretch>
            <a:fillRect/>
          </a:stretch>
        </p:blipFill>
        <p:spPr>
          <a:xfrm>
            <a:off x="735220" y="1517707"/>
            <a:ext cx="8136613" cy="1795625"/>
          </a:xfrm>
          <a:prstGeom prst="rect">
            <a:avLst/>
          </a:prstGeom>
        </p:spPr>
      </p:pic>
    </p:spTree>
    <p:extLst>
      <p:ext uri="{BB962C8B-B14F-4D97-AF65-F5344CB8AC3E}">
        <p14:creationId xmlns:p14="http://schemas.microsoft.com/office/powerpoint/2010/main" val="13457862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76672"/>
            <a:ext cx="8532440" cy="5770811"/>
          </a:xfrm>
          <a:prstGeom prst="rect">
            <a:avLst/>
          </a:prstGeom>
        </p:spPr>
        <p:txBody>
          <a:bodyPr wrap="square">
            <a:spAutoFit/>
          </a:bodyPr>
          <a:lstStyle/>
          <a:p>
            <a:pPr>
              <a:lnSpc>
                <a:spcPct val="150000"/>
              </a:lnSpc>
            </a:pPr>
            <a:r>
              <a:rPr lang="ru-RU" b="1" dirty="0" err="1">
                <a:latin typeface="Times New Roman" panose="02020603050405020304" pitchFamily="18" charset="0"/>
                <a:cs typeface="Times New Roman" panose="02020603050405020304" pitchFamily="18" charset="0"/>
              </a:rPr>
              <a:t>The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distribution</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of</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profits</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integral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inseparable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general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system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relations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perhaps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 </a:t>
            </a:r>
            <a:r>
              <a:rPr lang="ru-RU" dirty="0" err="1">
                <a:latin typeface="Times New Roman" panose="02020603050405020304" pitchFamily="18" charset="0"/>
                <a:cs typeface="Times New Roman" panose="02020603050405020304" pitchFamily="18" charset="0"/>
              </a:rPr>
              <a:t>par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income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individuals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most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important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one</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specific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forms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methods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constantly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changing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developing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with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growth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social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production</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object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balance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sheet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total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synthesizes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itself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all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diverse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results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economic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financial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activities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multiple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regulations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based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Income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Law</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Joint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Stock</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Company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regulations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must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taken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account</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endParaRPr lang="ru-RU" dirty="0"/>
          </a:p>
        </p:txBody>
      </p:sp>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39371808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
        <p:nvSpPr>
          <p:cNvPr id="3" name="Прямоугольник 2"/>
          <p:cNvSpPr/>
          <p:nvPr/>
        </p:nvSpPr>
        <p:spPr>
          <a:xfrm>
            <a:off x="755576" y="548680"/>
            <a:ext cx="8388424" cy="3831818"/>
          </a:xfrm>
          <a:prstGeom prst="rect">
            <a:avLst/>
          </a:prstGeom>
        </p:spPr>
        <p:txBody>
          <a:bodyPr wrap="square">
            <a:spAutoFit/>
          </a:bodyPr>
          <a:lstStyle/>
          <a:p>
            <a:pPr>
              <a:lnSpc>
                <a:spcPct val="150000"/>
              </a:lnSpc>
            </a:pP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understood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direction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state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budget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revenues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meet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needs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organisations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funds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expand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production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material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incentives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employees</a:t>
            </a:r>
            <a:r>
              <a:rPr lang="ru-RU"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a:lnSpc>
                <a:spcPct val="150000"/>
              </a:lnSpc>
            </a:pPr>
            <a:endParaRPr lang="en-US" dirty="0" smtClean="0">
              <a:latin typeface="Times New Roman" panose="02020603050405020304" pitchFamily="18" charset="0"/>
              <a:cs typeface="Times New Roman" panose="02020603050405020304" pitchFamily="18" charset="0"/>
            </a:endParaRPr>
          </a:p>
          <a:p>
            <a:pPr>
              <a:lnSpc>
                <a:spcPct val="150000"/>
              </a:lnSpc>
            </a:pP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distribution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legally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regulated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part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to</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budgets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different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levels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mandatory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payments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Determination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directions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expenses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remaining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disposal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enterprise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structure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articles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competence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enterprise</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2836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5" name="Рисунок 4"/>
          <p:cNvPicPr>
            <a:picLocks noChangeAspect="1"/>
          </p:cNvPicPr>
          <p:nvPr/>
        </p:nvPicPr>
        <p:blipFill>
          <a:blip r:embed="rId2"/>
          <a:stretch>
            <a:fillRect/>
          </a:stretch>
        </p:blipFill>
        <p:spPr>
          <a:xfrm>
            <a:off x="1134184" y="384643"/>
            <a:ext cx="7592656" cy="6381328"/>
          </a:xfrm>
          <a:prstGeom prst="rect">
            <a:avLst/>
          </a:prstGeom>
        </p:spPr>
      </p:pic>
    </p:spTree>
    <p:extLst>
      <p:ext uri="{BB962C8B-B14F-4D97-AF65-F5344CB8AC3E}">
        <p14:creationId xmlns:p14="http://schemas.microsoft.com/office/powerpoint/2010/main" val="39123800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pic>
        <p:nvPicPr>
          <p:cNvPr id="2" name="Рисунок 1"/>
          <p:cNvPicPr>
            <a:picLocks noChangeAspect="1"/>
          </p:cNvPicPr>
          <p:nvPr/>
        </p:nvPicPr>
        <p:blipFill>
          <a:blip r:embed="rId2"/>
          <a:stretch>
            <a:fillRect/>
          </a:stretch>
        </p:blipFill>
        <p:spPr>
          <a:xfrm>
            <a:off x="1135711" y="476672"/>
            <a:ext cx="7593571" cy="6264696"/>
          </a:xfrm>
          <a:prstGeom prst="rect">
            <a:avLst/>
          </a:prstGeom>
        </p:spPr>
      </p:pic>
    </p:spTree>
    <p:extLst>
      <p:ext uri="{BB962C8B-B14F-4D97-AF65-F5344CB8AC3E}">
        <p14:creationId xmlns:p14="http://schemas.microsoft.com/office/powerpoint/2010/main" val="8015837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
        <p:nvSpPr>
          <p:cNvPr id="4" name="Прямоугольник 3"/>
          <p:cNvSpPr/>
          <p:nvPr/>
        </p:nvSpPr>
        <p:spPr>
          <a:xfrm>
            <a:off x="971600" y="476672"/>
            <a:ext cx="8064896" cy="2585323"/>
          </a:xfrm>
          <a:prstGeom prst="rect">
            <a:avLst/>
          </a:prstGeom>
        </p:spPr>
        <p:txBody>
          <a:bodyPr wrap="square">
            <a:spAutoFit/>
          </a:bodyPr>
          <a:lstStyle/>
          <a:p>
            <a:pPr>
              <a:lnSpc>
                <a:spcPct val="150000"/>
              </a:lnSpc>
            </a:pP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pay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income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local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taxes</a:t>
            </a:r>
            <a:r>
              <a:rPr lang="ru-RU" dirty="0">
                <a:latin typeface="Times New Roman" panose="02020603050405020304" pitchFamily="18" charset="0"/>
                <a:cs typeface="Times New Roman" panose="02020603050405020304" pitchFamily="18" charset="0"/>
              </a:rPr>
              <a:t>.</a:t>
            </a:r>
          </a:p>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object</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of</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taxation</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taxable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calculated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basis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amount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sale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goods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works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services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other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values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including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fixed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inventories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intangible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assets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property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rights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income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from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non-sale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transactions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reduced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amount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expenses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operations</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91740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394692"/>
            <a:ext cx="8208912" cy="2169825"/>
          </a:xfrm>
          <a:prstGeom prst="rect">
            <a:avLst/>
          </a:prstGeom>
        </p:spPr>
        <p:txBody>
          <a:bodyPr wrap="square">
            <a:spAutoFit/>
          </a:bodyPr>
          <a:lstStyle/>
          <a:p>
            <a:pPr>
              <a:lnSpc>
                <a:spcPct val="150000"/>
              </a:lnSpc>
            </a:pPr>
            <a:endParaRPr lang="ru-RU" dirty="0">
              <a:latin typeface="Times New Roman" panose="02020603050405020304" pitchFamily="18" charset="0"/>
              <a:cs typeface="Times New Roman" panose="02020603050405020304" pitchFamily="18" charset="0"/>
            </a:endParaRPr>
          </a:p>
          <a:p>
            <a:pPr>
              <a:lnSpc>
                <a:spcPct val="150000"/>
              </a:lnSpc>
            </a:pPr>
            <a:r>
              <a:rPr lang="ru-RU" dirty="0" err="1" smtClean="0">
                <a:latin typeface="Times New Roman" panose="02020603050405020304" pitchFamily="18" charset="0"/>
                <a:cs typeface="Times New Roman" panose="02020603050405020304" pitchFamily="18" charset="0"/>
              </a:rPr>
              <a:t>The</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procedure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for</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distribution</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use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company's</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profits</a:t>
            </a:r>
            <a:r>
              <a:rPr lang="ru-RU" b="1"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fixed</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and</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determined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regulation</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which</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developed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relevant</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economic</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services</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and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approved</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governing</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body</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of</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the</a:t>
            </a:r>
            <a:r>
              <a:rPr lang="ru-RU"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organisation</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nSpc>
                <a:spcPct val="150000"/>
              </a:lnSpc>
            </a:pPr>
            <a:endParaRPr lang="ru-RU"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755576" y="15311"/>
            <a:ext cx="793807" cy="369332"/>
          </a:xfrm>
          <a:prstGeom prst="rect">
            <a:avLst/>
          </a:prstGeom>
        </p:spPr>
        <p:txBody>
          <a:bodyPr wrap="none">
            <a:spAutoFit/>
          </a:bodyPr>
          <a:lstStyle/>
          <a:p>
            <a:r>
              <a:rPr lang="ru-RU" b="1" i="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Profit</a:t>
            </a:r>
            <a:r>
              <a:rPr lang="ru-RU" dirty="0">
                <a:latin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3990487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2586" y="532941"/>
            <a:ext cx="8291901" cy="6234207"/>
          </a:xfrm>
          <a:prstGeom prst="rect">
            <a:avLst/>
          </a:prstGeom>
        </p:spPr>
        <p:txBody>
          <a:bodyPr wrap="square">
            <a:spAutoFit/>
          </a:bodyPr>
          <a:lstStyle/>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main sources </a:t>
            </a:r>
            <a:r>
              <a:rPr lang="en-US" b="1"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of creating of financial resources</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 are: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1. Equity capital, which includes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 contributions of founders (in the form of intangible assets, cash or other property);</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b) the sources received from the main activity (depreciation charges, profit, budget appropriations provided on a non-repayable basis, targeted financing, etc.).</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2. Financial market funds, which are bank loans, commercial loans from other organizations, issue (issue) of securities, budget loans, repo transactions, etc.</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 repo transaction is an agreement to sell and repurchase securities at a specified time interval, that is, in essence, these are short-term loans secured by reliable assets.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3. Other funds, which include funds of persons participating in shared construction, charitable contributions, etc.</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main sources of creating of financial resources</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0480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54211" y="543165"/>
            <a:ext cx="8424936" cy="5549404"/>
          </a:xfrm>
          <a:prstGeom prst="rect">
            <a:avLst/>
          </a:prstGeom>
        </p:spPr>
        <p:txBody>
          <a:bodyPr wrap="square">
            <a:spAutoFit/>
          </a:bodyPr>
          <a:lstStyle/>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The main ways to attract  finance investments are: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1. Self-financing (applies to small investment projects and is carried out at their own expense).</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2. Equity financing (carried out at the expense of common and preferred shares).</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3. State funding (carried out within the framework of targeted state and interstate programs, competitive financing of highly effective projects, etc.).</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4. Debt financing (involving the use of borrowed funds in the form of: bank loans; funds accumulated from the issue of debt securities; commercial loans, etc.).</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5. </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Mixed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financing is the most common method of financing investments in practice, which involves the use of various financing options.</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The main sources of creating of financial resources</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6403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1052736"/>
            <a:ext cx="8208912" cy="3225691"/>
          </a:xfrm>
          <a:prstGeom prst="rect">
            <a:avLst/>
          </a:prstGeom>
        </p:spPr>
        <p:txBody>
          <a:bodyPr wrap="square">
            <a:spAutoFit/>
          </a:bodyPr>
          <a:lstStyle/>
          <a:p>
            <a:pPr>
              <a:lnSpc>
                <a:spcPct val="150000"/>
              </a:lnSpc>
              <a:spcBef>
                <a:spcPts val="1080"/>
              </a:spcBef>
              <a:spcAft>
                <a:spcPts val="960"/>
              </a:spcAft>
            </a:pP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Financial management is a specific area of ​​management activity aimed at optimizing the financial relations and financial flows of the organization and achieving positive final results of management, ensuring the liquidity and solvency of the organization. </a:t>
            </a:r>
            <a:endPar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Bef>
                <a:spcPts val="1080"/>
              </a:spcBef>
              <a:spcAft>
                <a:spcPts val="960"/>
              </a:spcAft>
            </a:pP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Financial </a:t>
            </a:r>
            <a:r>
              <a:rPr lang="en-US" dirty="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management is a system of management measures, techniques, technologies that allow not only to organize financial relations and financial flows, but also to effectively manage them through the use of elements of the financial mechanism (financial methods, levers and instruments, legal support</a:t>
            </a:r>
            <a:r>
              <a:rPr lang="en-US" dirty="0" smtClean="0">
                <a:solidFill>
                  <a:srgbClr val="001133"/>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3971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271937" y="521999"/>
            <a:ext cx="6888158" cy="6336001"/>
          </a:xfrm>
          <a:prstGeom prst="rect">
            <a:avLst/>
          </a:prstGeom>
        </p:spPr>
      </p:pic>
    </p:spTree>
    <p:extLst>
      <p:ext uri="{BB962C8B-B14F-4D97-AF65-F5344CB8AC3E}">
        <p14:creationId xmlns:p14="http://schemas.microsoft.com/office/powerpoint/2010/main" val="342108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611560" y="548680"/>
            <a:ext cx="8640506" cy="5544616"/>
          </a:xfrm>
          <a:prstGeom prst="rect">
            <a:avLst/>
          </a:prstGeom>
        </p:spPr>
      </p:pic>
      <p:sp>
        <p:nvSpPr>
          <p:cNvPr id="4" name="Прямоугольник 3"/>
          <p:cNvSpPr/>
          <p:nvPr/>
        </p:nvSpPr>
        <p:spPr>
          <a:xfrm>
            <a:off x="683568"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6591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4819" y="532941"/>
            <a:ext cx="8064896" cy="5421741"/>
          </a:xfrm>
          <a:prstGeom prst="rect">
            <a:avLst/>
          </a:prstGeom>
        </p:spPr>
        <p:txBody>
          <a:bodyPr wrap="square">
            <a:spAutoFit/>
          </a:bodyPr>
          <a:lstStyle/>
          <a:p>
            <a:pPr>
              <a:lnSpc>
                <a:spcPct val="150000"/>
              </a:lnSpc>
              <a:spcBef>
                <a:spcPts val="1080"/>
              </a:spcBef>
              <a:spcAft>
                <a:spcPts val="96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Within the framework of </a:t>
            </a:r>
            <a:r>
              <a:rPr lang="en-US" i="1" dirty="0">
                <a:latin typeface="Times New Roman" panose="02020603050405020304" pitchFamily="18" charset="0"/>
                <a:ea typeface="Times New Roman" panose="02020603050405020304" pitchFamily="18" charset="0"/>
                <a:cs typeface="Times New Roman" panose="02020603050405020304" pitchFamily="18" charset="0"/>
              </a:rPr>
              <a:t>the economic approach</a:t>
            </a:r>
            <a:r>
              <a:rPr lang="en-US" dirty="0">
                <a:latin typeface="Times New Roman" panose="02020603050405020304" pitchFamily="18" charset="0"/>
                <a:ea typeface="Times New Roman" panose="02020603050405020304" pitchFamily="18" charset="0"/>
                <a:cs typeface="Times New Roman" panose="02020603050405020304" pitchFamily="18" charset="0"/>
              </a:rPr>
              <a:t>, capital is a self-increasing value, i.e. the value advanced into production for the purpose of making a profit. Capital can be divided into real and financial. The first capital is embodied in material goods as factors of production (buildings, cars, vehicles, raw materials, etc.), the second - in securities and cash. In accordance with this concept, the amount of capital is calculated as the total of the balance sheet for the asset.</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Bef>
                <a:spcPts val="1080"/>
              </a:spcBef>
              <a:spcAft>
                <a:spcPts val="96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Within </a:t>
            </a:r>
            <a:r>
              <a:rPr lang="en-US" dirty="0">
                <a:latin typeface="Times New Roman" panose="02020603050405020304" pitchFamily="18" charset="0"/>
                <a:ea typeface="Times New Roman" panose="02020603050405020304" pitchFamily="18" charset="0"/>
                <a:cs typeface="Times New Roman" panose="02020603050405020304" pitchFamily="18" charset="0"/>
              </a:rPr>
              <a:t>the framework of </a:t>
            </a:r>
            <a:r>
              <a:rPr lang="en-US" i="1" dirty="0">
                <a:latin typeface="Times New Roman" panose="02020603050405020304" pitchFamily="18" charset="0"/>
                <a:ea typeface="Times New Roman" panose="02020603050405020304" pitchFamily="18" charset="0"/>
                <a:cs typeface="Times New Roman" panose="02020603050405020304" pitchFamily="18" charset="0"/>
              </a:rPr>
              <a:t>the accounting approach</a:t>
            </a:r>
            <a:r>
              <a:rPr lang="en-US" dirty="0">
                <a:latin typeface="Times New Roman" panose="02020603050405020304" pitchFamily="18" charset="0"/>
                <a:ea typeface="Times New Roman" panose="02020603050405020304" pitchFamily="18" charset="0"/>
                <a:cs typeface="Times New Roman" panose="02020603050405020304" pitchFamily="18" charset="0"/>
              </a:rPr>
              <a:t>, implemented at the level of an economic entity, capital is interpreted as the interest of the owners of this entity in its assets, i.e. the term "capital" in this case is synonymous with net assets, and its value is calculated as the difference between the sum of the assets of the entity and the value of its liabilities. This view is also known as the financial concept of capital.</a:t>
            </a:r>
            <a:endParaRPr lang="ru-RU"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1080"/>
              </a:spcBef>
              <a:spcAft>
                <a:spcPts val="96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754819" y="116632"/>
            <a:ext cx="8064896" cy="405367"/>
          </a:xfrm>
          <a:prstGeom prst="rect">
            <a:avLst/>
          </a:prstGeom>
        </p:spPr>
        <p:txBody>
          <a:bodyPr wrap="square">
            <a:spAutoFit/>
          </a:bodyPr>
          <a:lstStyle/>
          <a:p>
            <a:pPr>
              <a:lnSpc>
                <a:spcPct val="107000"/>
              </a:lnSpc>
              <a:spcBef>
                <a:spcPts val="1080"/>
              </a:spcBef>
              <a:spcAft>
                <a:spcPts val="960"/>
              </a:spcAft>
            </a:pPr>
            <a:r>
              <a:rPr lang="en-US" sz="2000" b="1" i="1" dirty="0" smtClean="0">
                <a:solidFill>
                  <a:srgbClr val="001133"/>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Financial management</a:t>
            </a:r>
            <a:endParaRPr lang="ru-RU" sz="1600" b="1"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558095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432A30"/>
      </a:dk2>
      <a:lt2>
        <a:srgbClr val="F2F2F0"/>
      </a:lt2>
      <a:accent1>
        <a:srgbClr val="836C9F"/>
      </a:accent1>
      <a:accent2>
        <a:srgbClr val="BDAB56"/>
      </a:accent2>
      <a:accent3>
        <a:srgbClr val="B0565D"/>
      </a:accent3>
      <a:accent4>
        <a:srgbClr val="55B1BC"/>
      </a:accent4>
      <a:accent5>
        <a:srgbClr val="4D925F"/>
      </a:accent5>
      <a:accent6>
        <a:srgbClr val="E08C4A"/>
      </a:accent6>
      <a:hlink>
        <a:srgbClr val="55B1BC"/>
      </a:hlink>
      <a:folHlink>
        <a:srgbClr val="836C9F"/>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9270AA94-2367-4B1E-B579-26147B222BD0}"/>
    </a:ext>
  </a:extLst>
</a:theme>
</file>

<file path=docProps/app.xml><?xml version="1.0" encoding="utf-8"?>
<Properties xmlns="http://schemas.openxmlformats.org/officeDocument/2006/extended-properties" xmlns:vt="http://schemas.openxmlformats.org/officeDocument/2006/docPropsVTypes">
  <TotalTime>801</TotalTime>
  <Words>2447</Words>
  <Application>Microsoft Office PowerPoint</Application>
  <PresentationFormat>Экран (4:3)</PresentationFormat>
  <Paragraphs>164</Paragraphs>
  <Slides>36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36</vt:i4>
      </vt:variant>
    </vt:vector>
  </HeadingPairs>
  <TitlesOfParts>
    <vt:vector size="41" baseType="lpstr">
      <vt:lpstr>Calibri</vt:lpstr>
      <vt:lpstr>Franklin Gothic Book</vt:lpstr>
      <vt:lpstr>Times New Roman</vt:lpstr>
      <vt:lpstr>Wingdings</vt:lpstr>
      <vt:lpstr>Crop</vt:lpstr>
      <vt:lpstr>MODULE 3 3.2 Financial recourses and capital of IT-organizations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zkm</dc:creator>
  <cp:lastModifiedBy>Veronika Knyazkova</cp:lastModifiedBy>
  <cp:revision>42</cp:revision>
  <dcterms:created xsi:type="dcterms:W3CDTF">2020-10-19T16:29:19Z</dcterms:created>
  <dcterms:modified xsi:type="dcterms:W3CDTF">2020-12-09T22:22:22Z</dcterms:modified>
</cp:coreProperties>
</file>