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60" r:id="rId3"/>
    <p:sldId id="366" r:id="rId4"/>
    <p:sldId id="361" r:id="rId5"/>
    <p:sldId id="362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97" r:id="rId14"/>
    <p:sldId id="374" r:id="rId15"/>
    <p:sldId id="381" r:id="rId16"/>
    <p:sldId id="375" r:id="rId17"/>
    <p:sldId id="382" r:id="rId18"/>
    <p:sldId id="376" r:id="rId19"/>
    <p:sldId id="383" r:id="rId20"/>
    <p:sldId id="384" r:id="rId21"/>
    <p:sldId id="377" r:id="rId22"/>
    <p:sldId id="378" r:id="rId23"/>
    <p:sldId id="379" r:id="rId24"/>
    <p:sldId id="380" r:id="rId25"/>
    <p:sldId id="385" r:id="rId26"/>
    <p:sldId id="398" r:id="rId27"/>
    <p:sldId id="365" r:id="rId28"/>
    <p:sldId id="386" r:id="rId29"/>
    <p:sldId id="399" r:id="rId30"/>
    <p:sldId id="387" r:id="rId31"/>
    <p:sldId id="388" r:id="rId32"/>
    <p:sldId id="389" r:id="rId33"/>
    <p:sldId id="390" r:id="rId34"/>
    <p:sldId id="391" r:id="rId35"/>
    <p:sldId id="392" r:id="rId36"/>
    <p:sldId id="393" r:id="rId37"/>
    <p:sldId id="394" r:id="rId38"/>
    <p:sldId id="395" r:id="rId39"/>
    <p:sldId id="396" r:id="rId40"/>
    <p:sldId id="400" r:id="rId41"/>
    <p:sldId id="401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EAEAEA"/>
    <a:srgbClr val="C0C0C0"/>
    <a:srgbClr val="00FF00"/>
    <a:srgbClr val="33CC33"/>
    <a:srgbClr val="FFFF00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BBF0-518C-4DDD-92BB-50FEF549A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9F2-32AF-481A-889E-199878F4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25C0-1EFD-44F6-852E-FB9EA4DC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7D92E-0D29-45E9-89CA-44B9FCBAF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DE9E-7CB6-49FD-8C7D-77E7B4D75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56DD-37A1-4FBC-99F6-313F1E256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9A217-8EC4-4B79-85A5-1276A6DAA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18F6B-B3E3-47FA-9DC7-C368067B1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E7FC-B792-492D-8E05-5A9E3B6AF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387A-63C4-4C51-A389-2945D456C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FF2BE-ADA9-4962-BF6D-3B9D3B49F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08CF-D45C-47C6-8B75-F17FA646C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7D25-3AB8-4565-8046-1213F66BA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7EE7F-502E-48D2-9062-03855149F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32725FA-39C8-4ECB-87A2-975B45534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 3. Методы испытаний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7.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Климатические и радиационные испытания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611560" y="1268760"/>
            <a:ext cx="403860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Низкое атмосферное давление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788024" y="1268760"/>
            <a:ext cx="4038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Ухудшение условий теплообмена, перегрев, возникновение тепловой неустойчивости и теплового пробоя;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появление дуги ползучего разряда, пробоя по поверхности изоляционных промежутков;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физическое разрушение заливочных составов, нарушение герметичности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611560" y="1196752"/>
            <a:ext cx="403860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Плесневые грибы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860032" y="1268760"/>
            <a:ext cx="4038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Коррозия выводов, корпуса,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потеря герметичности корпуса,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отслаивание лакокрасочных покрытий;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ухудшение электрических параметров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755576" y="1052736"/>
            <a:ext cx="403860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Морские соли в атмосфере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716016" y="1052736"/>
            <a:ext cx="4038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Нестабильность и деградация электрических параметров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Оборудование для проведения климатических испытаний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Камера климатических испытаний оснащается встроенным микропроцессором для управления воздействиями, а также программным обеспечением, позволяющим объединить несколько управляемых от одного компьютера камер в единую сеть, тем самым заметно увеличив эффективность их использования.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Фирма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Votsch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Испытания на теплоустойчивость. 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-испытание под термической нагрузкой;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-испытание под совмещенной термической и электрической нагрузкой.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Измерение параметров испытываемых изделий производят после достижения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теплового равновесия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 извлечения изделий из камеры испытаний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Камера оснащается встроенным микропроцессором для управления воздействиями, а также программным обеспечением, позволяющим объединить несколько управляемых от одного компьютера камер в единую сеть, тем самым заметно увеличив эффективность их использования.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Температурные камеры серии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VT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060848"/>
            <a:ext cx="6782890" cy="2539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Испытание на холодоустойчивость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Испытание на холодоустойчивость проводят с целью проверки параметров изделий в условиях воздействия низкой температуры внешней среды, а также после пребывания их в этих условиях.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Климатические камеры серии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VC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5354853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Испытание на циклическое воздействие смены температур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Проводят для определения способности изделий противостоять быстрой смене температуры.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этого испытания изделия подвергаются воздействию быстрой смены верхнего и нижнего значений температур.</a:t>
            </a:r>
          </a:p>
          <a:p>
            <a:pPr algn="just"/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Термоциклирование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является одним из самых жестких видов климатических испытаний и позволяет выявлять скрытые конструктивные дефекты и дефекты в технологии, допущенные при изготовлении изделий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Стрессовые камеры для температурных и климатических испытаний серии VTS и VCS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276872"/>
            <a:ext cx="2087200" cy="30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Климатические испытания 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Наиболее опасные воздействия: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высокая и низкая температура;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повышенная влажность в сочетании с повышенной температурой;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резкие колебания температуры.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Шоковая температурная камера с двумя зонами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060848"/>
            <a:ext cx="2542478" cy="32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Испытания на </a:t>
            </a:r>
            <a:r>
              <a:rPr lang="ru-RU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влагоустойчивость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длительное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кратковременное</a:t>
            </a:r>
          </a:p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Длительное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проводится с целью определения способности изделий сохранять свои параметры в условиях и после длительного воздействия влажности. </a:t>
            </a:r>
          </a:p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Кратковременное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проводится с целью оперативного выявления грубых технологических дефектов в серийном производстве и дефектов, которые могли возникнуть в предшествующих испытаниях.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Испытание на воздействие пониженного и повышенного атмосферного давления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Испытание на воздействие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пониженного атмосферного давления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проводят с целью проверки способности изделий выполнять свои функции в условиях ухудшения теплоотдачи и возможности перегрева.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Перегрев и тепловой пробой из-за ухудшения условий теплообмена. Возникновение механических напряжений из-за разности давлений внутри и снаружи корпуса ИМС.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Испытание на воздействие повышенного атмосферного давления  воздуха или другого газа проводят в барокамерах.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Нарушение герметичности корпусов. Короткие замыкания гибких проводников.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Испытание на </a:t>
            </a:r>
            <a:r>
              <a:rPr lang="ru-RU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грибоустойчивость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Проводят с целью определения способности материалов и покрытий, применяемых при изготовлении материалов и покрытий, применяемых при изготовлении ИМС,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противостоять грибковой плесени в среде, зараженной плесневыми грибками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качества изделий производится по 5-ти балльной системе: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 – нет роста грибков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очень слабый рост грибков, единичные проросшие споры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слабый рост грибков, единичное спороношение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умеренный рост грибков, видны очаги плесени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обильный рост грибков, сплошное поражение поверхности образца грибками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Испытание на воздействие соляного тумана. 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Проводят с целью определения коррозионной стойкости изделий в атмосфере, содержащей водные растворы солей.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Камеры солевого тумана серии VSC/KWT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132856"/>
            <a:ext cx="3261399" cy="28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Радиационные испытания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Поскольку радиационные излучения, проникая в толщу материала, вызывают в нем ионизацию, то часто они называются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ионизирующими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и количественные характеристики радиоактивных излучений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Корпускулярные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потоки быстрых элементарных частиц (нейтронов, протонов, ядер атомов химических элементов, бета-, альфа- и других частиц)</a:t>
            </a:r>
          </a:p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Квантовые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электромагнитные ионизирующие излучения (гамма- и рентгеновское).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Основные виды излучений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Нейтронное и гамма-излучения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образующиеся в результате реакций деления, принято называть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проникающим излучением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быстрые нейтроны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энергия от 500 кэВ до 10 МэВ,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промежуточные нейтроны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энергия от 0,5 эВ до 500 кэВ 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тепловые нейтроны  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энергия менее 0,025 эВ </a:t>
            </a:r>
          </a:p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Излучение альфа-частиц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происходит при распаде тяжелых радиоактивных ядер (урана, тория, радия и т.п.).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Излучение </a:t>
            </a:r>
            <a:r>
              <a:rPr lang="ru-RU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гамма-квантов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относится к квантовому излучению, является одной из форм проявления электромагнитного излучения и представляет собой потоки квантов (фотонов) различной энергии (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обладают наибольшей проникающей способностью из всех видов радиоактивного излучения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Рентгеновское излучение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квантовое излучение с длинами волн от 5х10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-12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Мягкое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Жесткое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Варианты процессов деградации элементов ИМС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Коррозия металлизации и проволочных выводов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приводит к снижению механической прочности соединений и обрывам верхних обкладок тонкопленочных конденсаторов.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AlCl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AlCl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 + 3H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O  Al(OH)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 + 3H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 + 3Cl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endParaRPr lang="en-US" sz="2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Влияние влаги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тонкопленочные конденсаторы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возрастание емкости,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увеличение тангенса угла диэлектрических потерь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увеличение тока утечки</a:t>
            </a:r>
          </a:p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С понижением температуры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выпадение росы на внутренних элементах ИМС, что особенно опасно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хромсилицидных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нихромовых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резисторов, алюминиевой металлизации ИМС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излучений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Эквивалентная доза излучения</a:t>
            </a:r>
          </a:p>
          <a:p>
            <a:r>
              <a:rPr lang="ru-RU" sz="2400" b="1" i="1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Д</a:t>
            </a:r>
            <a:r>
              <a:rPr lang="ru-RU" sz="2400" b="1" i="1" baseline="-25000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экв</a:t>
            </a:r>
            <a:r>
              <a:rPr lang="ru-RU" sz="2400" b="1" i="1" baseline="-25000" dirty="0" smtClean="0">
                <a:solidFill>
                  <a:srgbClr val="FF00FF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=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Д(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baseline="-25000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)(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baseline="-25000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р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)(К</a:t>
            </a:r>
            <a:r>
              <a:rPr lang="ru-RU" sz="2400" b="1" i="1" baseline="-25000" dirty="0" smtClean="0">
                <a:solidFill>
                  <a:srgbClr val="FF00FF"/>
                </a:solidFill>
                <a:latin typeface="Times New Roman"/>
                <a:ea typeface="Times New Roman"/>
              </a:rPr>
              <a:t>И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)</a:t>
            </a:r>
          </a:p>
          <a:p>
            <a:pPr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Д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– поглощенная доза радиоактивного излучения; </a:t>
            </a:r>
          </a:p>
          <a:p>
            <a:pPr algn="just">
              <a:spcAft>
                <a:spcPts val="0"/>
              </a:spcAft>
            </a:pPr>
            <a:r>
              <a:rPr lang="ru-RU" sz="2400" b="1" i="1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baseline="-25000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– коэффициент качества излучения, учитывающий линейное преобразование энергии (чтобы получить одну и ту же шкалу для измерения дозы любого вида радиационного излучения, необходимо поглощенную дозу умножить на этот коэффициент); </a:t>
            </a:r>
          </a:p>
          <a:p>
            <a:pPr algn="just">
              <a:spcAft>
                <a:spcPts val="0"/>
              </a:spcAft>
            </a:pPr>
            <a:r>
              <a:rPr lang="ru-RU" sz="2400" b="1" i="1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baseline="-25000" dirty="0" err="1" smtClean="0">
                <a:solidFill>
                  <a:srgbClr val="FF00FF"/>
                </a:solidFill>
                <a:latin typeface="Times New Roman"/>
                <a:ea typeface="Times New Roman"/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– коэффициент распределения, учитывающий степень неравномерности поглощения энергии веществом; </a:t>
            </a:r>
          </a:p>
          <a:p>
            <a:pPr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FF00FF"/>
                </a:solidFill>
                <a:latin typeface="Times New Roman"/>
                <a:ea typeface="Times New Roman"/>
              </a:rPr>
              <a:t>К</a:t>
            </a:r>
            <a:r>
              <a:rPr lang="ru-RU" sz="2400" b="1" i="1" baseline="-25000" dirty="0" smtClean="0">
                <a:solidFill>
                  <a:srgbClr val="FF00FF"/>
                </a:solidFill>
                <a:latin typeface="Times New Roman"/>
                <a:ea typeface="Times New Roman"/>
              </a:rPr>
              <a:t>И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– коэффициент интенсивности излучения, учитывающий плотность энергии радиоактивного излучения.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количественного описания радиоактивного излучения</a:t>
            </a:r>
            <a:endParaRPr lang="ru-RU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4152" y="908720"/>
            <a:ext cx="6792224" cy="584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Рад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внесистемная единица измерения поглощённой дозы ионизирующего излучения. 1 рад равен поглощённой дозе излучения, при которой облучённому веществу массой 1 грамм передаётся энергия ионизирующего излучения 100 эрг. 1 рад = 100 эрг/г = 0,01 Дж/кг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Единицей измерения эквивалентной дозы излучения является </a:t>
            </a:r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Доза в ремах численно равна дозе в радах, умноженной на соответствующие коэффициенты.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Иногда вместо термина рем применяется термин </a:t>
            </a:r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бэр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1 бэр принимается такая поглощенная доза любого вида излучения, которая при хроническом облучении вызывает такой же эффект, что и 1 рад РГ-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-излучения.</a:t>
            </a:r>
          </a:p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Эквивалентная доза и поглощенная доза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отличаются лишь безразмерным коэффициентом, поэтому они имеют одинаковую размерность.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Воздействие проникающей радиации на вещество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Быстрые нейтроны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образуют </a:t>
            </a:r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радиационные дефекты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основном в результате упругого взаимодействия с ядрами атомов веществ.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Нейтрон передает ядру атома часть своей кинетической энергии, в результате чего ядро увлекает за собой электронную оболочку атома.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Быстрое смещение атома в процессе отдачи может вызвать его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ионизацию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если скорость смещения больше скорости орбитальных электронов.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Таким образом, при нейтронной бомбардировке характер повреждений во многом схож с результатом воздействия протонов.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-квантов с веществом 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счет фотоэффекта,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эффекта Комптона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образования пар</a:t>
            </a:r>
          </a:p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-облучение приводит к бомбардировке вещества быстрыми электронами изнутри.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Вторичные процессы при электронном облучении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Вторичные процессы состоят в: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эмиссии вторичных электронов,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появлении рентгеновского излучения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термоэмиссии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электронов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из-за повышения температуры в зоне действия пучка.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торможении электронов в веществе возникает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тормозное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характеристическое излучение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Тормозное излучение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имеет непрерывный спектр с широким максимумом и предельной энергией квантов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=eU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Торможение электрона – это ускорение движения заряда. 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Характеристическое излучение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состоит из отдельных линейчатых спектров, испускаемых атомами мишени.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Влияние радиации на электрофизические свойства полупроводниковых материалов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количества дефектов под действием проникающей радиации ведет к изменению основных электрофизических параметров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материалов и вызывает изменение электрических характеристик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приборов и микросхем. </a:t>
            </a:r>
          </a:p>
          <a:p>
            <a:pPr algn="just"/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Радиационные дефекты вносят </a:t>
            </a:r>
            <a:r>
              <a:rPr lang="ru-RU" sz="2400" b="1" i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глубокие энергетические уровни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 запрещенную зону полупроводника. 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Появление глубоких уровней обусловливает </a:t>
            </a:r>
            <a:r>
              <a:rPr lang="ru-RU" sz="24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возрастание скорости объемной рекомбинации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соответствующее </a:t>
            </a:r>
            <a:r>
              <a:rPr lang="ru-RU" sz="24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уменьшение времени жизни неравновесных носителей заряда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572000" y="1340768"/>
            <a:ext cx="4038600" cy="4525963"/>
          </a:xfrm>
        </p:spPr>
        <p:txBody>
          <a:bodyPr/>
          <a:lstStyle/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частота рекомбинации;  величина, обратная времени жизни носителей,</a:t>
            </a:r>
          </a:p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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интегральный поток облучения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 =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частота рекомбинации после облучения; </a:t>
            </a:r>
          </a:p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000" b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000" b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частота рекомбинации до облучения;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коэффициент радиационного изменения времени жизни.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36004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Тепловое воздействие электронных пучков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Мощность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поглощаемая в единице объема вещества, является функцией расстояния от поверхности, так как передача энергии по мере проникновения электронов вглубь вещества происходит неравномерно: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P(x) = </a:t>
            </a:r>
            <a:r>
              <a:rPr lang="en-US" sz="20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[ 1- 2,25(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x/R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1/3)</a:t>
            </a:r>
            <a:r>
              <a:rPr lang="en-US" sz="2000" b="1" baseline="30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sz="2000" b="1" baseline="30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4/3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</a:t>
            </a:r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  <a:r>
              <a:rPr lang="en-US" sz="20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максимальное значение поглощаемой мощности, которое имеет место при расстоянии от поверхности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х=R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/3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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доля поглощенной мощности от поступающей на поверхность мишени мощности пучка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  <a:r>
              <a:rPr lang="en-US" sz="2000" b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P/A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4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="1" baseline="30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0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Uj</a:t>
            </a:r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удельная поверхностная мощность;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P=UI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мощность пучка при ускоряющем напряжении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токе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диаметр электронного пучка).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Методы контроля радиационных нарушений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Резерфордовское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обратное рассеяние (РОР). </a:t>
            </a:r>
            <a:endParaRPr lang="en-US" sz="20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Концентрацию дефектов и их распределение по глубине определяют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энергетическому спектру обратно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рассеянных легких частиц высоких энергий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если падающий пучок хорошо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коллимирован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Фиксируя количество отраженных частиц с определенной энергией, вычисляют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разупорядоченность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решетки, а сопоставляя значение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разупорядоченности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 глубиной, на которой происходит обратное рассеяние ионов, получают пространственное распределение радиационных нарушений.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Методология климатических испытаний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предварительная выдержка ИМС (стабилизация свойств изделия), первоначальные измерения параметров и внешний осмотр изделий;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установка изделий в камере, выдержка их в условиях испытательного режима и извлечение изделий из камеры, восстановление (конечная стабилизация свойств);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заключительные измерения параметров и внешний осмотр изделий.</a:t>
            </a:r>
          </a:p>
          <a:p>
            <a:pPr algn="just"/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Воспроизводимость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результатов испытаний в значительной мере зависит от точности поддержания заданных параметров испытательного режима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Электронный парамагнитный резонанс (ЭПР). </a:t>
            </a:r>
            <a:endParaRPr lang="en-US" sz="20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Образец, содержащий дефекты, помещают в резонатор, соединенный 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СВЧ-генератором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где происходит поглощение колебаний.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Различные типы дефектов, обладающие не спаренным электроном, дают ЭПР сигнал, который хорошо идентифицируется.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Сочетая измерение ЭПР спектра с послойным удалением материала, устанавливают профили распределения концентрации дефектов по глубине образца.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Особенности технологии изготовления КМОП БИС с повышенной радиационной стойкостью</a:t>
            </a:r>
            <a:endParaRPr lang="ru-RU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Максимальный сдвиг порогового напряжения происходит у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канальных транзисторов при положительном напряжении на затворе.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повышения пороговых напряжений паразитных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канальных транзисторов  КМОП схем под слоем локального окисла формируется охранное кольцо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-типа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Виды климатических испытаний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теплоустойчивость и холодоустойчивость;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смены температур;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длительную и кратковременную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влагоустойчивость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пониженного и повышенного атмосферного давления;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солнечной радиации;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соляного тумана;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грибоустойчивость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термоудар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-проверка герметичности;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пыли и песка;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воздействие инея и росы.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Влияние 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климатических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воздействий на работоспособность ИМС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402832" cy="4713387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Повышенная температура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4048" y="1412776"/>
            <a:ext cx="3682752" cy="4713387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Нестабильность и деградация электрических параметров;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возникновение тепловой неустойчивости и теплового пробоя диэлектриков конденсаторов и p-n-переходов полупроводниковых ИМС;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потери герметичности корпуса;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изменение механических характеристик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Повышенная влажность воздуха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764704"/>
            <a:ext cx="4038600" cy="5361459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нестабильность и деградация электрических параметров;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обрывы и короткие замыкания металлизации ИМС;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нарушение проводимости тонкопленочных резисторов;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пробой диэлектриков в тонкопленочных конденсаторах;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коррозия выводов, корпуса, металлизации и внутренних проволочных соединений;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повреждение лакокрасочных покрытий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323528" y="1196752"/>
            <a:ext cx="417195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Пониженная температура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716016" y="1268760"/>
            <a:ext cx="4038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Деградация электрических параметров, обрывы и короткие замыкания;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изменение механических характеристик;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нарушение механической целостности;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потеря герметичности;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коррозия внутренних проволочных соединений и металлизации ИМС, имеющих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вакуумноплотную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герметизацию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539552" y="1268760"/>
            <a:ext cx="403860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Резкие колебания температуры</a:t>
            </a:r>
            <a:endParaRPr lang="ru-RU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788024" y="1268760"/>
            <a:ext cx="4038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Нестабильность и деградация электрических параметров;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обрывы и короткие замыкания соединений и выводов;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перемежающиеся отказы;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потеря герметичности корпуса,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изменение механических характеристик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1837</Words>
  <Application>Microsoft Office PowerPoint</Application>
  <PresentationFormat>Экран (4:3)</PresentationFormat>
  <Paragraphs>185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Оформление по умолчанию</vt:lpstr>
      <vt:lpstr>Раздел 3. Методы испытаний </vt:lpstr>
      <vt:lpstr>Климатические испытания </vt:lpstr>
      <vt:lpstr>Варианты процессов деградации элементов ИМС</vt:lpstr>
      <vt:lpstr>Методология климатических испытаний</vt:lpstr>
      <vt:lpstr>Виды климатических испытаний</vt:lpstr>
      <vt:lpstr>Влияние климатических воздействий на работоспособность ИМС</vt:lpstr>
      <vt:lpstr>Слайд 7</vt:lpstr>
      <vt:lpstr>Слайд 8</vt:lpstr>
      <vt:lpstr>Слайд 9</vt:lpstr>
      <vt:lpstr>Слайд 10</vt:lpstr>
      <vt:lpstr>Слайд 11</vt:lpstr>
      <vt:lpstr>Слайд 12</vt:lpstr>
      <vt:lpstr>Оборудование для проведения климатических испытаний</vt:lpstr>
      <vt:lpstr>Испытания на теплоустойчивость. </vt:lpstr>
      <vt:lpstr>Температурные камеры серии VT</vt:lpstr>
      <vt:lpstr>Испытание на холодоустойчивость</vt:lpstr>
      <vt:lpstr>Климатические камеры серии VC </vt:lpstr>
      <vt:lpstr>Испытание на циклическое воздействие смены температур</vt:lpstr>
      <vt:lpstr>Стрессовые камеры для температурных и климатических испытаний серии VTS и VCS</vt:lpstr>
      <vt:lpstr>Шоковая температурная камера с двумя зонами</vt:lpstr>
      <vt:lpstr>Испытания на влагоустойчивость</vt:lpstr>
      <vt:lpstr>Испытание на воздействие пониженного и повышенного атмосферного давления</vt:lpstr>
      <vt:lpstr>Испытание на грибоустойчивость</vt:lpstr>
      <vt:lpstr>Испытание на воздействие соляного тумана. </vt:lpstr>
      <vt:lpstr>Камеры солевого тумана серии VSC/KWT</vt:lpstr>
      <vt:lpstr>Радиационные испытания</vt:lpstr>
      <vt:lpstr>  Виды и количественные характеристики радиоактивных излучений  </vt:lpstr>
      <vt:lpstr>Основные виды излучений</vt:lpstr>
      <vt:lpstr>Слайд 29</vt:lpstr>
      <vt:lpstr>Основные характеристики излучений</vt:lpstr>
      <vt:lpstr>Основные характеристики количественного описания радиоактивного излучения</vt:lpstr>
      <vt:lpstr>Слайд 32</vt:lpstr>
      <vt:lpstr>Воздействие проникающей радиации на вещество</vt:lpstr>
      <vt:lpstr>Взаимодействие -квантов с веществом </vt:lpstr>
      <vt:lpstr>Вторичные процессы при электронном облучении</vt:lpstr>
      <vt:lpstr>Влияние радиации на электрофизические свойства полупроводниковых материалов</vt:lpstr>
      <vt:lpstr>Слайд 37</vt:lpstr>
      <vt:lpstr>Тепловое воздействие электронных пучков</vt:lpstr>
      <vt:lpstr>Методы контроля радиационных нарушений</vt:lpstr>
      <vt:lpstr>Слайд 40</vt:lpstr>
      <vt:lpstr>Особенности технологии изготовления КМОП БИС с повышенной радиационной стойкостью</vt:lpstr>
    </vt:vector>
  </TitlesOfParts>
  <Company>Nameless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Температура</dc:title>
  <dc:creator>aetu</dc:creator>
  <cp:lastModifiedBy>Admin</cp:lastModifiedBy>
  <cp:revision>173</cp:revision>
  <dcterms:created xsi:type="dcterms:W3CDTF">2006-03-10T03:30:04Z</dcterms:created>
  <dcterms:modified xsi:type="dcterms:W3CDTF">2022-09-15T12:18:19Z</dcterms:modified>
</cp:coreProperties>
</file>