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63" r:id="rId3"/>
    <p:sldId id="366" r:id="rId4"/>
    <p:sldId id="367" r:id="rId5"/>
    <p:sldId id="364" r:id="rId6"/>
    <p:sldId id="365" r:id="rId7"/>
    <p:sldId id="370" r:id="rId8"/>
    <p:sldId id="368" r:id="rId9"/>
    <p:sldId id="372" r:id="rId10"/>
    <p:sldId id="371" r:id="rId11"/>
    <p:sldId id="373" r:id="rId12"/>
    <p:sldId id="374" r:id="rId13"/>
    <p:sldId id="375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EAEAEA"/>
    <a:srgbClr val="C0C0C0"/>
    <a:srgbClr val="00FF00"/>
    <a:srgbClr val="33CC33"/>
    <a:srgbClr val="FFFF00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BBF0-518C-4DDD-92BB-50FEF549A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9F2-32AF-481A-889E-199878F4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25C0-1EFD-44F6-852E-FB9EA4DC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7D92E-0D29-45E9-89CA-44B9FCBAF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DE9E-7CB6-49FD-8C7D-77E7B4D75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56DD-37A1-4FBC-99F6-313F1E256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9A217-8EC4-4B79-85A5-1276A6DAA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18F6B-B3E3-47FA-9DC7-C368067B1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E7FC-B792-492D-8E05-5A9E3B6AF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387A-63C4-4C51-A389-2945D456C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FF2BE-ADA9-4962-BF6D-3B9D3B49F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08CF-D45C-47C6-8B75-F17FA646C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7D25-3AB8-4565-8046-1213F66BA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7EE7F-502E-48D2-9062-03855149F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32725FA-39C8-4ECB-87A2-975B45534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 2. Математический аппарат для оценки надежности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Статистический ряд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algn="just"/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Дисперсию </a:t>
            </a:r>
            <a:r>
              <a:rPr lang="ru-RU" sz="20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невзвешенную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вычисляют по формуле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(2.10)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наличии соответствующих частот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дисперсия вычисляется по формуле для дисперсии взвешенной: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(2.11)</a:t>
            </a:r>
          </a:p>
          <a:p>
            <a:pPr lvl="8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1772816"/>
            <a:ext cx="2490630" cy="792088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050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4077072"/>
            <a:ext cx="5897677" cy="936104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1112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Среднее квадратичное отклонение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невзвешенное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взвешенное при этом приобретает соответственно следующий вид: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pPr lvl="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(2.12)</a:t>
            </a:r>
          </a:p>
          <a:p>
            <a:pPr lvl="8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lvl="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(2.13)</a:t>
            </a:r>
          </a:p>
          <a:p>
            <a:pPr lvl="8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характеристики колебаний измеряемой величины используют коэффициент вариации 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т.е. отношение среднего квадратичного отклонения к среднему арифметическому значению случайной величины, выраженное в процентах (или в долях единицы):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(2.14)</a:t>
            </a:r>
          </a:p>
          <a:p>
            <a:pPr lvl="8" algn="just"/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1412776"/>
            <a:ext cx="2610491" cy="1152128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311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2636912"/>
            <a:ext cx="2808312" cy="1081511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311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5373216"/>
            <a:ext cx="1872208" cy="743342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68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229600" cy="5904656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Рассмотрим случайную величину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которая может принимать дискретные значения x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,…,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Математическое ожидание этой случайной величины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обозначаемое через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], подсчитывается по формуле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(2.15)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а, учитывая, что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будем иметь: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501008"/>
            <a:ext cx="743056" cy="51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276872"/>
            <a:ext cx="6082974" cy="864096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509120"/>
            <a:ext cx="2160240" cy="983556"/>
          </a:xfrm>
          <a:prstGeom prst="rect">
            <a:avLst/>
          </a:prstGeom>
          <a:noFill/>
          <a:ln w="25400">
            <a:solidFill>
              <a:srgbClr val="FF00FF"/>
            </a:solidFill>
          </a:ln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241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Дисперсия случайной величины 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генеральной совокупности обозначается через 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</a:t>
            </a:r>
            <a:r>
              <a:rPr lang="ru-RU" sz="2000" b="1" i="1" baseline="30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подсчитывается по следующей формуле: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(2.16)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случая, когда значения 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генеральной совокупности не повторяются, и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(2.17)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случая, когда значения </a:t>
            </a:r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повторяются.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1988840"/>
            <a:ext cx="4097333" cy="93610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50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005064"/>
            <a:ext cx="3795324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Статистический ряд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контроля и испытаний ИМС приходится иметь дело со случайными событиями.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Случайными событиями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называются такие, которые могут произойти или не произойти при определенном комплексе условий, тесно связанных с возможностью появления данных событий.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понятия теории вероятностей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Предположим, что сдается готовая партия ИМС. Заранее известно, что в этой партии, состоящей из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интегральных микросхем, имеется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дефектных изделий. Тогда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вероятность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извлечь из этой партии именно дефектную ИМС будет равна отношению: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Q=D/N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				(2.1)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Вероятность же извлечь бездефектную ИМС будет иметь следующий вид: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(2.2)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077072"/>
            <a:ext cx="2755411" cy="79208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792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548680"/>
            <a:ext cx="8229600" cy="5184576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в сдаваемой партии дефектные изделия отсутствуют полностью (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=0), то вероятность того, что будет вытащено бездефектное изделие, равна: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(2.3)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Такое событие называется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достоверным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сдаваемая партия состоит только из дефектных изделий, т.е.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N=D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вероятность извлечь бездефектное изделие равна: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(2.4)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Такое событие в противоположность достоверному называется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невозможным событием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1772816"/>
            <a:ext cx="2462602" cy="576064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792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4077072"/>
            <a:ext cx="2517205" cy="576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Практически невозможным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событием называется событие, вероятность которого близка к нулю, а практически достоверным событием – вероятность которого близка к единице.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Теперь предположим, что методами случайного отбора мы составили из ИМС сдаваемой партии выборку объемом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После проверки ИМС в выборке выяснилось, что из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микросхем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оказались дефектными. Долю дефектных ИМС в выборке, взятой из партии, обозначим через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0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Эта доля называется статистической вероятностью дефектных изделий и равна: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b="1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(2.5)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Статистическая вероятность бездефектных изделий в выборке: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n-d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/n = 1-q</a:t>
            </a:r>
            <a:r>
              <a:rPr lang="ru-RU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(2.6)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229600" cy="5145088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Выборкой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называют часть изделий, отобранных из общей их совокупности для получения информации о всей массе изделий, называемой общей или генеральной совокупностью.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Вполне очевидно, что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есть величины постоянные для данной партии изделий и определяемые тем, сколько в партии дефектных изделий (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Величины же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случайные.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Величины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называются генеральными характеристиками, а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выборочными характеристиками.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Статистический ряд и его характеристики</a:t>
            </a:r>
            <a:endParaRPr lang="ru-RU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расположить замеренные случайные значения в возрастающем или убывающем порядке, то получим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упорядоченный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ранжированный ряд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случайных величин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значения повторяются несколько раз, то их объединяют, а число случаев для каждого из повторяющихся значений обозначают через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2000" b="1" i="1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называют абсолютной частотой или статистическим весом, а сам ряд значений случайной величины –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статистическим рядом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положение наблюдаемых значений в ряду характеризуется с помощью </a:t>
            </a:r>
            <a:r>
              <a:rPr lang="ru-RU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средней арифметической и медианы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Средняя арифметическая подсчитывается по формуле: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(2.7)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80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99" y="5301208"/>
            <a:ext cx="4472961" cy="792088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8080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548680"/>
            <a:ext cx="8229600" cy="5400600"/>
          </a:xfrm>
        </p:spPr>
        <p:txBody>
          <a:bodyPr/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случае статистического ряда (когда значению случайной величины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соответствует какая-то частота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средняя арифметическая имеет вид: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(2.8)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 втором случае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называют средней взвешенной.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Медианой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случайной величины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называют такое ее значение </a:t>
            </a:r>
            <a:r>
              <a:rPr lang="ru-RU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которое приходится на середину упорядоченного ряда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Она делит упорядоченный ряд на две равные по объему группы. При четном числе измерений медиана равна значению параметра, занимающему срединное положение в ряду.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1" y="2132856"/>
            <a:ext cx="5163997" cy="72008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3284984"/>
            <a:ext cx="226525" cy="530400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1052736"/>
            <a:ext cx="8229600" cy="4525963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Средние величины не учитывают рассеивание вокруг них отдельных значений. Для описания рассеивания случайных величин на практике применяют ряд характеристик. Простейшей характеристикой является размах (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применяемый для приблизительной оценки рассеивания. Выражение, описывающее размах, имеет следующий вид: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R= </a:t>
            </a:r>
            <a:r>
              <a:rPr lang="en-US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z="2400" b="1" i="1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(2.9)</a:t>
            </a:r>
            <a:endParaRPr lang="en-US" sz="2400" b="1" i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b="1" i="1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теории и на практике в качестве меры колебания значений параметра в статистическом ряде наиболее часто применяется средний квадрат отклонения (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i="1" baseline="30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который называют </a:t>
            </a:r>
            <a:r>
              <a:rPr lang="ru-RU" sz="24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выборочной дисперсией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702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Раздел 2. Математический аппарат для оценки надежности </vt:lpstr>
      <vt:lpstr>Статистический ряд</vt:lpstr>
      <vt:lpstr>Основные понятия теории вероятностей</vt:lpstr>
      <vt:lpstr>Слайд 4</vt:lpstr>
      <vt:lpstr>Слайд 5</vt:lpstr>
      <vt:lpstr>Слайд 6</vt:lpstr>
      <vt:lpstr>Статистический ряд и его характеристики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Nameless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Температура</dc:title>
  <dc:creator>aetu</dc:creator>
  <cp:lastModifiedBy>Admin</cp:lastModifiedBy>
  <cp:revision>196</cp:revision>
  <dcterms:created xsi:type="dcterms:W3CDTF">2006-03-10T03:30:04Z</dcterms:created>
  <dcterms:modified xsi:type="dcterms:W3CDTF">2022-09-12T14:01:33Z</dcterms:modified>
</cp:coreProperties>
</file>