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33CC33"/>
    <a:srgbClr val="FF0066"/>
    <a:srgbClr val="EAEAEA"/>
    <a:srgbClr val="C0C0C0"/>
    <a:srgbClr val="00FF00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BBF0-518C-4DDD-92BB-50FEF549A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9F2-32AF-481A-889E-199878F4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25C0-1EFD-44F6-852E-FB9EA4DC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7D92E-0D29-45E9-89CA-44B9FCBA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DE9E-7CB6-49FD-8C7D-77E7B4D75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56DD-37A1-4FBC-99F6-313F1E256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A217-8EC4-4B79-85A5-1276A6DA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8F6B-B3E3-47FA-9DC7-C368067B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E7FC-B792-492D-8E05-5A9E3B6A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387A-63C4-4C51-A389-2945D456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F2BE-ADA9-4962-BF6D-3B9D3B49F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08CF-D45C-47C6-8B75-F17FA646C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67D25-3AB8-4565-8046-1213F66BA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EE7F-502E-48D2-9062-03855149F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2725FA-39C8-4ECB-87A2-975B45534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 теории надежности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Практическое занятие 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Теория вероятностей, статистический ряд и его характеристики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 bwMode="auto">
          <a:xfrm>
            <a:off x="467544" y="10527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Дисперсию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невзвешенную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вычисляют по формуле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(10)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наличии соответствующих частот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дисперсия вычисляется по формуле для дисперсии взвешенной: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(11)</a:t>
            </a:r>
          </a:p>
          <a:p>
            <a:pPr marL="3886200" marR="0" lvl="8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772816"/>
            <a:ext cx="2264209" cy="72008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05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861048"/>
            <a:ext cx="5372874" cy="864096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12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Среднее квадратичное отклонение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невзвешенное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взвешенное при этом приобретает соответственно следующий вид: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(12)</a:t>
            </a: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(13)</a:t>
            </a: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характеристики колебаний измеряемой величины используют коэффициент вариации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т.е. отношение среднего квадратичного отклонения к среднему арифметическому значению случайной величины, выраженное в процентах (или в долях единицы):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(14)</a:t>
            </a:r>
          </a:p>
          <a:p>
            <a:pPr marL="3886200" marR="0" lvl="8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84784"/>
            <a:ext cx="2592288" cy="1084488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31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708920"/>
            <a:ext cx="2520280" cy="970587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31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229200"/>
            <a:ext cx="1900832" cy="720080"/>
          </a:xfrm>
          <a:prstGeom prst="rect">
            <a:avLst/>
          </a:prstGeom>
          <a:noFill/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395536" y="10527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Рассмотрим случайную величину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которая может принимать дискретные значения x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x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x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,…,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соответствующими вероятностями р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,…,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Математическое ожидание этой случайной величины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обозначаемое через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], подсчитывается по формуле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(15)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а, учитывая, что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будем иметь: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84984"/>
            <a:ext cx="5784936" cy="864096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96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365104"/>
            <a:ext cx="1036638" cy="784225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241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229200"/>
            <a:ext cx="1872208" cy="900555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1241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395536" y="98072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Дисперсия случайной величины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генеральной совокупности обозначается через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</a:t>
            </a:r>
            <a:r>
              <a:rPr kumimoji="0" lang="ru-RU" sz="2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подсчитывается по следующей формуле: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(16)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случая, когда значения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генеральной совокупности не повторяются, и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(17)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случая, когда значения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повторяются.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44824"/>
            <a:ext cx="3782154" cy="864096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05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861048"/>
            <a:ext cx="3479047" cy="792088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112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Дана выборка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:2,4,7,3,1,1,3,2,7,3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Проведем ранжирование  выборки :  1,1,2,2,3,3,3, 4,7,7,   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После проведения операции ранжирования значения случайной величины объединяют в группы, то есть группируют так, что в каждой отдельной группе значения случайной величины одинаковы. Каждое такое значение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вариантом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Варианты обозначаются  строчными буквами латинского алфавита с индексами, соответствующими порядковому номеру группы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значения варианта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варьированием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Последовательность вариантов, записанных в возрастающем порядке,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вариационным рядом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Число, которое показывает, сколько раз встречаются соответствующие значения вариантов в ряде наблюдений,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частотой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весом варианта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обозначается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номер варианта.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Отношение частоты данного варианта к общей сумме частот называется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относительной частотой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(долей) соответствующего варианта и обозначается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число вариантов.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статистической вероятностью появления варианта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Естественно считать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аналогом вероятности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появления значения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случайной величины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140968"/>
            <a:ext cx="1197525" cy="648072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140968"/>
            <a:ext cx="1368152" cy="649782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676966"/>
            <a:ext cx="288032" cy="408218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76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Дискретным статистическим  рядом называется ранжированная совокупность вариантов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соответствующими им частотами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частостями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Дискретный статистический ряд удобно записывать в виде табл.1.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1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628800"/>
            <a:ext cx="288032" cy="40821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672" y="3501008"/>
          <a:ext cx="522514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14973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2/10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2/10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3/10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1/10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2/10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013176"/>
            <a:ext cx="1368152" cy="1017699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013176"/>
            <a:ext cx="1368152" cy="112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Характеристики дискретного статистического ряда: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Размах варьирования </a:t>
            </a:r>
            <a:r>
              <a:rPr lang="en-US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R= </a:t>
            </a:r>
            <a:r>
              <a:rPr lang="en-US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en-US" sz="2400" b="1" i="1" baseline="-25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Мода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)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вариант, имеющий наибольшую частоту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( в примере 1.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Медиана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значение случайной величины, приходящееся на середину ряда.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Пусть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объем выборки.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есть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 имеет четное число членов, то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есть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 имеет четное число членов, то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в примере 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268760"/>
            <a:ext cx="504056" cy="54560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6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772816"/>
            <a:ext cx="1115176" cy="384746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76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204864"/>
            <a:ext cx="648072" cy="412019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2149525" cy="720080"/>
          </a:xfrm>
          <a:prstGeom prst="rect">
            <a:avLst/>
          </a:prstGeom>
          <a:noFill/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085184"/>
            <a:ext cx="1800950" cy="504056"/>
          </a:xfrm>
          <a:prstGeom prst="rect">
            <a:avLst/>
          </a:prstGeom>
          <a:noFill/>
        </p:spPr>
      </p:pic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661248"/>
            <a:ext cx="942020" cy="376808"/>
          </a:xfrm>
          <a:prstGeom prst="rect">
            <a:avLst/>
          </a:prstGeom>
          <a:noFill/>
        </p:spPr>
      </p:pic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изучаемая случайная величина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непрерывной или число значений   ее велико, то составляют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интервальный статистический 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определяют число интервалов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в зависимости от объема выборки, с помощью табл.2.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2.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определяют длину  частичного интервала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число интервалов.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точно шаг  можно рассчитать с помощью формулы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Стерджеса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2996952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9872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выборки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40-60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100-200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интервалов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4869160"/>
            <a:ext cx="2077051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, число интервалов ,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шаг окажется дробным, то за длину интервала берут ближайшее целое число или ближайшую простую дробь (обычно берут интервалы одинаковые по длине, но могут быть интервалы и разной длины).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начало первого интервала рекомендуется брать величину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, а  конец последнего должен удовлетворять условию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48680"/>
            <a:ext cx="2700917" cy="864096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908720"/>
            <a:ext cx="1997075" cy="304800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149080"/>
            <a:ext cx="2204268" cy="792088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445224"/>
            <a:ext cx="3251612" cy="432048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Статистический ряд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052736"/>
            <a:ext cx="8229600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процессе контроля и испытаний ИМС приходится иметь дело со случайными событиями.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Случайными событиями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называются такие, которые могут произойти или не произойти при определенном комплексе условий, тесно связанных с возможностью появления данных событий.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Промежуточные интервалы получают, прибавляя к концу предыдущего интервала шаг.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Просматривая результаты наблюдений, определяют сколько значений случайной величины попало в каждый конкретный интервал. При этом в интервал включают значения, большие или равные нижней границе интервала, и меньшие – верхней границы.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первую строку таблицы статистического распределения вписывают частичные промежутки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второю строку статистического ряда вписывают количество наблюдений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          ) попавших в каждый интервал; то есть частоты соответствующих интервалов.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Подсчет частот для каждого интервала удобно проводить методом «конвертиков».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метод состоит в том, что попадание значения случайной величины в тот или иной интервал, отмечается точкой, а также и черточкой. В результате каждому десятку будет соответствовать фигура, похожая на конверт.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636912"/>
            <a:ext cx="2917825" cy="3048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429000"/>
            <a:ext cx="784225" cy="312738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76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476672"/>
            <a:ext cx="46350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206084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/>
              </a:rPr>
              <a:t>При вычислении интервальных </a:t>
            </a:r>
            <a:r>
              <a:rPr lang="ru-RU" sz="2400" dirty="0" err="1" smtClean="0">
                <a:latin typeface="Times New Roman"/>
              </a:rPr>
              <a:t>частостей</a:t>
            </a:r>
            <a:r>
              <a:rPr lang="ru-RU" sz="2400" dirty="0" smtClean="0">
                <a:latin typeface="Times New Roman"/>
              </a:rPr>
              <a:t> округление результатов следует производить таким образом, чтобы сумма </a:t>
            </a:r>
            <a:r>
              <a:rPr lang="ru-RU" sz="2400" dirty="0" err="1" smtClean="0">
                <a:latin typeface="Times New Roman"/>
              </a:rPr>
              <a:t>частостей</a:t>
            </a:r>
            <a:r>
              <a:rPr lang="ru-RU" sz="2400" dirty="0" smtClean="0">
                <a:latin typeface="Times New Roman"/>
              </a:rPr>
              <a:t> была равна 1. </a:t>
            </a:r>
          </a:p>
          <a:p>
            <a:r>
              <a:rPr lang="ru-RU" sz="2400" dirty="0" smtClean="0">
                <a:latin typeface="Times New Roman"/>
              </a:rPr>
              <a:t>	Иногда интервальный статистический ряд, для простоты исследований,  условно заменяют дискретным. В этом случае серединное значение  </a:t>
            </a:r>
            <a:r>
              <a:rPr lang="en-US" sz="2400" i="1" dirty="0" err="1" smtClean="0">
                <a:latin typeface="Times New Roman"/>
              </a:rPr>
              <a:t>i</a:t>
            </a:r>
            <a:r>
              <a:rPr lang="ru-RU" sz="2400" dirty="0" smtClean="0">
                <a:latin typeface="Times New Roman"/>
              </a:rPr>
              <a:t>-го интервала принимают за вариант</a:t>
            </a:r>
            <a:r>
              <a:rPr lang="en-US" sz="2400" i="1" dirty="0" smtClean="0">
                <a:cs typeface="Times New Roman" pitchFamily="18" charset="0"/>
              </a:rPr>
              <a:t> x</a:t>
            </a:r>
            <a:r>
              <a:rPr lang="en-US" sz="2400" i="1" baseline="-25000" dirty="0" smtClean="0"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/>
              </a:rPr>
              <a:t> , </a:t>
            </a:r>
            <a:r>
              <a:rPr lang="ru-RU" sz="2400" dirty="0" smtClean="0">
                <a:latin typeface="Times New Roman"/>
              </a:rPr>
              <a:t>а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ru-RU" sz="2400" dirty="0" smtClean="0">
                <a:latin typeface="Times New Roman"/>
              </a:rPr>
              <a:t> соответствующую интервальную частоту </a:t>
            </a:r>
            <a:r>
              <a:rPr lang="en-US" sz="2400" i="1" dirty="0" err="1" smtClean="0"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cs typeface="Times New Roman" pitchFamily="18" charset="0"/>
              </a:rPr>
              <a:t>i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- за частоту этого варианта.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Пример 2.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Имеются следующие данные о результатах тестирования группы из 24 человек: 4, 0, 3, 4, 1, 0, 3, 1, 0, 4, 0, 0, 3, 1, 0, 1, 1, 3, 2, 3, 1, 2, 1, 2.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средний балл в тестировании для данной группы. По заданному статистическому ряду выборки кроме среднего значения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выборочную дисперсию;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выборочное среднее квадратичное отклонение;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коэффициент вариации;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коэффициент асимметрии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вычисленным показателям сделать выводы о представленной выборке.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Статистические   данные   можно   представить   в   виде   дискретного статистического ряда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Выборочная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  дискретного  вариационного  ряда  (среднее  значение величины) находится по формуле: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Дисперсия и среднее квадратичное отклонение находятся по формулам: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861048"/>
            <a:ext cx="1944216" cy="764186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906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933056"/>
            <a:ext cx="5016382" cy="576064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3648" y="1916832"/>
          <a:ext cx="463217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99"/>
                <a:gridCol w="383018"/>
                <a:gridCol w="383018"/>
                <a:gridCol w="437735"/>
                <a:gridCol w="437735"/>
                <a:gridCol w="437735"/>
                <a:gridCol w="2151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en-US" sz="1800" b="1" i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1313" r="39246" b="-3350"/>
          <a:stretch>
            <a:fillRect/>
          </a:stretch>
        </p:blipFill>
        <p:spPr bwMode="auto">
          <a:xfrm>
            <a:off x="4139952" y="2276872"/>
            <a:ext cx="15361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Вычислим дисперсию и среднее квадратичное отклонение.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*=1/24[(0-1,67)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6+(1-1,67)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7+(2-1,67)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3+(3-1,67)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5+ (4-1,67)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1/24(2,7889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6+0.4489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7+ 0,1089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3+ 1,7689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5+ 5,4289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1/24(16,7334+3,1423+0,3267+ 8,8445+ 16,2867)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1,88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Среднее квадратичное отклонение равно: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Коэффициент вариации найдем по формуле: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836712"/>
            <a:ext cx="2772809" cy="72008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692696"/>
            <a:ext cx="2860337" cy="1008112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293096"/>
            <a:ext cx="2153119" cy="432048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74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79" y="5589240"/>
            <a:ext cx="1734409" cy="648072"/>
          </a:xfrm>
          <a:prstGeom prst="rect">
            <a:avLst/>
          </a:prstGeom>
          <a:noFill/>
        </p:spPr>
      </p:pic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89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(Коэффициент  вариации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мера  относительного  разброса  случайной величины, показывает,  какую  долю  среднего  значения  этой  величины  составляет её средний разброс).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Коэффициент асимметрии найдем по формуле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 для самостоятельного решения: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 данным эксперимента построен статистический ряд: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оценки математического ожидания, дисперсии и среднего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отклонения случайной величины X.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8680"/>
            <a:ext cx="1782763" cy="4572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9084" t="35935" r="49904" b="51745"/>
          <a:stretch>
            <a:fillRect/>
          </a:stretch>
        </p:blipFill>
        <p:spPr bwMode="auto">
          <a:xfrm>
            <a:off x="1331640" y="386104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 данным эксперимента построен статистический ряд: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оценки математического ожидания, дисперсии и среднего квадратичного отклонения случайной величины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По данным эксперимента построен интервальный статистический ряд: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оценки математического ожидания, дисперсии и среднего квадратичного отклонения.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Найти доверительный интервал с надежностью 0,95 для оценки математического ожидания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нормально распределенной случайной величины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известно среднее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квадратичное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отклонение = 2, оценка математического ожидания=10, объем выборки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25.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8680" t="74949" r="42511" b="11909"/>
          <a:stretch>
            <a:fillRect/>
          </a:stretch>
        </p:blipFill>
        <p:spPr bwMode="auto">
          <a:xfrm>
            <a:off x="1043608" y="836712"/>
            <a:ext cx="32403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8764" t="26283" r="22934" b="60780"/>
          <a:stretch>
            <a:fillRect/>
          </a:stretch>
        </p:blipFill>
        <p:spPr bwMode="auto">
          <a:xfrm>
            <a:off x="971600" y="3068960"/>
            <a:ext cx="48245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понятия теории вероятностей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Предположим, что сдается готовая партия ИМС. Заранее известно, что в этой партии, состоящей из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интегральных микросхем, имеется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дефектных изделий. Тогда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вероятность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извлечь из этой партии именно дефектную ИМС будет равна отношению: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Q=D/N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	(1)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Вероятность же извлечь бездефектную ИМС будет иметь следующий вид: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(2)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5" y="4221088"/>
            <a:ext cx="2802069" cy="7920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06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67544" y="548680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 сдаваемой партии дефектные изделия отсутствуют полностью (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=0), то вероятность того, что будет вытащено бездефектное изделие, равна: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(3)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Такое событие называется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достоверным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сдаваемая партия состоит только из дефектных изделий, т.е.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N=D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то вероятность извлечь бездефектное изделие равна: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(4)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Такое событие в противоположность достоверному называется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невозможным событием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72816"/>
            <a:ext cx="2384425" cy="55562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01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933056"/>
            <a:ext cx="2422525" cy="54927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006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404664"/>
            <a:ext cx="8229600" cy="57214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Практически невозможным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событием называется событие, вероятность которого близка к нулю, а практически достоверным событием – вероятность которого близка к единице.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Теперь предположим, что методами случайного отбора мы составили из ИМС сдаваемой партии выборку объемом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После проверки ИМС в выборке выяснилось, что из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микросхем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оказались дефектными. Долю дефектных ИМС в выборке, взятой из партии, обозначим через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Эта доля называется статистической вероятностью дефектных изделий и равна: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					 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Статистическая вероятность бездефектных изделий в выборке: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ru-RU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(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n-d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/n = 1-q</a:t>
            </a:r>
            <a:r>
              <a:rPr kumimoji="0" lang="ru-RU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(6)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67544" y="692696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Выборкой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называют часть изделий, отобранных из общей их совокупности для получения информации о всей массе изделий, называемой общей или генеральной совокупностью.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Вполне очевидно, что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есть величины постоянные для данной партии изделий и определяемые тем, сколько в партии дефектных изделий (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Величины же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случайные.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Величины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называются генеральными характеристиками, а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выборочными характеристиками.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Статистический ряд и его характеристики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расположить замеренные случайные значения в возрастающем или убывающем порядке, то получим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упорядоченный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или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ранжированный ряд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случайных величин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значения повторяются несколько раз, то их объединяют, а число случаев для каждого из повторяющихся значений обозначают через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kumimoji="0" lang="ru-RU" sz="2000" b="1" i="1" u="none" strike="noStrike" kern="0" cap="none" spc="0" normalizeH="0" baseline="-2500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называют абсолютной частотой или статистическим весом, а сам ряд значений случайной величины –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статистическим рядом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Среднее положение наблюдаемых значений в ряду характеризуется с помощью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средней арифметической и медианы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арифметическая подсчитывается по формуле: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(7)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229200"/>
            <a:ext cx="2917825" cy="5715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539552" y="548680"/>
            <a:ext cx="8229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статистического ряда (когда значению случайной величины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соответствует какая-то частота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средняя арифметическая имеет вид: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(8)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 втором случае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называют средней взвешенной.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Медианой случайной величины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называют такое ее значение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которое приходится на середину упорядоченного ряда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Она делит упорядоченный ряд на две равные по объему группы. При четном числе измерений медиана равна значению параметра, занимающему срединное положение в ряду.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132856"/>
            <a:ext cx="5585887" cy="79208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96952"/>
            <a:ext cx="226525" cy="53040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251520" y="10527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Средние величины не учитывают рассеивание вокруг них отдельных значений. Для описания рассеивания случайных величин на практике применяют ряд характеристик. Простейшей характеристикой является размах (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применяемый для приблизительной оценки рассеивания. Выражение, описывающее размах, имеет следующий вид: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R=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(9)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теории и на практике в качестве меры колебания значений параметра в статистическом ряде наиболее часто применяется средний квадрат отклонения (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sz="24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который называют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выборочной дисперсией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1563</Words>
  <Application>Microsoft Office PowerPoint</Application>
  <PresentationFormat>Экран (4:3)</PresentationFormat>
  <Paragraphs>233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Основные понятия теории надежности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Пример 1.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Nameless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Температура</dc:title>
  <dc:creator>aetu</dc:creator>
  <cp:lastModifiedBy>Admin</cp:lastModifiedBy>
  <cp:revision>296</cp:revision>
  <dcterms:created xsi:type="dcterms:W3CDTF">2006-03-10T03:30:04Z</dcterms:created>
  <dcterms:modified xsi:type="dcterms:W3CDTF">2022-08-30T06:05:45Z</dcterms:modified>
</cp:coreProperties>
</file>