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sldIdLst>
    <p:sldId id="256" r:id="rId2"/>
    <p:sldId id="257" r:id="rId3"/>
    <p:sldId id="274" r:id="rId4"/>
    <p:sldId id="258" r:id="rId5"/>
    <p:sldId id="264" r:id="rId6"/>
    <p:sldId id="260" r:id="rId7"/>
    <p:sldId id="262" r:id="rId8"/>
    <p:sldId id="263" r:id="rId9"/>
    <p:sldId id="265" r:id="rId10"/>
    <p:sldId id="266" r:id="rId11"/>
    <p:sldId id="267" r:id="rId12"/>
    <p:sldId id="269" r:id="rId13"/>
    <p:sldId id="275" r:id="rId14"/>
    <p:sldId id="272" r:id="rId15"/>
    <p:sldId id="271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6" autoAdjust="0"/>
    <p:restoredTop sz="94660"/>
  </p:normalViewPr>
  <p:slideViewPr>
    <p:cSldViewPr snapToGrid="0">
      <p:cViewPr varScale="1">
        <p:scale>
          <a:sx n="88" d="100"/>
          <a:sy n="88" d="100"/>
        </p:scale>
        <p:origin x="40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7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5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1569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46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432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89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9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13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62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23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27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17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6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615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816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1237C-0E3D-4279-89AE-049F7F67B2F4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5DD919C-E66D-4E96-A901-23494411C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1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72" y="1245324"/>
            <a:ext cx="10031789" cy="2072641"/>
          </a:xfrm>
        </p:spPr>
        <p:txBody>
          <a:bodyPr/>
          <a:lstStyle/>
          <a:p>
            <a:pPr algn="ctr"/>
            <a:r>
              <a:rPr lang="ru-RU" b="1" i="1" dirty="0" smtClean="0"/>
              <a:t>Зарождение классической </a:t>
            </a:r>
            <a:br>
              <a:rPr lang="ru-RU" b="1" i="1" dirty="0" smtClean="0"/>
            </a:br>
            <a:r>
              <a:rPr lang="ru-RU" b="1" i="1" dirty="0" smtClean="0"/>
              <a:t>школы </a:t>
            </a:r>
            <a:endParaRPr lang="en-US" b="1" i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23703" y="5069737"/>
            <a:ext cx="9714341" cy="1096899"/>
          </a:xfrm>
        </p:spPr>
        <p:txBody>
          <a:bodyPr>
            <a:noAutofit/>
          </a:bodyPr>
          <a:lstStyle/>
          <a:p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Подготовила:Сугако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Арина,1 курс,873901</a:t>
            </a:r>
          </a:p>
          <a:p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Преподаватель:Жилинская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Н.Н.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39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243840"/>
            <a:ext cx="8596668" cy="1320800"/>
          </a:xfrm>
        </p:spPr>
        <p:txBody>
          <a:bodyPr/>
          <a:lstStyle/>
          <a:p>
            <a:r>
              <a:rPr lang="ru-RU" dirty="0" smtClean="0"/>
              <a:t>Пьер </a:t>
            </a:r>
            <a:r>
              <a:rPr lang="ru-RU" dirty="0" err="1" smtClean="0"/>
              <a:t>Буагильбер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11358" y="1028830"/>
            <a:ext cx="6470468" cy="58291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Пьер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Буагильбер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(1646–1714 гг.)-основатель классической школы экономической мысли во Франции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своих экономических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сочинениях: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«Подробное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описание положения Франции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Трактат о природе богатства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Обвинение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Франции»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дал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резкую критику политики меркантилизма, доведшей экономику Франции до кризисной ситуации. Является предшественником физиократов. 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1505">
            <a:off x="6399403" y="1811875"/>
            <a:ext cx="2987056" cy="42630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8856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6755"/>
            <a:ext cx="8596668" cy="853439"/>
          </a:xfrm>
        </p:spPr>
        <p:txBody>
          <a:bodyPr/>
          <a:lstStyle/>
          <a:p>
            <a:r>
              <a:rPr lang="ru-RU" dirty="0" smtClean="0"/>
              <a:t>Основные идеи и новаторство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282" y="583474"/>
            <a:ext cx="10765730" cy="61482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Богатство</a:t>
            </a:r>
          </a:p>
          <a:p>
            <a:pPr marL="0" indent="0">
              <a:buNone/>
            </a:pPr>
            <a:r>
              <a:rPr lang="ru-RU" b="1" i="1" dirty="0" smtClean="0"/>
              <a:t>Он доказывал</a:t>
            </a:r>
            <a:r>
              <a:rPr lang="ru-RU" b="1" i="1" dirty="0"/>
              <a:t>, что богатство нации не в деньгах, а в продуктах, и, прежде всего, в сельскохозяйственных.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Вывод:</a:t>
            </a:r>
            <a:r>
              <a:rPr lang="ru-RU" b="1" i="1" dirty="0"/>
              <a:t> </a:t>
            </a:r>
            <a:r>
              <a:rPr lang="ru-RU" b="1" i="1" dirty="0" smtClean="0"/>
              <a:t>Сельское </a:t>
            </a:r>
            <a:r>
              <a:rPr lang="ru-RU" b="1" i="1" dirty="0"/>
              <a:t>хозяйство </a:t>
            </a:r>
            <a:r>
              <a:rPr lang="ru-RU" b="1" i="1" dirty="0" smtClean="0"/>
              <a:t>- первооснова </a:t>
            </a:r>
            <a:r>
              <a:rPr lang="ru-RU" b="1" i="1" dirty="0"/>
              <a:t>экономики. </a:t>
            </a: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невмешательства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государства в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экономику 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i="1" dirty="0" smtClean="0"/>
              <a:t>(Экономика развивается по естественным законам)</a:t>
            </a: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Рыночное равновесие</a:t>
            </a:r>
          </a:p>
          <a:p>
            <a:r>
              <a:rPr lang="ru-RU" sz="1900" b="1" i="1" dirty="0"/>
              <a:t>С</a:t>
            </a:r>
            <a:r>
              <a:rPr lang="ru-RU" sz="1900" b="1" i="1" dirty="0" smtClean="0"/>
              <a:t>вободная </a:t>
            </a:r>
            <a:r>
              <a:rPr lang="ru-RU" sz="1900" b="1" i="1" dirty="0"/>
              <a:t>конкуренция без монополий и государственного вмешательства; </a:t>
            </a:r>
            <a:endParaRPr lang="ru-RU" sz="1900" b="1" i="1" dirty="0" smtClean="0"/>
          </a:p>
          <a:p>
            <a:r>
              <a:rPr lang="ru-RU" sz="1900" b="1" i="1" dirty="0"/>
              <a:t>Н</a:t>
            </a:r>
            <a:r>
              <a:rPr lang="ru-RU" sz="1900" b="1" i="1" dirty="0" smtClean="0"/>
              <a:t>алоги </a:t>
            </a:r>
            <a:r>
              <a:rPr lang="ru-RU" sz="1900" b="1" i="1" dirty="0"/>
              <a:t>распределены </a:t>
            </a:r>
            <a:r>
              <a:rPr lang="ru-RU" sz="1900" b="1" i="1" dirty="0" smtClean="0"/>
              <a:t>пропорционально </a:t>
            </a:r>
            <a:r>
              <a:rPr lang="ru-RU" sz="1900" b="1" i="1" dirty="0"/>
              <a:t>общему достоянию каждого; </a:t>
            </a:r>
            <a:endParaRPr lang="ru-RU" sz="1900" b="1" i="1" dirty="0" smtClean="0"/>
          </a:p>
          <a:p>
            <a:r>
              <a:rPr lang="ru-RU" sz="1900" b="1" i="1" dirty="0"/>
              <a:t>К</a:t>
            </a:r>
            <a:r>
              <a:rPr lang="ru-RU" sz="1900" b="1" i="1" dirty="0" smtClean="0"/>
              <a:t>оличество </a:t>
            </a:r>
            <a:r>
              <a:rPr lang="ru-RU" sz="1900" b="1" i="1" dirty="0"/>
              <a:t>денег достаточно «для поддержания цен, сложившихся на средства существования», но не более.</a:t>
            </a:r>
          </a:p>
          <a:p>
            <a:r>
              <a:rPr lang="ru-RU" sz="1900" b="1" i="1" dirty="0"/>
              <a:t>Р</a:t>
            </a:r>
            <a:r>
              <a:rPr lang="ru-RU" sz="1900" b="1" i="1" dirty="0" smtClean="0"/>
              <a:t>авенство </a:t>
            </a:r>
            <a:r>
              <a:rPr lang="ru-RU" sz="1900" b="1" i="1" dirty="0"/>
              <a:t>спроса и </a:t>
            </a:r>
            <a:r>
              <a:rPr lang="ru-RU" sz="1900" b="1" i="1" dirty="0" smtClean="0"/>
              <a:t>предложения</a:t>
            </a:r>
            <a:endParaRPr lang="ru-RU" sz="1900" b="1" i="1" dirty="0"/>
          </a:p>
          <a:p>
            <a:r>
              <a:rPr lang="ru-RU" sz="1900" b="1" i="1" dirty="0" smtClean="0"/>
              <a:t>Цель производства - потребление</a:t>
            </a:r>
            <a:endParaRPr lang="ru-RU" sz="1900" b="1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87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8342" y="200297"/>
            <a:ext cx="10339009" cy="1320800"/>
          </a:xfrm>
        </p:spPr>
        <p:txBody>
          <a:bodyPr/>
          <a:lstStyle/>
          <a:p>
            <a:r>
              <a:rPr lang="ru-RU" dirty="0" smtClean="0"/>
              <a:t>Сравнительная характеристика взглядов</a:t>
            </a:r>
            <a:endParaRPr lang="en-US" dirty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05206655"/>
              </p:ext>
            </p:extLst>
          </p:nvPr>
        </p:nvGraphicFramePr>
        <p:xfrm>
          <a:off x="522514" y="973908"/>
          <a:ext cx="8734698" cy="5312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1566">
                  <a:extLst>
                    <a:ext uri="{9D8B030D-6E8A-4147-A177-3AD203B41FA5}">
                      <a16:colId xmlns:a16="http://schemas.microsoft.com/office/drawing/2014/main" val="3533027433"/>
                    </a:ext>
                  </a:extLst>
                </a:gridCol>
                <a:gridCol w="2911566">
                  <a:extLst>
                    <a:ext uri="{9D8B030D-6E8A-4147-A177-3AD203B41FA5}">
                      <a16:colId xmlns:a16="http://schemas.microsoft.com/office/drawing/2014/main" val="1730742122"/>
                    </a:ext>
                  </a:extLst>
                </a:gridCol>
                <a:gridCol w="2911566">
                  <a:extLst>
                    <a:ext uri="{9D8B030D-6E8A-4147-A177-3AD203B41FA5}">
                      <a16:colId xmlns:a16="http://schemas.microsoft.com/office/drawing/2014/main" val="414144094"/>
                    </a:ext>
                  </a:extLst>
                </a:gridCol>
              </a:tblGrid>
              <a:tr h="832398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Критерий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Уильям </a:t>
                      </a:r>
                      <a:r>
                        <a:rPr lang="ru-RU" dirty="0" err="1" smtClean="0"/>
                        <a:t>Петти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Пьер де </a:t>
                      </a:r>
                      <a:r>
                        <a:rPr lang="ru-RU" dirty="0" err="1" smtClean="0"/>
                        <a:t>Буагильбер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028617"/>
                  </a:ext>
                </a:extLst>
              </a:tr>
              <a:tr h="1029778">
                <a:tc>
                  <a:txBody>
                    <a:bodyPr/>
                    <a:lstStyle/>
                    <a:p>
                      <a:r>
                        <a:rPr lang="ru-RU" dirty="0" smtClean="0"/>
                        <a:t>1.Стоимость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Создается трудом лишь при производстве денежного материала: золота или серебра;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Создается трудом независимо от того, будет ли продукт труда обменен на деньги;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251509"/>
                  </a:ext>
                </a:extLst>
              </a:tr>
              <a:tr h="1403531">
                <a:tc>
                  <a:txBody>
                    <a:bodyPr/>
                    <a:lstStyle/>
                    <a:p>
                      <a:r>
                        <a:rPr lang="ru-RU" dirty="0" smtClean="0"/>
                        <a:t>2.Деньги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Важнейшая функция денег – быть мерой стоимости;</a:t>
                      </a:r>
                    </a:p>
                    <a:p>
                      <a:r>
                        <a:rPr lang="ru-RU" dirty="0" smtClean="0"/>
                        <a:t>Деньги – главный стимул экономического роста.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Единственная функция</a:t>
                      </a:r>
                    </a:p>
                    <a:p>
                      <a:r>
                        <a:rPr lang="ru-RU" dirty="0" smtClean="0"/>
                        <a:t>денег</a:t>
                      </a:r>
                      <a:r>
                        <a:rPr lang="ru-RU" baseline="0" dirty="0" smtClean="0"/>
                        <a:t> -</a:t>
                      </a:r>
                      <a:r>
                        <a:rPr lang="ru-RU" dirty="0" smtClean="0"/>
                        <a:t> средство обмена; </a:t>
                      </a:r>
                    </a:p>
                    <a:p>
                      <a:r>
                        <a:rPr lang="ru-RU" dirty="0" smtClean="0"/>
                        <a:t>Деньги-источник всех бед, «общий палач»;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061901"/>
                  </a:ext>
                </a:extLst>
              </a:tr>
              <a:tr h="832398">
                <a:tc>
                  <a:txBody>
                    <a:bodyPr/>
                    <a:lstStyle/>
                    <a:p>
                      <a:r>
                        <a:rPr lang="ru-RU" dirty="0" smtClean="0"/>
                        <a:t>3.Основа экономики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Петти</a:t>
                      </a:r>
                      <a:r>
                        <a:rPr lang="ru-RU" dirty="0" smtClean="0"/>
                        <a:t> видит основу экономики в промышленности;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Буагильбер</a:t>
                      </a:r>
                      <a:r>
                        <a:rPr lang="ru-RU" dirty="0" smtClean="0"/>
                        <a:t> – в сельском хозяйстве;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975907"/>
                  </a:ext>
                </a:extLst>
              </a:tr>
              <a:tr h="832398">
                <a:tc>
                  <a:txBody>
                    <a:bodyPr/>
                    <a:lstStyle/>
                    <a:p>
                      <a:r>
                        <a:rPr lang="ru-RU" dirty="0" smtClean="0"/>
                        <a:t>4.Представители классов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Выражал</a:t>
                      </a:r>
                      <a:r>
                        <a:rPr lang="ru-RU" baseline="0" dirty="0" smtClean="0"/>
                        <a:t> и</a:t>
                      </a:r>
                      <a:r>
                        <a:rPr lang="ru-RU" dirty="0" smtClean="0"/>
                        <a:t>нтересы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промышленной буржуазии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Мелкая буржуазия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7259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63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189" y="277566"/>
            <a:ext cx="6505302" cy="641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Практическое значение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63041"/>
            <a:ext cx="8596668" cy="4578322"/>
          </a:xfrm>
        </p:spPr>
        <p:txBody>
          <a:bodyPr/>
          <a:lstStyle/>
          <a:p>
            <a:r>
              <a:rPr lang="ru-RU" sz="2000" dirty="0" smtClean="0"/>
              <a:t>Создание основ теории трудовой стоимости</a:t>
            </a:r>
          </a:p>
          <a:p>
            <a:pPr marL="0" indent="0">
              <a:buNone/>
            </a:pPr>
            <a:endParaRPr lang="ru-RU" sz="2000" dirty="0" smtClean="0"/>
          </a:p>
          <a:p>
            <a:r>
              <a:rPr lang="ru-RU" sz="2000" dirty="0" smtClean="0"/>
              <a:t>Провозглашение идей </a:t>
            </a:r>
            <a:r>
              <a:rPr lang="ru-RU" sz="2000" dirty="0"/>
              <a:t>экономической свободы, либерального направления в </a:t>
            </a:r>
            <a:r>
              <a:rPr lang="ru-RU" sz="2000" dirty="0" smtClean="0"/>
              <a:t>экономике</a:t>
            </a:r>
          </a:p>
          <a:p>
            <a:pPr marL="0" indent="0">
              <a:buNone/>
            </a:pPr>
            <a:endParaRPr lang="ru-RU" sz="2000" dirty="0" smtClean="0"/>
          </a:p>
          <a:p>
            <a:r>
              <a:rPr lang="ru-RU" sz="2000" dirty="0" smtClean="0"/>
              <a:t>Выработка научного представления </a:t>
            </a:r>
            <a:r>
              <a:rPr lang="ru-RU" sz="2000" dirty="0"/>
              <a:t>о прибавочной стоимости, прибыли, налогах, земельной </a:t>
            </a:r>
            <a:r>
              <a:rPr lang="ru-RU" sz="2000" dirty="0" smtClean="0"/>
              <a:t>ренте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3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626" y="139338"/>
            <a:ext cx="8596668" cy="1320800"/>
          </a:xfrm>
        </p:spPr>
        <p:txBody>
          <a:bodyPr/>
          <a:lstStyle/>
          <a:p>
            <a:r>
              <a:rPr lang="ru-RU" dirty="0" smtClean="0"/>
              <a:t>Вывод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626" y="888275"/>
            <a:ext cx="10121294" cy="5736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Течение: </a:t>
            </a:r>
            <a:r>
              <a:rPr lang="ru-RU" b="1" i="1" u="sng" dirty="0" smtClean="0"/>
              <a:t>Классическая политическая экономия </a:t>
            </a:r>
          </a:p>
          <a:p>
            <a:pPr marL="0" indent="0">
              <a:buNone/>
            </a:pPr>
            <a:r>
              <a:rPr lang="ru-RU" b="1" i="1" dirty="0" smtClean="0"/>
              <a:t>Период : </a:t>
            </a:r>
            <a:r>
              <a:rPr lang="ru-RU" b="1" i="1" dirty="0"/>
              <a:t>вторая половина XVII —начало </a:t>
            </a:r>
            <a:r>
              <a:rPr lang="ru-RU" b="1" i="1" dirty="0" err="1"/>
              <a:t>XVIIIв</a:t>
            </a:r>
            <a:r>
              <a:rPr lang="ru-RU" b="1" i="1" dirty="0"/>
              <a:t>.</a:t>
            </a:r>
            <a:br>
              <a:rPr lang="ru-RU" b="1" i="1" dirty="0"/>
            </a:br>
            <a:r>
              <a:rPr lang="ru-RU" b="1" i="1" dirty="0"/>
              <a:t>(конец XVIII - начало XIX века</a:t>
            </a:r>
            <a:r>
              <a:rPr lang="ru-RU" b="1" i="1" dirty="0" smtClean="0"/>
              <a:t>)</a:t>
            </a:r>
            <a:r>
              <a:rPr lang="ru-RU" b="1" i="1" u="sng" dirty="0" smtClean="0"/>
              <a:t> </a:t>
            </a:r>
          </a:p>
          <a:p>
            <a:pPr marL="0" indent="0">
              <a:buNone/>
            </a:pPr>
            <a:r>
              <a:rPr lang="ru-RU" b="1" i="1" dirty="0" smtClean="0"/>
              <a:t>Представители </a:t>
            </a:r>
            <a:r>
              <a:rPr lang="ru-RU" b="1" i="1" dirty="0"/>
              <a:t>:</a:t>
            </a:r>
            <a:r>
              <a:rPr lang="ru-RU" b="1" i="1" u="sng" dirty="0"/>
              <a:t>Уильям </a:t>
            </a:r>
            <a:r>
              <a:rPr lang="ru-RU" b="1" i="1" u="sng" dirty="0" err="1"/>
              <a:t>Петти</a:t>
            </a:r>
            <a:r>
              <a:rPr lang="ru-RU" b="1" i="1" u="sng" dirty="0"/>
              <a:t> и Пьер де </a:t>
            </a:r>
            <a:r>
              <a:rPr lang="ru-RU" b="1" i="1" u="sng" dirty="0" err="1" smtClean="0"/>
              <a:t>Буагильбер</a:t>
            </a:r>
            <a:endParaRPr lang="ru-RU" b="1" i="1" u="sng" dirty="0" smtClean="0"/>
          </a:p>
          <a:p>
            <a:pPr marL="0" indent="0">
              <a:buNone/>
            </a:pPr>
            <a:r>
              <a:rPr lang="ru-RU" b="1" i="1" dirty="0" smtClean="0"/>
              <a:t>Данное течение стало переходным от меркантилизма к </a:t>
            </a:r>
            <a:r>
              <a:rPr lang="ru-RU" b="1" i="1" dirty="0" err="1" smtClean="0"/>
              <a:t>физиократии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Во-первых</a:t>
            </a:r>
            <a:r>
              <a:rPr lang="ru-RU" b="1" i="1" dirty="0"/>
              <a:t>, </a:t>
            </a:r>
            <a:r>
              <a:rPr lang="ru-RU" b="1" i="1" dirty="0" smtClean="0"/>
              <a:t>оно открыло </a:t>
            </a:r>
            <a:r>
              <a:rPr lang="ru-RU" b="1" i="1" dirty="0"/>
              <a:t>реальный источник богатства общества – процесс производства.</a:t>
            </a:r>
          </a:p>
          <a:p>
            <a:pPr marL="0" indent="0">
              <a:buNone/>
            </a:pPr>
            <a:r>
              <a:rPr lang="ru-RU" b="1" i="1" dirty="0"/>
              <a:t> Во-вторых, политическая экономия стала исследовать хозяйственную деятельность как систему, охватывающую производство, распределение, обмен и потребление услуг и благ.</a:t>
            </a:r>
          </a:p>
          <a:p>
            <a:pPr marL="0" indent="0">
              <a:buNone/>
            </a:pPr>
            <a:r>
              <a:rPr lang="ru-RU" b="1" i="1" dirty="0"/>
              <a:t> В-третьих, </a:t>
            </a:r>
            <a:r>
              <a:rPr lang="ru-RU" b="1" i="1" dirty="0" smtClean="0"/>
              <a:t>это течение не ограничилось </a:t>
            </a:r>
            <a:r>
              <a:rPr lang="ru-RU" b="1" i="1" dirty="0"/>
              <a:t>описанием явлений </a:t>
            </a:r>
            <a:r>
              <a:rPr lang="ru-RU" b="1" i="1" dirty="0" smtClean="0"/>
              <a:t>и перешло </a:t>
            </a:r>
            <a:r>
              <a:rPr lang="ru-RU" b="1" i="1" dirty="0"/>
              <a:t>к выявлению их сущности и законов развития.</a:t>
            </a:r>
          </a:p>
          <a:p>
            <a:pPr marL="0" indent="0">
              <a:buNone/>
            </a:pPr>
            <a:r>
              <a:rPr lang="ru-RU" b="1" i="1" dirty="0"/>
              <a:t>Источник богатства — не внешняя торговля (меркантилизм), не природа как таковая (</a:t>
            </a:r>
            <a:r>
              <a:rPr lang="ru-RU" b="1" i="1" dirty="0" err="1"/>
              <a:t>физиократия</a:t>
            </a:r>
            <a:r>
              <a:rPr lang="ru-RU" b="1" i="1" dirty="0"/>
              <a:t>) , а сфера производства, трудовая деятельность в ее многообразных формах.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08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88275" y="383177"/>
            <a:ext cx="92328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за внимание!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5466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26" y="1428205"/>
            <a:ext cx="9474925" cy="5146765"/>
          </a:xfrm>
        </p:spPr>
        <p:txBody>
          <a:bodyPr>
            <a:normAutofit/>
          </a:bodyPr>
          <a:lstStyle/>
          <a:p>
            <a:r>
              <a:rPr lang="ru-RU" sz="3100" b="1" i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Классическая </a:t>
            </a:r>
            <a:r>
              <a:rPr lang="ru-RU" sz="31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политическая экономия </a:t>
            </a:r>
            <a:r>
              <a:rPr lang="ru-RU" sz="3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</a:t>
            </a: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экономическое </a:t>
            </a:r>
            <a: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течение , пришедшее на смену меркантилизму. </a:t>
            </a:r>
            <a:b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3200" b="1" i="1" dirty="0">
                <a:ln w="0"/>
              </a:rPr>
              <a:t>Временные </a:t>
            </a:r>
            <a:r>
              <a:rPr lang="ru-RU" sz="3200" b="1" i="1" dirty="0" smtClean="0">
                <a:ln w="0"/>
              </a:rPr>
              <a:t>рамки(первый этап)</a:t>
            </a:r>
            <a:r>
              <a:rPr lang="ru-RU" sz="3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вторая </a:t>
            </a: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половина </a:t>
            </a:r>
            <a: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XVII —начало X</a:t>
            </a:r>
            <a:r>
              <a:rPr lang="en-US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VIII</a:t>
            </a:r>
            <a: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в.</a:t>
            </a: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</a:t>
            </a:r>
            <a: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конец </a:t>
            </a: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XVIII - </a:t>
            </a:r>
            <a: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начало </a:t>
            </a: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XIX века</a:t>
            </a:r>
            <a: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)</a:t>
            </a:r>
            <a:br>
              <a:rPr lang="ru-RU" sz="2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3100" b="1" i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Представители:</a:t>
            </a:r>
            <a:r>
              <a:rPr lang="ru-RU" sz="31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31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2200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Уильям </a:t>
            </a:r>
            <a:r>
              <a:rPr lang="ru-RU" sz="2200" dirty="0" err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Петти</a:t>
            </a:r>
            <a:r>
              <a:rPr lang="ru-RU" sz="22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Пьер </a:t>
            </a:r>
            <a:r>
              <a:rPr lang="ru-RU" sz="2200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 </a:t>
            </a:r>
            <a:r>
              <a:rPr lang="ru-RU" sz="2200" dirty="0" err="1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Буагильбер</a:t>
            </a:r>
            <a:r>
              <a:rPr lang="ru-RU" sz="28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28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en-US" sz="2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3399" y="319929"/>
            <a:ext cx="5854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Общие сведения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319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0629"/>
            <a:ext cx="8596668" cy="1320800"/>
          </a:xfrm>
        </p:spPr>
        <p:txBody>
          <a:bodyPr/>
          <a:lstStyle/>
          <a:p>
            <a:r>
              <a:rPr lang="ru-RU" dirty="0" smtClean="0"/>
              <a:t>Социально-экономические условия 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45121" y="984068"/>
            <a:ext cx="10441578" cy="587393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600" dirty="0" smtClean="0"/>
              <a:t>             </a:t>
            </a:r>
            <a:r>
              <a:rPr lang="ru-RU" sz="2600" b="1" i="1" dirty="0" smtClean="0"/>
              <a:t>Развитие предпринимательской деятельности и утверждение позиций капитализма</a:t>
            </a:r>
          </a:p>
          <a:p>
            <a:pPr marL="0" indent="0" algn="ctr">
              <a:buNone/>
            </a:pPr>
            <a:endParaRPr lang="ru-RU" sz="2600" dirty="0" smtClean="0"/>
          </a:p>
          <a:p>
            <a:pPr marL="0" indent="0" algn="ctr">
              <a:buNone/>
            </a:pPr>
            <a:endParaRPr lang="ru-RU" sz="2600" dirty="0" smtClean="0"/>
          </a:p>
          <a:p>
            <a:pPr marL="0" indent="0" algn="ctr">
              <a:buNone/>
            </a:pPr>
            <a:r>
              <a:rPr lang="ru-RU" sz="2600" dirty="0" smtClean="0"/>
              <a:t>        </a:t>
            </a:r>
            <a:r>
              <a:rPr lang="ru-RU" sz="2600" b="1" i="1" dirty="0" smtClean="0"/>
              <a:t>Ориентация на развитие производства и промышленный капитал</a:t>
            </a:r>
          </a:p>
          <a:p>
            <a:pPr marL="0" indent="0" algn="ctr">
              <a:buNone/>
            </a:pPr>
            <a:endParaRPr lang="ru-RU" sz="2600" dirty="0" smtClean="0"/>
          </a:p>
          <a:p>
            <a:pPr marL="0" indent="0" algn="ctr">
              <a:buNone/>
            </a:pPr>
            <a:endParaRPr lang="ru-RU" sz="2600" dirty="0" smtClean="0"/>
          </a:p>
          <a:p>
            <a:pPr marL="0" indent="0" algn="ctr">
              <a:buNone/>
            </a:pPr>
            <a:endParaRPr lang="ru-RU" sz="2600" dirty="0" smtClean="0"/>
          </a:p>
          <a:p>
            <a:pPr marL="0" indent="0" algn="ctr">
              <a:buNone/>
            </a:pPr>
            <a:r>
              <a:rPr lang="ru-RU" sz="2600" dirty="0" smtClean="0"/>
              <a:t>       </a:t>
            </a:r>
            <a:r>
              <a:rPr lang="ru-RU" sz="2600" b="1" i="1" dirty="0" smtClean="0"/>
              <a:t>Необходимость возникновения новой экономической концепции</a:t>
            </a:r>
          </a:p>
          <a:p>
            <a:pPr marL="0" indent="0" algn="ctr">
              <a:buNone/>
            </a:pPr>
            <a:r>
              <a:rPr lang="ru-RU" sz="2600" b="1" i="1" dirty="0" smtClean="0"/>
              <a:t>  </a:t>
            </a:r>
          </a:p>
          <a:p>
            <a:pPr marL="0" indent="0" algn="ctr">
              <a:buNone/>
            </a:pPr>
            <a:endParaRPr lang="ru-RU" sz="2600" b="1" i="1" dirty="0"/>
          </a:p>
          <a:p>
            <a:pPr marL="0" indent="0" algn="ctr">
              <a:buNone/>
            </a:pPr>
            <a:endParaRPr lang="ru-RU" sz="2600" b="1" i="1" dirty="0" smtClean="0"/>
          </a:p>
          <a:p>
            <a:pPr marL="0" indent="0" algn="ctr">
              <a:buNone/>
            </a:pPr>
            <a:r>
              <a:rPr lang="ru-RU" sz="2600" b="1" i="1" dirty="0" smtClean="0"/>
              <a:t>Меркантилизм                Классическая политическая экономия </a:t>
            </a:r>
            <a:endParaRPr lang="ru-RU" sz="2600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en-US" b="1" i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5272678" y="1643016"/>
            <a:ext cx="461554" cy="8911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352" y="2978294"/>
            <a:ext cx="518205" cy="11764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590" y="4631653"/>
            <a:ext cx="518205" cy="1223190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 flipV="1">
            <a:off x="2821575" y="6061165"/>
            <a:ext cx="1027611" cy="241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191140" y="226422"/>
            <a:ext cx="97971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Основные положения классической политической экономии:</a:t>
            </a:r>
            <a:endParaRPr lang="ru-RU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233196" y="1293741"/>
            <a:ext cx="11173098" cy="567747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КПЭ основана на учении о </a:t>
            </a:r>
            <a:r>
              <a:rPr lang="ru-RU" sz="2000" b="1" i="1" dirty="0">
                <a:solidFill>
                  <a:srgbClr val="FF0000"/>
                </a:solidFill>
              </a:rPr>
              <a:t>трудовой теории стоимости</a:t>
            </a:r>
            <a:r>
              <a:rPr lang="ru-RU" sz="2000" dirty="0">
                <a:solidFill>
                  <a:srgbClr val="FF000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Главный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принцип - </a:t>
            </a:r>
            <a:r>
              <a:rPr lang="ru-RU" sz="2000" b="1" i="1" dirty="0">
                <a:solidFill>
                  <a:srgbClr val="FF0000"/>
                </a:solidFill>
              </a:rPr>
              <a:t>"</a:t>
            </a:r>
            <a:r>
              <a:rPr lang="ru-RU" sz="2000" b="1" i="1" dirty="0" err="1">
                <a:solidFill>
                  <a:srgbClr val="FF0000"/>
                </a:solidFill>
              </a:rPr>
              <a:t>laissez</a:t>
            </a:r>
            <a:r>
              <a:rPr lang="ru-RU" sz="2000" b="1" i="1" dirty="0">
                <a:solidFill>
                  <a:srgbClr val="FF0000"/>
                </a:solidFill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</a:rPr>
              <a:t>faire</a:t>
            </a:r>
            <a:r>
              <a:rPr lang="ru-RU" sz="2000" b="1" i="1" dirty="0">
                <a:solidFill>
                  <a:srgbClr val="FF0000"/>
                </a:solidFill>
              </a:rPr>
              <a:t>"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("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предоставьте делам идти своим ходом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")-экономическая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доктрина, согласно которой государственное вмешательство в экономику должно быть минимальным (государство должно создавать правовые основы экономической деятельности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Ценность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товара определяется издержками, затраченными на его производство.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Человек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рассматривается только как 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ru-RU" sz="2000" b="1" i="1" dirty="0">
                <a:solidFill>
                  <a:srgbClr val="FF0000"/>
                </a:solidFill>
              </a:rPr>
              <a:t>экономический человек"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, который стремится к собственной выгоде, к улучшению своего положения.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Целью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предпринимательской деятельности капиталиста является </a:t>
            </a:r>
            <a:r>
              <a:rPr lang="ru-RU" sz="2000" b="1" i="1" dirty="0">
                <a:solidFill>
                  <a:srgbClr val="FF0000"/>
                </a:solidFill>
              </a:rPr>
              <a:t>получение максимума прибыли</a:t>
            </a:r>
            <a:r>
              <a:rPr lang="ru-RU" sz="2000" b="1" i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Неприятие протекционизма в экономической политике государства, отстаивание принципа </a:t>
            </a:r>
            <a:r>
              <a:rPr lang="ru-RU" sz="2000" b="1" i="1" dirty="0">
                <a:solidFill>
                  <a:srgbClr val="FF0000"/>
                </a:solidFill>
              </a:rPr>
              <a:t>экономического либерализма.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9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26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248" y="177072"/>
            <a:ext cx="9442026" cy="2836093"/>
          </a:xfrm>
        </p:spPr>
        <p:txBody>
          <a:bodyPr/>
          <a:lstStyle/>
          <a:p>
            <a:r>
              <a:rPr lang="ru-RU" dirty="0" smtClean="0"/>
              <a:t>Социально-экономические условия в Англии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97873"/>
            <a:ext cx="8596668" cy="3753396"/>
          </a:xfrm>
        </p:spPr>
        <p:txBody>
          <a:bodyPr/>
          <a:lstStyle/>
          <a:p>
            <a:r>
              <a:rPr lang="ru-RU" dirty="0" smtClean="0"/>
              <a:t>Развитие В </a:t>
            </a:r>
            <a:r>
              <a:rPr lang="ru-RU" dirty="0"/>
              <a:t>Англии в начале XVII в. </a:t>
            </a:r>
            <a:r>
              <a:rPr lang="ru-RU" dirty="0" smtClean="0"/>
              <a:t>капиталистического уклада </a:t>
            </a:r>
            <a:r>
              <a:rPr lang="ru-RU" dirty="0"/>
              <a:t>хозяйства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Быстрое развитие промышленности , распространение аренды земли фермерами-капиталистами, применявшими наемный труд.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Обострение социальных противоречий в Англии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25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684" y="287383"/>
            <a:ext cx="8596668" cy="1320800"/>
          </a:xfrm>
        </p:spPr>
        <p:txBody>
          <a:bodyPr/>
          <a:lstStyle/>
          <a:p>
            <a:r>
              <a:rPr lang="ru-RU" dirty="0" smtClean="0"/>
              <a:t> Уильям </a:t>
            </a:r>
            <a:r>
              <a:rPr lang="ru-RU" dirty="0" err="1" smtClean="0"/>
              <a:t>Петти</a:t>
            </a:r>
            <a:endParaRPr lang="en-US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349546">
            <a:off x="7643359" y="1635093"/>
            <a:ext cx="3179655" cy="4225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03512" y="1033417"/>
            <a:ext cx="67594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Уильям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Петти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(1623–1687 гг.) – основоположник классической школы политической экономии в Англии. По своим взглядам занимал промежуточное положение между меркантилистами и классической школой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Из сочинений У.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Петти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наиболее значимы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«Трактат о налогах и сборах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Политическая арифметика»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и </a:t>
            </a:r>
          </a:p>
          <a:p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Несколько слов по поводу денег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endParaRPr lang="ru-RU" sz="2000" b="1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них впервые в истории экономической мысли было заявлено, что основой хозяйства является не торговля, а производство. </a:t>
            </a:r>
          </a:p>
        </p:txBody>
      </p:sp>
    </p:spTree>
    <p:extLst>
      <p:ext uri="{BB962C8B-B14F-4D97-AF65-F5344CB8AC3E}">
        <p14:creationId xmlns:p14="http://schemas.microsoft.com/office/powerpoint/2010/main" val="247035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46" y="139338"/>
            <a:ext cx="8596668" cy="1320800"/>
          </a:xfrm>
        </p:spPr>
        <p:txBody>
          <a:bodyPr/>
          <a:lstStyle/>
          <a:p>
            <a:r>
              <a:rPr lang="ru-RU" dirty="0" smtClean="0"/>
              <a:t>Основные идеи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052" y="799738"/>
            <a:ext cx="10180320" cy="566928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трудовой стоимости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b="1" i="1" dirty="0" smtClean="0"/>
              <a:t>«</a:t>
            </a:r>
            <a:r>
              <a:rPr lang="ru-RU" b="1" i="1" dirty="0"/>
              <a:t>Труд есть отец богатства, а земля – его мать».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      Стоимость товара = количество труда , затрачиваемое на его производство</a:t>
            </a:r>
            <a:endParaRPr lang="ru-RU" b="1" i="1" dirty="0"/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 дифференциации цен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Рыночная цена = «цена политическая»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= «цена естественная»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о равенстве товаров </a:t>
            </a:r>
          </a:p>
          <a:p>
            <a:endParaRPr lang="ru-RU" dirty="0" smtClean="0"/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Вклад в развитие науки</a:t>
            </a:r>
          </a:p>
          <a:p>
            <a:r>
              <a:rPr lang="ru-RU" b="1" i="1" dirty="0" smtClean="0"/>
              <a:t>Основатель статистики («политическая арифметика»)</a:t>
            </a:r>
            <a:endParaRPr lang="ru-RU" b="1" i="1" dirty="0"/>
          </a:p>
          <a:p>
            <a:r>
              <a:rPr lang="ru-RU" b="1" i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Ввел метод </a:t>
            </a:r>
            <a:r>
              <a:rPr lang="ru-RU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научной </a:t>
            </a:r>
            <a:r>
              <a:rPr lang="ru-RU" b="1" i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абстракции</a:t>
            </a:r>
            <a:endParaRPr lang="ru-RU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982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708" y="87086"/>
            <a:ext cx="8596668" cy="1416594"/>
          </a:xfrm>
        </p:spPr>
        <p:txBody>
          <a:bodyPr/>
          <a:lstStyle/>
          <a:p>
            <a:r>
              <a:rPr lang="ru-RU" dirty="0" smtClean="0"/>
              <a:t>Основные идеи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13510" y="827314"/>
            <a:ext cx="10572204" cy="581732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Заработная плата</a:t>
            </a:r>
          </a:p>
          <a:p>
            <a:pPr marL="0" indent="0">
              <a:buNone/>
            </a:pPr>
            <a:r>
              <a:rPr lang="ru-RU" sz="2200" b="1" i="1" dirty="0" smtClean="0"/>
              <a:t>Заработная  плата = цена труда</a:t>
            </a:r>
          </a:p>
          <a:p>
            <a:pPr marL="0" indent="0">
              <a:buNone/>
            </a:pPr>
            <a:r>
              <a:rPr lang="ru-RU" dirty="0" smtClean="0"/>
              <a:t>(физиологический прожиточный минимум)</a:t>
            </a: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Цена земли</a:t>
            </a:r>
          </a:p>
          <a:p>
            <a:pPr marL="0" indent="0">
              <a:buNone/>
            </a:pPr>
            <a:r>
              <a:rPr lang="ru-RU" sz="2200" b="1" i="1" dirty="0" smtClean="0"/>
              <a:t>Цена земли=рента =излишек над издержками в с\х=прибыль</a:t>
            </a:r>
          </a:p>
          <a:p>
            <a:pPr marL="0" indent="0">
              <a:buNone/>
            </a:pPr>
            <a:r>
              <a:rPr lang="ru-RU" dirty="0" smtClean="0"/>
              <a:t>(чистый </a:t>
            </a:r>
            <a:r>
              <a:rPr lang="ru-RU" dirty="0"/>
              <a:t>доход с </a:t>
            </a:r>
            <a:r>
              <a:rPr lang="ru-RU" dirty="0" smtClean="0"/>
              <a:t>земли)</a:t>
            </a:r>
          </a:p>
          <a:p>
            <a:r>
              <a:rPr lang="ru-RU" dirty="0" smtClean="0"/>
              <a:t>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Богатство</a:t>
            </a:r>
          </a:p>
          <a:p>
            <a:pPr marL="0" indent="0">
              <a:buNone/>
            </a:pPr>
            <a:r>
              <a:rPr lang="ru-RU" sz="2100" b="1" i="1" dirty="0"/>
              <a:t>Б</a:t>
            </a:r>
            <a:r>
              <a:rPr lang="ru-RU" sz="2100" b="1" i="1" dirty="0" smtClean="0"/>
              <a:t>огатство </a:t>
            </a:r>
            <a:r>
              <a:rPr lang="ru-RU" sz="2100" b="1" i="1" dirty="0"/>
              <a:t>страны — в производственных товарах, а не в количестве денег </a:t>
            </a:r>
            <a:endParaRPr lang="ru-RU" sz="2100" b="1" i="1" dirty="0" smtClean="0"/>
          </a:p>
          <a:p>
            <a:pPr marL="0" indent="0">
              <a:buNone/>
            </a:pPr>
            <a:r>
              <a:rPr lang="ru-RU" sz="2100" b="1" i="1" dirty="0" smtClean="0"/>
              <a:t>Вывод : </a:t>
            </a:r>
            <a:r>
              <a:rPr lang="ru-RU" sz="2100" dirty="0" smtClean="0"/>
              <a:t>основа </a:t>
            </a:r>
            <a:r>
              <a:rPr lang="ru-RU" sz="2100" dirty="0"/>
              <a:t>национального хозяйства — процесс производства, подчиненный своим внутренним законам развития</a:t>
            </a:r>
            <a:r>
              <a:rPr lang="ru-RU" sz="2100" dirty="0" smtClean="0"/>
              <a:t>. Богатство </a:t>
            </a:r>
            <a:r>
              <a:rPr lang="ru-RU" sz="2100" dirty="0"/>
              <a:t>создается трудом и его результатами в сфере материального произ­водства, а процесс обращения обеспечивает распределение последнего.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252785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Социально-экономические условия во Франции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Бедственное положение крестьянства, вызванное </a:t>
            </a:r>
            <a:r>
              <a:rPr lang="ru-RU" dirty="0" smtClean="0"/>
              <a:t>войной</a:t>
            </a:r>
          </a:p>
          <a:p>
            <a:endParaRPr lang="ru-RU" dirty="0"/>
          </a:p>
          <a:p>
            <a:r>
              <a:rPr lang="ru-RU" dirty="0" smtClean="0"/>
              <a:t>Проведение разорительной политики </a:t>
            </a:r>
          </a:p>
          <a:p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риоритет </a:t>
            </a:r>
            <a:r>
              <a:rPr lang="ru-RU" dirty="0"/>
              <a:t>внешней </a:t>
            </a:r>
            <a:r>
              <a:rPr lang="ru-RU" dirty="0" smtClean="0"/>
              <a:t>торговли </a:t>
            </a:r>
            <a:r>
              <a:rPr lang="ru-RU" dirty="0"/>
              <a:t>и накоплению денег </a:t>
            </a:r>
            <a:r>
              <a:rPr lang="ru-RU" dirty="0" smtClean="0"/>
              <a:t>=</a:t>
            </a:r>
            <a:r>
              <a:rPr lang="en-US" dirty="0" smtClean="0"/>
              <a:t>&gt;</a:t>
            </a:r>
            <a:r>
              <a:rPr lang="ru-RU" dirty="0" smtClean="0"/>
              <a:t>высокие налоги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Резкое социальное расслоение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75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Аспект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852</TotalTime>
  <Words>714</Words>
  <Application>Microsoft Office PowerPoint</Application>
  <PresentationFormat>Широкоэкранный</PresentationFormat>
  <Paragraphs>128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Зарождение классической  школы </vt:lpstr>
      <vt:lpstr>Классическая политическая экономия - экономическое течение , пришедшее на смену меркантилизму.   Временные рамки(первый этап): вторая половина XVII —начало XVIIIв. (конец XVIII - начало XIX века)  Представители: Уильям Петти и Пьер де Буагильбер  </vt:lpstr>
      <vt:lpstr>Социально-экономические условия </vt:lpstr>
      <vt:lpstr>Основные положения классической политической экономии:</vt:lpstr>
      <vt:lpstr>Социально-экономические условия в Англии</vt:lpstr>
      <vt:lpstr> Уильям Петти</vt:lpstr>
      <vt:lpstr>Основные идеи</vt:lpstr>
      <vt:lpstr>Основные идеи</vt:lpstr>
      <vt:lpstr>Социально-экономические условия во Франции</vt:lpstr>
      <vt:lpstr>Пьер Буагильбер</vt:lpstr>
      <vt:lpstr>Основные идеи и новаторство</vt:lpstr>
      <vt:lpstr>Сравнительная характеристика взглядов</vt:lpstr>
      <vt:lpstr>Презентация PowerPoint</vt:lpstr>
      <vt:lpstr>Практическое значение</vt:lpstr>
      <vt:lpstr>Вывод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Lenovo</dc:creator>
  <cp:lastModifiedBy>Lenovo</cp:lastModifiedBy>
  <cp:revision>42</cp:revision>
  <dcterms:created xsi:type="dcterms:W3CDTF">2018-09-10T15:57:12Z</dcterms:created>
  <dcterms:modified xsi:type="dcterms:W3CDTF">2018-09-17T19:27:50Z</dcterms:modified>
</cp:coreProperties>
</file>