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Bree Serif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XS5869epTWWXHaDWVjssAVTPT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87004196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318700419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187004196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3187004196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187004196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3187004196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187004196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3187004196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87004196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3187004196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" name="Google Shape;11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084" y="0"/>
            <a:ext cx="90102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187004196b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999" y="905525"/>
            <a:ext cx="6069775" cy="38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187004196b_0_10"/>
          <p:cNvSpPr txBox="1"/>
          <p:nvPr/>
        </p:nvSpPr>
        <p:spPr>
          <a:xfrm>
            <a:off x="0" y="36350"/>
            <a:ext cx="12192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Бэггинг, Случайный лес (Random forest)</a:t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46" name="Google Shape;146;g3187004196b_0_10"/>
          <p:cNvSpPr txBox="1"/>
          <p:nvPr/>
        </p:nvSpPr>
        <p:spPr>
          <a:xfrm>
            <a:off x="1444025" y="4784625"/>
            <a:ext cx="56883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rf_model = RandomForestRegressor(criterion=</a:t>
            </a:r>
            <a:r>
              <a:rPr lang="ru-RU" sz="850">
                <a:solidFill>
                  <a:srgbClr val="A31515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'squared_error'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max_depth=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008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# глубина дерева</a:t>
            </a:r>
            <a:endParaRPr sz="850">
              <a:solidFill>
                <a:srgbClr val="008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min_samples_leaf=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30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008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# минимальное кол-во наблюдений в листе дерева</a:t>
            </a:r>
            <a:endParaRPr sz="850">
              <a:solidFill>
                <a:srgbClr val="008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random_state=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42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n_estimators=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ru-RU" sz="850">
                <a:solidFill>
                  <a:srgbClr val="008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# кол-во деревьев</a:t>
            </a:r>
            <a:endParaRPr sz="850">
              <a:solidFill>
                <a:srgbClr val="008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)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rf_model.fit(X_train, y_train)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4299" y="1011150"/>
            <a:ext cx="5302750" cy="25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/>
          <p:nvPr/>
        </p:nvSpPr>
        <p:spPr>
          <a:xfrm>
            <a:off x="0" y="36350"/>
            <a:ext cx="12192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Бустинг (Boosting)</a:t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53" name="Google Shape;15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4425" y="3083875"/>
            <a:ext cx="4365500" cy="34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/>
        </p:nvSpPr>
        <p:spPr>
          <a:xfrm>
            <a:off x="1275925" y="5156800"/>
            <a:ext cx="60783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gb_model = GradientBoostingRegressor(criterion=</a:t>
            </a:r>
            <a:r>
              <a:rPr lang="ru-RU" sz="850">
                <a:solidFill>
                  <a:srgbClr val="A31515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'squared_error'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max_depth=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min_samples_leaf=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random_state=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42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    n_estimators=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gb_model.fit(X_train, y_train)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87004196b_0_54"/>
          <p:cNvSpPr txBox="1"/>
          <p:nvPr/>
        </p:nvSpPr>
        <p:spPr>
          <a:xfrm>
            <a:off x="0" y="36350"/>
            <a:ext cx="12192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Кроссвалидация</a:t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60" name="Google Shape;160;g3187004196b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475" y="654049"/>
            <a:ext cx="8032826" cy="39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187004196b_0_54"/>
          <p:cNvSpPr txBox="1"/>
          <p:nvPr/>
        </p:nvSpPr>
        <p:spPr>
          <a:xfrm>
            <a:off x="1488575" y="4607425"/>
            <a:ext cx="6503700" cy="2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params = {</a:t>
            </a:r>
            <a:r>
              <a:rPr lang="ru-RU" sz="850">
                <a:solidFill>
                  <a:srgbClr val="A31515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'n_estimators'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:[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50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200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400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lang="ru-RU" sz="850">
                <a:solidFill>
                  <a:srgbClr val="A31515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'max_depth'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:[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]}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gs = GridSearchCV(gb_model, params,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scoring=</a:t>
            </a:r>
            <a:r>
              <a:rPr lang="ru-RU" sz="850">
                <a:solidFill>
                  <a:srgbClr val="A31515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'r2'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008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# метрика</a:t>
            </a:r>
            <a:endParaRPr sz="850">
              <a:solidFill>
                <a:srgbClr val="008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cv=KFold(n_splits=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  </a:t>
            </a:r>
            <a:r>
              <a:rPr lang="ru-RU" sz="850">
                <a:solidFill>
                  <a:srgbClr val="008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# k (кол-во разбиений/итераций) в кросс-валидации</a:t>
            </a:r>
            <a:endParaRPr sz="850">
              <a:solidFill>
                <a:srgbClr val="008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random_state=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21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shuffle=</a:t>
            </a:r>
            <a:r>
              <a:rPr lang="ru-RU" sz="850">
                <a:solidFill>
                  <a:srgbClr val="0000FF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n_jobs=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-1</a:t>
            </a:r>
            <a:endParaRPr sz="850">
              <a:solidFill>
                <a:srgbClr val="116644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)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gs.fit(X_train, y_train)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4819" y="1535903"/>
            <a:ext cx="10151563" cy="4776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9996" y="362080"/>
            <a:ext cx="9022498" cy="53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2117" y="2324580"/>
            <a:ext cx="7625779" cy="257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026" y="192835"/>
            <a:ext cx="11736438" cy="175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710" y="5010336"/>
            <a:ext cx="11603069" cy="173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650" y="449325"/>
            <a:ext cx="5614475" cy="218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050" y="2487425"/>
            <a:ext cx="3869300" cy="41447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8"/>
          <p:cNvSpPr txBox="1"/>
          <p:nvPr/>
        </p:nvSpPr>
        <p:spPr>
          <a:xfrm>
            <a:off x="6566025" y="1606300"/>
            <a:ext cx="5130900" cy="5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X_train, X_test, y_train, y_test = train_test_split(X, y, test_size=</a:t>
            </a:r>
            <a:r>
              <a:rPr lang="ru-RU" sz="10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0.33</a:t>
            </a:r>
            <a:r>
              <a:rPr lang="ru-RU" sz="10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shuffle=</a:t>
            </a:r>
            <a:r>
              <a:rPr lang="ru-RU" sz="1050">
                <a:solidFill>
                  <a:srgbClr val="0000FF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ru-RU" sz="10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random_state=</a:t>
            </a:r>
            <a:r>
              <a:rPr lang="ru-RU" sz="10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42</a:t>
            </a:r>
            <a:r>
              <a:rPr lang="ru-RU" sz="10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0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0" y="36350"/>
            <a:ext cx="12192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Разделить выборку на обучающую и тестовую</a:t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187004196b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200" y="88800"/>
            <a:ext cx="414524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1172" y="847584"/>
            <a:ext cx="4510981" cy="294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6499" y="2779075"/>
            <a:ext cx="4710549" cy="28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0149" y="4171348"/>
            <a:ext cx="3963645" cy="6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0275" y="1383124"/>
            <a:ext cx="1678800" cy="4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 txBox="1"/>
          <p:nvPr/>
        </p:nvSpPr>
        <p:spPr>
          <a:xfrm>
            <a:off x="0" y="36350"/>
            <a:ext cx="12192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Линейная регрессия (Linear regression)</a:t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0" name="Google Shape;120;p9"/>
          <p:cNvSpPr txBox="1"/>
          <p:nvPr/>
        </p:nvSpPr>
        <p:spPr>
          <a:xfrm>
            <a:off x="1984750" y="5741600"/>
            <a:ext cx="30000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lr_model = LinearRegression()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lr_model.fit(X_train, y_train)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3187004196b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70" y="304160"/>
            <a:ext cx="11217767" cy="3382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3187004196b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475" y="797325"/>
            <a:ext cx="6687451" cy="352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187004196b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6825" y="4188549"/>
            <a:ext cx="4334096" cy="25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187004196b_0_3"/>
          <p:cNvSpPr txBox="1"/>
          <p:nvPr/>
        </p:nvSpPr>
        <p:spPr>
          <a:xfrm>
            <a:off x="0" y="36350"/>
            <a:ext cx="12192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Дерево решений (Decision tree)</a:t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3" name="Google Shape;133;g3187004196b_0_3"/>
          <p:cNvSpPr txBox="1"/>
          <p:nvPr/>
        </p:nvSpPr>
        <p:spPr>
          <a:xfrm>
            <a:off x="1346825" y="5457525"/>
            <a:ext cx="55455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dt_model = DecisionTreeRegressor(criterion=</a:t>
            </a:r>
            <a:r>
              <a:rPr lang="ru-RU" sz="850">
                <a:solidFill>
                  <a:srgbClr val="A31515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'squared_error'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max_depth=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300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008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# глубина дерева</a:t>
            </a:r>
            <a:endParaRPr sz="850">
              <a:solidFill>
                <a:srgbClr val="008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min_samples_leaf=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ru-RU" sz="850">
                <a:solidFill>
                  <a:srgbClr val="008000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# минимальное кол-во наблюдений в листе дерева</a:t>
            </a:r>
            <a:endParaRPr sz="850">
              <a:solidFill>
                <a:srgbClr val="008000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             random_state=</a:t>
            </a:r>
            <a:r>
              <a:rPr lang="ru-RU" sz="850">
                <a:solidFill>
                  <a:srgbClr val="116644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42</a:t>
            </a: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50">
                <a:solidFill>
                  <a:schemeClr val="dk1"/>
                </a:solidFill>
                <a:highlight>
                  <a:srgbClr val="F7F7F7"/>
                </a:highlight>
                <a:latin typeface="Courier New"/>
                <a:ea typeface="Courier New"/>
                <a:cs typeface="Courier New"/>
                <a:sym typeface="Courier New"/>
              </a:rPr>
              <a:t>dt_model.fit(X_train, y_train)</a:t>
            </a:r>
            <a:endParaRPr sz="850">
              <a:solidFill>
                <a:schemeClr val="dk1"/>
              </a:solidFill>
              <a:highlight>
                <a:srgbClr val="F7F7F7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225" y="1678475"/>
            <a:ext cx="8981149" cy="27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0"/>
          <p:cNvSpPr txBox="1"/>
          <p:nvPr/>
        </p:nvSpPr>
        <p:spPr>
          <a:xfrm>
            <a:off x="0" y="36350"/>
            <a:ext cx="121920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Переобучение</a:t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Широкоэкранный</PresentationFormat>
  <Paragraphs>40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Bree Serif</vt:lpstr>
      <vt:lpstr>Arial</vt:lpstr>
      <vt:lpstr>Courier New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 Голда</cp:lastModifiedBy>
  <cp:revision>1</cp:revision>
  <dcterms:created xsi:type="dcterms:W3CDTF">2021-06-25T09:04:24Z</dcterms:created>
  <dcterms:modified xsi:type="dcterms:W3CDTF">2025-09-01T07:55:29Z</dcterms:modified>
</cp:coreProperties>
</file>