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64" r:id="rId3"/>
    <p:sldId id="259" r:id="rId4"/>
    <p:sldId id="262" r:id="rId5"/>
    <p:sldId id="287" r:id="rId6"/>
    <p:sldId id="263" r:id="rId7"/>
    <p:sldId id="260" r:id="rId8"/>
    <p:sldId id="289" r:id="rId9"/>
    <p:sldId id="265" r:id="rId10"/>
    <p:sldId id="266" r:id="rId11"/>
    <p:sldId id="267" r:id="rId12"/>
    <p:sldId id="288" r:id="rId13"/>
    <p:sldId id="269" r:id="rId14"/>
    <p:sldId id="270" r:id="rId15"/>
    <p:sldId id="292" r:id="rId16"/>
    <p:sldId id="291" r:id="rId17"/>
    <p:sldId id="272" r:id="rId18"/>
    <p:sldId id="293" r:id="rId19"/>
    <p:sldId id="273" r:id="rId20"/>
    <p:sldId id="275" r:id="rId21"/>
    <p:sldId id="276" r:id="rId22"/>
    <p:sldId id="277" r:id="rId23"/>
    <p:sldId id="294" r:id="rId24"/>
    <p:sldId id="286" r:id="rId25"/>
    <p:sldId id="279" r:id="rId26"/>
    <p:sldId id="278" r:id="rId27"/>
    <p:sldId id="280" r:id="rId28"/>
    <p:sldId id="282" r:id="rId29"/>
    <p:sldId id="284" r:id="rId30"/>
    <p:sldId id="283" r:id="rId31"/>
    <p:sldId id="285" r:id="rId32"/>
    <p:sldId id="290" r:id="rId33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00" d="100"/>
          <a:sy n="100" d="100"/>
        </p:scale>
        <p:origin x="1011" y="7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66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02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17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70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9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887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967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43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89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07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F20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20808D"/>
          </a:solidFill>
          <a:ln/>
        </p:spPr>
      </p:sp>
      <p:sp>
        <p:nvSpPr>
          <p:cNvPr id="3" name="Text 1"/>
          <p:cNvSpPr/>
          <p:nvPr/>
        </p:nvSpPr>
        <p:spPr>
          <a:xfrm>
            <a:off x="731520" y="1097280"/>
            <a:ext cx="7680960" cy="1645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Ансамблевые модели</a:t>
            </a:r>
            <a:endParaRPr lang="en-US" sz="3600" dirty="0"/>
          </a:p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в машинном обучении</a:t>
            </a:r>
            <a:endParaRPr lang="en-US" sz="3600" dirty="0"/>
          </a:p>
        </p:txBody>
      </p:sp>
      <p:sp>
        <p:nvSpPr>
          <p:cNvPr id="4" name="Text 2"/>
          <p:cNvSpPr/>
          <p:nvPr/>
        </p:nvSpPr>
        <p:spPr>
          <a:xfrm>
            <a:off x="731520" y="2926080"/>
            <a:ext cx="768096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Бэггинг, случайный лес, градиентный бустинг и AdaBoost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0" y="5088636"/>
            <a:ext cx="9144000" cy="54864"/>
          </a:xfrm>
          <a:prstGeom prst="rect">
            <a:avLst/>
          </a:prstGeom>
          <a:solidFill>
            <a:srgbClr val="20808D"/>
          </a:solidFill>
          <a:ln/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Формирование бутстрап-подвыборки для бэггинга</a:t>
            </a:r>
            <a:endParaRPr lang="en-US" sz="18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053" y="731520"/>
            <a:ext cx="9103894" cy="40699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Алгоритм бэггинга (Bootstrap Aggregating)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31520" y="1280160"/>
            <a:ext cx="502920" cy="502920"/>
          </a:xfrm>
          <a:prstGeom prst="ellipse">
            <a:avLst/>
          </a:prstGeom>
          <a:solidFill>
            <a:srgbClr val="20808D"/>
          </a:solidFill>
          <a:ln/>
        </p:spPr>
      </p:sp>
      <p:sp>
        <p:nvSpPr>
          <p:cNvPr id="5" name="Text 3"/>
          <p:cNvSpPr/>
          <p:nvPr/>
        </p:nvSpPr>
        <p:spPr>
          <a:xfrm>
            <a:off x="731520" y="1280160"/>
            <a:ext cx="5029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1463040" y="1188720"/>
            <a:ext cx="694944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Генерируем N бутстрап-выборок из исходных данных</a:t>
            </a:r>
            <a:endParaRPr lang="en-US" sz="1500" dirty="0"/>
          </a:p>
        </p:txBody>
      </p:sp>
      <p:sp>
        <p:nvSpPr>
          <p:cNvPr id="7" name="Shape 5"/>
          <p:cNvSpPr/>
          <p:nvPr/>
        </p:nvSpPr>
        <p:spPr>
          <a:xfrm>
            <a:off x="731520" y="2194560"/>
            <a:ext cx="502920" cy="502920"/>
          </a:xfrm>
          <a:prstGeom prst="ellipse">
            <a:avLst/>
          </a:prstGeom>
          <a:solidFill>
            <a:srgbClr val="20808D"/>
          </a:solidFill>
          <a:ln/>
        </p:spPr>
      </p:sp>
      <p:sp>
        <p:nvSpPr>
          <p:cNvPr id="8" name="Text 6"/>
          <p:cNvSpPr/>
          <p:nvPr/>
        </p:nvSpPr>
        <p:spPr>
          <a:xfrm>
            <a:off x="731520" y="2194560"/>
            <a:ext cx="5029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2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1463040" y="2103120"/>
            <a:ext cx="694944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 каждой выборке обучаем независимый базовый алгоритм</a:t>
            </a:r>
            <a:endParaRPr lang="en-US" sz="1500" dirty="0"/>
          </a:p>
        </p:txBody>
      </p:sp>
      <p:sp>
        <p:nvSpPr>
          <p:cNvPr id="10" name="Shape 8"/>
          <p:cNvSpPr/>
          <p:nvPr/>
        </p:nvSpPr>
        <p:spPr>
          <a:xfrm>
            <a:off x="731520" y="3108960"/>
            <a:ext cx="502920" cy="502920"/>
          </a:xfrm>
          <a:prstGeom prst="ellipse">
            <a:avLst/>
          </a:prstGeom>
          <a:solidFill>
            <a:srgbClr val="20808D"/>
          </a:solidFill>
          <a:ln/>
        </p:spPr>
      </p:sp>
      <p:sp>
        <p:nvSpPr>
          <p:cNvPr id="11" name="Text 9"/>
          <p:cNvSpPr/>
          <p:nvPr/>
        </p:nvSpPr>
        <p:spPr>
          <a:xfrm>
            <a:off x="731520" y="3108960"/>
            <a:ext cx="5029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3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1463040" y="3017520"/>
            <a:ext cx="6949440" cy="685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Агрегация: для регрессии — усреднение, для классификации — голосование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548640" y="4114800"/>
            <a:ext cx="80467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2080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Бэггинг снижает разброс (variance) за счет усреднения предсказаний множества независимых моделей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Что такое ансамблевые методы</a:t>
            </a:r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548640" y="1369801"/>
            <a:ext cx="3749040" cy="2560320"/>
          </a:xfrm>
          <a:prstGeom prst="roundRect">
            <a:avLst>
              <a:gd name="adj" fmla="val 5357"/>
            </a:avLst>
          </a:prstGeom>
          <a:solidFill>
            <a:srgbClr val="FFFFFF"/>
          </a:solidFill>
          <a:ln/>
          <a:effectLst>
            <a:outerShdw blurRad="76200" dist="25400" dir="9000000" algn="bl" rotWithShape="0">
              <a:srgbClr val="000000">
                <a:alpha val="8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548640" y="1461241"/>
            <a:ext cx="37490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Регрессия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22960" y="1918441"/>
            <a:ext cx="32004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a(x) = (1/N) ∑ bₙ(x)</a:t>
            </a:r>
            <a:endParaRPr lang="en-US" sz="1400" dirty="0"/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Ответ — среднее значение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ответов каждого базового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алгоритма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4846320" y="1366220"/>
            <a:ext cx="3749040" cy="2560320"/>
          </a:xfrm>
          <a:prstGeom prst="roundRect">
            <a:avLst>
              <a:gd name="adj" fmla="val 5357"/>
            </a:avLst>
          </a:prstGeom>
          <a:solidFill>
            <a:srgbClr val="FFFFFF"/>
          </a:solidFill>
          <a:ln/>
          <a:effectLst>
            <a:outerShdw blurRad="76200" dist="25400" dir="9000000" algn="bl" rotWithShape="0">
              <a:srgbClr val="000000">
                <a:alpha val="8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4846320" y="1457660"/>
            <a:ext cx="37490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A84B2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Классификация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5120640" y="1914860"/>
            <a:ext cx="32004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Голосование: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объект относится к классу,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за который проголосовало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наибольшее число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базовых алгоритмов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91018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162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20808D"/>
          </a:solidFill>
          <a:ln/>
        </p:spPr>
      </p:sp>
      <p:sp>
        <p:nvSpPr>
          <p:cNvPr id="3" name="Text 1"/>
          <p:cNvSpPr/>
          <p:nvPr/>
        </p:nvSpPr>
        <p:spPr>
          <a:xfrm>
            <a:off x="731520" y="1371600"/>
            <a:ext cx="109728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03</a:t>
            </a:r>
            <a:endParaRPr lang="en-US" sz="4800" dirty="0"/>
          </a:p>
        </p:txBody>
      </p:sp>
      <p:sp>
        <p:nvSpPr>
          <p:cNvPr id="4" name="Text 2"/>
          <p:cNvSpPr/>
          <p:nvPr/>
        </p:nvSpPr>
        <p:spPr>
          <a:xfrm>
            <a:off x="2011680" y="1371600"/>
            <a:ext cx="64008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Случайный лес</a:t>
            </a:r>
            <a:endParaRPr lang="en-US" sz="3200" dirty="0"/>
          </a:p>
          <a:p>
            <a:pPr marL="0" indent="0" algn="l">
              <a:buNone/>
            </a:pPr>
            <a:r>
              <a:rPr lang="en-US" sz="3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(Random Forest)</a:t>
            </a:r>
            <a:endParaRPr lang="en-US" sz="3200" dirty="0"/>
          </a:p>
        </p:txBody>
      </p:sp>
      <p:sp>
        <p:nvSpPr>
          <p:cNvPr id="5" name="Shape 3"/>
          <p:cNvSpPr/>
          <p:nvPr/>
        </p:nvSpPr>
        <p:spPr>
          <a:xfrm>
            <a:off x="0" y="5088636"/>
            <a:ext cx="9144000" cy="54864"/>
          </a:xfrm>
          <a:prstGeom prst="rect">
            <a:avLst/>
          </a:prstGeom>
          <a:solidFill>
            <a:srgbClr val="20808D"/>
          </a:solidFill>
          <a:ln/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Обучение случайного леса (Random Forest)</a:t>
            </a:r>
            <a:endParaRPr lang="en-US" sz="18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609600"/>
            <a:ext cx="9097384" cy="43333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Обучение случайного леса (Random Forest)</a:t>
            </a:r>
            <a:endParaRPr lang="en-US" sz="1800" dirty="0"/>
          </a:p>
        </p:txBody>
      </p:sp>
      <p:pic>
        <p:nvPicPr>
          <p:cNvPr id="8" name="Рисунок 7" descr="Изображение выглядит как текст, снимок экрана, Шрифт, программное обеспе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AC5D11-F409-DB99-E847-E596B8893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64" y="731520"/>
            <a:ext cx="8154296" cy="44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22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Алгоритм построения случайного леса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731520" y="1005840"/>
            <a:ext cx="76809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Генерация N бутстрап-выборок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731520" y="1600200"/>
            <a:ext cx="76809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 каждом узле дерева признак выбирается из случайного подмножества размера m (а не из всех d признаков)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731520" y="2194560"/>
            <a:ext cx="76809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Подмножество признаков перевыбирается заново в каждом узле (</a:t>
            </a:r>
            <a:r>
              <a:rPr lang="en-US" sz="14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отличие</a:t>
            </a: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метода</a:t>
            </a: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случайных подпространств)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731520" y="2788920"/>
            <a:ext cx="76809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Рекомендации: m = √d для классификации, m = d/3 для регрессии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731520" y="3383280"/>
            <a:ext cx="76809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ru-RU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Построение деревьев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731520" y="3977640"/>
            <a:ext cx="76809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ru-RU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Получение итогового ответа (усреднение для регрессии, голосование для классификации)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6831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Выбор случайного подмножества признаков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457200" y="1005840"/>
            <a:ext cx="8229600" cy="2560320"/>
          </a:xfrm>
          <a:prstGeom prst="roundRect">
            <a:avLst>
              <a:gd name="adj" fmla="val 3571"/>
            </a:avLst>
          </a:prstGeom>
          <a:solidFill>
            <a:srgbClr val="1E293B"/>
          </a:solidFill>
          <a:ln/>
        </p:spPr>
      </p:sp>
      <p:sp>
        <p:nvSpPr>
          <p:cNvPr id="5" name="Text 3"/>
          <p:cNvSpPr/>
          <p:nvPr/>
        </p:nvSpPr>
        <p:spPr>
          <a:xfrm>
            <a:off x="731520" y="1097280"/>
            <a:ext cx="7680960" cy="2194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400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def </a:t>
            </a:r>
            <a:r>
              <a:rPr lang="en-US" sz="1400" b="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get_subsample</a:t>
            </a:r>
            <a:r>
              <a:rPr lang="en-US" sz="1400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400" b="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len_sample</a:t>
            </a:r>
            <a:r>
              <a:rPr lang="en-US" sz="1400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ru-RU" sz="1400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    </a:t>
            </a:r>
            <a:r>
              <a:rPr lang="en-US" sz="1400" b="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sample_indexes</a:t>
            </a:r>
            <a:r>
              <a:rPr lang="en-US" sz="1400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 = list(range(</a:t>
            </a:r>
            <a:r>
              <a:rPr lang="en-US" sz="1400" b="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len_sample</a:t>
            </a:r>
            <a:r>
              <a:rPr lang="en-US" sz="1400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ru-RU" sz="1400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    </a:t>
            </a:r>
            <a:r>
              <a:rPr lang="en-US" sz="1400" b="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len_subsample</a:t>
            </a:r>
            <a:r>
              <a:rPr lang="en-US" sz="1400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 = int(</a:t>
            </a:r>
            <a:r>
              <a:rPr lang="en-US" sz="1400" b="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np.round</a:t>
            </a:r>
            <a:r>
              <a:rPr lang="en-US" sz="1400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400" b="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np.sqrt</a:t>
            </a:r>
            <a:r>
              <a:rPr lang="en-US" sz="1400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400" b="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len_sample</a:t>
            </a:r>
            <a:r>
              <a:rPr lang="en-US" sz="1400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)))</a:t>
            </a:r>
          </a:p>
          <a:p>
            <a:r>
              <a:rPr lang="en-US" sz="1400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    subsample = </a:t>
            </a:r>
            <a:r>
              <a:rPr lang="en-US" sz="1400" b="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np.random.choice</a:t>
            </a:r>
            <a:r>
              <a:rPr lang="en-US" sz="1400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400" b="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sample_indexes</a:t>
            </a:r>
            <a:r>
              <a:rPr lang="en-US" sz="1400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, size=</a:t>
            </a:r>
            <a:r>
              <a:rPr lang="en-US" sz="1400" b="0" dirty="0" err="1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len_subsample</a:t>
            </a:r>
            <a:r>
              <a:rPr lang="en-US" sz="1400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ru-RU" sz="1400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1400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replace=False)</a:t>
            </a:r>
          </a:p>
          <a:p>
            <a:br>
              <a:rPr lang="en-US" sz="1400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</a:br>
            <a:r>
              <a:rPr lang="en-US" sz="1400" b="0" dirty="0">
                <a:solidFill>
                  <a:schemeClr val="bg1"/>
                </a:solidFill>
                <a:effectLst/>
                <a:latin typeface="Courier New" panose="02070309020205020404" pitchFamily="49" charset="0"/>
              </a:rPr>
              <a:t>    return subsample</a:t>
            </a:r>
          </a:p>
        </p:txBody>
      </p:sp>
      <p:sp>
        <p:nvSpPr>
          <p:cNvPr id="6" name="Text 4"/>
          <p:cNvSpPr/>
          <p:nvPr/>
        </p:nvSpPr>
        <p:spPr>
          <a:xfrm>
            <a:off x="548640" y="365760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4A556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 каждом узле дерева вызывается get_subsample — признаки для наилучшего разбиения выбираются только из этого случайного подмножества</a:t>
            </a:r>
            <a:endParaRPr lang="en-US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Out-of-Bag </a:t>
            </a:r>
            <a:r>
              <a:rPr lang="en-US" sz="1800" b="1" dirty="0" err="1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ошибка</a:t>
            </a: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 (OOB)</a:t>
            </a:r>
            <a:endParaRPr lang="en-US" sz="1800" dirty="0"/>
          </a:p>
        </p:txBody>
      </p:sp>
      <p:pic>
        <p:nvPicPr>
          <p:cNvPr id="5" name="Рисунок 4" descr="Изображение выглядит как текст, снимок экрана, диаграмма, Шриф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400AD0C-5922-703E-8D65-DF366A6A7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403" y="834484"/>
            <a:ext cx="6306000" cy="43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51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587" y="-15243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Out-of-Bag ошибка (OOB)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548640" y="100584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~37% объектов не попадают в каждую бутстрап-выборку — их можно использовать для оценки качества модели без отдельной тестовой выборки.</a:t>
            </a:r>
            <a:endParaRPr lang="en-US" sz="1500" dirty="0"/>
          </a:p>
        </p:txBody>
      </p:sp>
      <p:sp>
        <p:nvSpPr>
          <p:cNvPr id="5" name="Shape 3"/>
          <p:cNvSpPr/>
          <p:nvPr/>
        </p:nvSpPr>
        <p:spPr>
          <a:xfrm>
            <a:off x="548640" y="1783080"/>
            <a:ext cx="8046720" cy="1417320"/>
          </a:xfrm>
          <a:prstGeom prst="roundRect">
            <a:avLst>
              <a:gd name="adj" fmla="val 7143"/>
            </a:avLst>
          </a:prstGeom>
          <a:solidFill>
            <a:srgbClr val="FFFFFF"/>
          </a:solidFill>
          <a:ln/>
        </p:spPr>
      </p:sp>
      <p:sp>
        <p:nvSpPr>
          <p:cNvPr id="6" name="Text 4"/>
          <p:cNvSpPr/>
          <p:nvPr/>
        </p:nvSpPr>
        <p:spPr>
          <a:xfrm>
            <a:off x="731520" y="2011680"/>
            <a:ext cx="768096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731520" y="3383280"/>
            <a:ext cx="76809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Для каждого объекта усредняем предсказания только тех деревьев, которые на нем не обучались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731520" y="3886200"/>
            <a:ext cx="76809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Отпадает необходимость в кросс-валидации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731520" y="4389120"/>
            <a:ext cx="76809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OOB-ошибка — несмещенная оценка ошибки обобщения</a:t>
            </a:r>
            <a:endParaRPr lang="en-US" sz="1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263965-EA01-3147-B074-DF3A9753D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904" y="1852868"/>
            <a:ext cx="4068183" cy="690318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B4D9E1FE-EFDF-C654-823D-7B2262BDA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53" y="2566046"/>
            <a:ext cx="784949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BY" altLang="ru-BY" sz="1200" b="0" i="1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BY" altLang="ru-BY" sz="1400" b="0" i="1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L(y,</a:t>
            </a:r>
            <a:r>
              <a:rPr kumimoji="0" lang="en-US" altLang="ru-BY" sz="1400" b="0" i="1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BY" altLang="ru-BY" sz="1400" b="0" i="1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z)</a:t>
            </a:r>
            <a:r>
              <a:rPr kumimoji="0" lang="ru-BY" altLang="ru-BY" sz="1200" b="0" i="1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BY" altLang="ru-BY" sz="12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Google Sans Text"/>
              </a:rPr>
              <a:t>- функция потерь, а выражение в скобках и представляет из себя среднюю ошибку на объекте </a:t>
            </a:r>
            <a:r>
              <a:rPr kumimoji="0" lang="ru-BY" altLang="ru-BY" sz="1400" b="0" i="1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ru-BY" altLang="ru-BY" sz="900" b="0" i="1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ru-BY" altLang="ru-BY" sz="12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Google Sans Text"/>
              </a:rPr>
              <a:t> среди деревьев, которые на нем не обучались</a:t>
            </a:r>
            <a:r>
              <a:rPr kumimoji="0" lang="ru-BY" altLang="ru-BY" sz="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BY" altLang="ru-BY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62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20808D"/>
          </a:solidFill>
          <a:ln/>
        </p:spPr>
      </p:sp>
      <p:sp>
        <p:nvSpPr>
          <p:cNvPr id="3" name="Text 1"/>
          <p:cNvSpPr/>
          <p:nvPr/>
        </p:nvSpPr>
        <p:spPr>
          <a:xfrm>
            <a:off x="731520" y="1371600"/>
            <a:ext cx="109728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01</a:t>
            </a:r>
            <a:endParaRPr lang="en-US" sz="4800" dirty="0"/>
          </a:p>
        </p:txBody>
      </p:sp>
      <p:sp>
        <p:nvSpPr>
          <p:cNvPr id="4" name="Text 2"/>
          <p:cNvSpPr/>
          <p:nvPr/>
        </p:nvSpPr>
        <p:spPr>
          <a:xfrm>
            <a:off x="2011680" y="1371600"/>
            <a:ext cx="64008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200" b="1" dirty="0" err="1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Разложение</a:t>
            </a:r>
            <a:r>
              <a:rPr lang="en-US" sz="3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ошибки</a:t>
            </a:r>
            <a:r>
              <a:rPr lang="en-US" sz="3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на</a:t>
            </a:r>
            <a:r>
              <a:rPr lang="en-US" sz="3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смещение</a:t>
            </a:r>
            <a:r>
              <a:rPr lang="en-US" sz="3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 и </a:t>
            </a:r>
            <a:r>
              <a:rPr lang="en-US" sz="3200" b="1" dirty="0" err="1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разброс</a:t>
            </a:r>
            <a:endParaRPr lang="en-US" sz="3200" dirty="0"/>
          </a:p>
        </p:txBody>
      </p:sp>
      <p:sp>
        <p:nvSpPr>
          <p:cNvPr id="5" name="Shape 3"/>
          <p:cNvSpPr/>
          <p:nvPr/>
        </p:nvSpPr>
        <p:spPr>
          <a:xfrm>
            <a:off x="0" y="5088636"/>
            <a:ext cx="9144000" cy="54864"/>
          </a:xfrm>
          <a:prstGeom prst="rect">
            <a:avLst/>
          </a:prstGeom>
          <a:solidFill>
            <a:srgbClr val="20808D"/>
          </a:solidFill>
          <a:ln/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Особенности случайного леса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457200" y="1005840"/>
            <a:ext cx="3931920" cy="3657600"/>
          </a:xfrm>
          <a:prstGeom prst="roundRect">
            <a:avLst>
              <a:gd name="adj" fmla="val 3750"/>
            </a:avLst>
          </a:prstGeom>
          <a:solidFill>
            <a:srgbClr val="FFFFFF"/>
          </a:solidFill>
          <a:ln/>
          <a:effectLst>
            <a:outerShdw blurRad="76200" dist="25400" dir="9000000" algn="bl" rotWithShape="0">
              <a:srgbClr val="000000">
                <a:alpha val="8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457200" y="1005840"/>
            <a:ext cx="3931920" cy="502920"/>
          </a:xfrm>
          <a:prstGeom prst="rect">
            <a:avLst/>
          </a:prstGeom>
          <a:solidFill>
            <a:srgbClr val="20808D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005840"/>
            <a:ext cx="39319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Преимущества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640080" y="1737360"/>
            <a:ext cx="35661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Редко переобучается при увеличении числа деревьев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40080" y="2212848"/>
            <a:ext cx="35661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Построение деревьев можно распараллеливать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40080" y="2688336"/>
            <a:ext cx="35661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Не требует кросс-валидации (OOB)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40080" y="3163824"/>
            <a:ext cx="35661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Устойчив к выбросам и шуму</a:t>
            </a:r>
            <a:endParaRPr lang="en-US" sz="1200" dirty="0"/>
          </a:p>
        </p:txBody>
      </p:sp>
      <p:sp>
        <p:nvSpPr>
          <p:cNvPr id="11" name="Shape 9"/>
          <p:cNvSpPr/>
          <p:nvPr/>
        </p:nvSpPr>
        <p:spPr>
          <a:xfrm>
            <a:off x="4754880" y="1005840"/>
            <a:ext cx="3931920" cy="3657600"/>
          </a:xfrm>
          <a:prstGeom prst="roundRect">
            <a:avLst>
              <a:gd name="adj" fmla="val 3750"/>
            </a:avLst>
          </a:prstGeom>
          <a:solidFill>
            <a:srgbClr val="FFFFFF"/>
          </a:solidFill>
          <a:ln/>
          <a:effectLst>
            <a:outerShdw blurRad="76200" dist="25400" dir="9000000" algn="bl" rotWithShape="0">
              <a:srgbClr val="000000">
                <a:alpha val="8000"/>
              </a:srgbClr>
            </a:outerShdw>
          </a:effectLst>
        </p:spPr>
      </p:sp>
      <p:sp>
        <p:nvSpPr>
          <p:cNvPr id="12" name="Shape 10"/>
          <p:cNvSpPr/>
          <p:nvPr/>
        </p:nvSpPr>
        <p:spPr>
          <a:xfrm>
            <a:off x="4754880" y="1005840"/>
            <a:ext cx="3931920" cy="502920"/>
          </a:xfrm>
          <a:prstGeom prst="rect">
            <a:avLst/>
          </a:prstGeom>
          <a:solidFill>
            <a:srgbClr val="A84B2F"/>
          </a:solidFill>
          <a:ln/>
        </p:spPr>
      </p:sp>
      <p:sp>
        <p:nvSpPr>
          <p:cNvPr id="13" name="Text 11"/>
          <p:cNvSpPr/>
          <p:nvPr/>
        </p:nvSpPr>
        <p:spPr>
          <a:xfrm>
            <a:off x="4754880" y="1005840"/>
            <a:ext cx="39319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Недостатки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4937760" y="1737360"/>
            <a:ext cx="35661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Для сложных задач нужно большое количество деревьев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4937760" y="2212848"/>
            <a:ext cx="35661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Потребляет много ресурсов при большой выборке</a:t>
            </a:r>
            <a:endParaRPr lang="en-US" sz="1200" dirty="0"/>
          </a:p>
        </p:txBody>
      </p:sp>
      <p:sp>
        <p:nvSpPr>
          <p:cNvPr id="16" name="Text 14"/>
          <p:cNvSpPr/>
          <p:nvPr/>
        </p:nvSpPr>
        <p:spPr>
          <a:xfrm>
            <a:off x="4937760" y="2688336"/>
            <a:ext cx="35661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Менее интерпретируемый, чем одиночное дерево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4937760" y="3163824"/>
            <a:ext cx="356616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Не адаптируется к ошибкам отдельных деревьев</a:t>
            </a: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162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20808D"/>
          </a:solidFill>
          <a:ln/>
        </p:spPr>
      </p:sp>
      <p:sp>
        <p:nvSpPr>
          <p:cNvPr id="3" name="Text 1"/>
          <p:cNvSpPr/>
          <p:nvPr/>
        </p:nvSpPr>
        <p:spPr>
          <a:xfrm>
            <a:off x="731520" y="1371600"/>
            <a:ext cx="109728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04</a:t>
            </a:r>
            <a:endParaRPr lang="en-US" sz="4800" dirty="0"/>
          </a:p>
        </p:txBody>
      </p:sp>
      <p:sp>
        <p:nvSpPr>
          <p:cNvPr id="4" name="Text 2"/>
          <p:cNvSpPr/>
          <p:nvPr/>
        </p:nvSpPr>
        <p:spPr>
          <a:xfrm>
            <a:off x="2011680" y="1371600"/>
            <a:ext cx="64008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Градиентный бустинг (GBM)</a:t>
            </a:r>
            <a:endParaRPr lang="en-US" sz="3200" dirty="0"/>
          </a:p>
        </p:txBody>
      </p:sp>
      <p:sp>
        <p:nvSpPr>
          <p:cNvPr id="5" name="Shape 3"/>
          <p:cNvSpPr/>
          <p:nvPr/>
        </p:nvSpPr>
        <p:spPr>
          <a:xfrm>
            <a:off x="0" y="5088636"/>
            <a:ext cx="9144000" cy="54864"/>
          </a:xfrm>
          <a:prstGeom prst="rect">
            <a:avLst/>
          </a:prstGeom>
          <a:solidFill>
            <a:srgbClr val="20808D"/>
          </a:solidFill>
          <a:ln/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Идея бустинга</a:t>
            </a:r>
            <a:endParaRPr lang="en-US" sz="18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E00548-3241-9AE0-746D-CCF49A7E2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53" y="750808"/>
            <a:ext cx="8046721" cy="439269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Идея бустинга</a:t>
            </a:r>
            <a:endParaRPr lang="en-US" sz="1800" dirty="0"/>
          </a:p>
        </p:txBody>
      </p:sp>
      <p:pic>
        <p:nvPicPr>
          <p:cNvPr id="5" name="Рисунок 4" descr="Изображение выглядит как зарисовка, рисунок, диаграмма, ли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29404F-753B-04AA-3E35-F10845D2D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88" y="731520"/>
            <a:ext cx="8348734" cy="44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84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 err="1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Алгоритм</a:t>
            </a: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градиентного</a:t>
            </a: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бустинга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548640" y="1005840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2080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Бустинг</a:t>
            </a:r>
            <a:r>
              <a:rPr lang="en-US" sz="15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— последовательное построение ансамбля, где каждое следующее дерево исправляет ошибки уже построенной композиции.</a:t>
            </a:r>
            <a:endParaRPr lang="en-US" sz="1500" dirty="0"/>
          </a:p>
        </p:txBody>
      </p:sp>
      <p:sp>
        <p:nvSpPr>
          <p:cNvPr id="5" name="Shape 3"/>
          <p:cNvSpPr/>
          <p:nvPr/>
        </p:nvSpPr>
        <p:spPr>
          <a:xfrm>
            <a:off x="731520" y="1766875"/>
            <a:ext cx="457200" cy="457200"/>
          </a:xfrm>
          <a:prstGeom prst="ellipse">
            <a:avLst/>
          </a:prstGeom>
          <a:solidFill>
            <a:srgbClr val="20808D"/>
          </a:solidFill>
          <a:ln/>
        </p:spPr>
      </p:sp>
      <p:sp>
        <p:nvSpPr>
          <p:cNvPr id="6" name="Text 4"/>
          <p:cNvSpPr/>
          <p:nvPr/>
        </p:nvSpPr>
        <p:spPr>
          <a:xfrm>
            <a:off x="731520" y="1766875"/>
            <a:ext cx="457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1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1463040" y="1721155"/>
            <a:ext cx="69494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ru-RU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Инициализация начального алгоритма </a:t>
            </a:r>
            <a:r>
              <a:rPr lang="en-US" sz="1400" i="1" dirty="0">
                <a:solidFill>
                  <a:srgbClr val="1A1A2E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b</a:t>
            </a:r>
            <a:r>
              <a:rPr lang="en-US" sz="1400" i="1" baseline="-25000" dirty="0">
                <a:solidFill>
                  <a:srgbClr val="1A1A2E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0</a:t>
            </a:r>
            <a:r>
              <a:rPr lang="en-US" sz="1400" i="1" dirty="0">
                <a:solidFill>
                  <a:srgbClr val="1A1A2E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(x)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31520" y="2452675"/>
            <a:ext cx="457200" cy="457200"/>
          </a:xfrm>
          <a:prstGeom prst="ellipse">
            <a:avLst/>
          </a:prstGeom>
          <a:solidFill>
            <a:srgbClr val="20808D"/>
          </a:solidFill>
          <a:ln/>
        </p:spPr>
      </p:sp>
      <p:sp>
        <p:nvSpPr>
          <p:cNvPr id="9" name="Text 7"/>
          <p:cNvSpPr/>
          <p:nvPr/>
        </p:nvSpPr>
        <p:spPr>
          <a:xfrm>
            <a:off x="731520" y="2452675"/>
            <a:ext cx="457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2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463040" y="2406955"/>
            <a:ext cx="69494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ru-RU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Подсчет остатков (вектор сдвига)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731520" y="3138475"/>
            <a:ext cx="457200" cy="457200"/>
          </a:xfrm>
          <a:prstGeom prst="ellipse">
            <a:avLst/>
          </a:prstGeom>
          <a:solidFill>
            <a:srgbClr val="20808D"/>
          </a:solidFill>
          <a:ln/>
        </p:spPr>
      </p:sp>
      <p:sp>
        <p:nvSpPr>
          <p:cNvPr id="12" name="Text 10"/>
          <p:cNvSpPr/>
          <p:nvPr/>
        </p:nvSpPr>
        <p:spPr>
          <a:xfrm>
            <a:off x="731520" y="3138475"/>
            <a:ext cx="457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3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463040" y="3092755"/>
            <a:ext cx="69494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4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Обуч</a:t>
            </a:r>
            <a:r>
              <a:rPr lang="ru-RU" sz="14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ение</a:t>
            </a:r>
            <a:r>
              <a:rPr lang="ru-RU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нового алгоритма </a:t>
            </a:r>
            <a:endParaRPr lang="en-US" sz="1400" dirty="0"/>
          </a:p>
        </p:txBody>
      </p:sp>
      <p:sp>
        <p:nvSpPr>
          <p:cNvPr id="14" name="Shape 12"/>
          <p:cNvSpPr/>
          <p:nvPr/>
        </p:nvSpPr>
        <p:spPr>
          <a:xfrm>
            <a:off x="731520" y="3824275"/>
            <a:ext cx="457200" cy="457200"/>
          </a:xfrm>
          <a:prstGeom prst="ellipse">
            <a:avLst/>
          </a:prstGeom>
          <a:solidFill>
            <a:srgbClr val="20808D"/>
          </a:solidFill>
          <a:ln/>
        </p:spPr>
      </p:sp>
      <p:sp>
        <p:nvSpPr>
          <p:cNvPr id="15" name="Text 13"/>
          <p:cNvSpPr/>
          <p:nvPr/>
        </p:nvSpPr>
        <p:spPr>
          <a:xfrm>
            <a:off x="731520" y="3824275"/>
            <a:ext cx="457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4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1463040" y="3778555"/>
            <a:ext cx="69494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ru-RU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Добавление нового алгоритма в ансамбль</a:t>
            </a:r>
            <a:endParaRPr lang="en-US" sz="14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D53CA08-75EF-40CD-B61A-BBFA571875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69"/>
          <a:stretch/>
        </p:blipFill>
        <p:spPr>
          <a:xfrm>
            <a:off x="4167282" y="2464889"/>
            <a:ext cx="3415276" cy="49546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F6DAB77-FA32-1B4E-1321-14C889A24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7" y="3204594"/>
            <a:ext cx="2729404" cy="4272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6E46BB-05A1-56FB-FAE3-2E5228046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607" y="3890955"/>
            <a:ext cx="2100627" cy="294088"/>
          </a:xfrm>
          <a:prstGeom prst="rect">
            <a:avLst/>
          </a:prstGeom>
        </p:spPr>
      </p:pic>
      <p:sp>
        <p:nvSpPr>
          <p:cNvPr id="23" name="Shape 3">
            <a:extLst>
              <a:ext uri="{FF2B5EF4-FFF2-40B4-BE49-F238E27FC236}">
                <a16:creationId xmlns:a16="http://schemas.microsoft.com/office/drawing/2014/main" id="{FFCE204B-8DE6-C439-48C9-15CAFD3C3D52}"/>
              </a:ext>
            </a:extLst>
          </p:cNvPr>
          <p:cNvSpPr/>
          <p:nvPr/>
        </p:nvSpPr>
        <p:spPr>
          <a:xfrm>
            <a:off x="731520" y="4500537"/>
            <a:ext cx="457200" cy="457200"/>
          </a:xfrm>
          <a:prstGeom prst="ellipse">
            <a:avLst/>
          </a:prstGeom>
          <a:solidFill>
            <a:srgbClr val="20808D"/>
          </a:solidFill>
          <a:ln/>
        </p:spPr>
      </p:sp>
      <p:sp>
        <p:nvSpPr>
          <p:cNvPr id="24" name="Text 4">
            <a:extLst>
              <a:ext uri="{FF2B5EF4-FFF2-40B4-BE49-F238E27FC236}">
                <a16:creationId xmlns:a16="http://schemas.microsoft.com/office/drawing/2014/main" id="{E048D759-2A42-8618-C2C5-197A6CE34876}"/>
              </a:ext>
            </a:extLst>
          </p:cNvPr>
          <p:cNvSpPr/>
          <p:nvPr/>
        </p:nvSpPr>
        <p:spPr>
          <a:xfrm>
            <a:off x="731520" y="4500537"/>
            <a:ext cx="457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ru-RU" sz="1600" b="1" dirty="0">
                <a:solidFill>
                  <a:schemeClr val="bg1"/>
                </a:solidFill>
              </a:rPr>
              <a:t>5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5" name="Text 5">
            <a:extLst>
              <a:ext uri="{FF2B5EF4-FFF2-40B4-BE49-F238E27FC236}">
                <a16:creationId xmlns:a16="http://schemas.microsoft.com/office/drawing/2014/main" id="{92F5F5B4-61FA-8322-9F7E-8FB4D0D7D926}"/>
              </a:ext>
            </a:extLst>
          </p:cNvPr>
          <p:cNvSpPr/>
          <p:nvPr/>
        </p:nvSpPr>
        <p:spPr>
          <a:xfrm>
            <a:off x="1463040" y="4409097"/>
            <a:ext cx="69494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ru-RU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Повтор п.2-5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036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Функции потерь в градиентном бустинге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457200" y="1005840"/>
            <a:ext cx="8229600" cy="109728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/>
          <a:effectLst>
            <a:outerShdw blurRad="76200" dist="25400" dir="9000000" algn="bl" rotWithShape="0">
              <a:srgbClr val="000000">
                <a:alpha val="8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457200" y="1005840"/>
            <a:ext cx="228600" cy="1097280"/>
          </a:xfrm>
          <a:prstGeom prst="rect">
            <a:avLst/>
          </a:prstGeom>
          <a:solidFill>
            <a:srgbClr val="20808D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1005840"/>
            <a:ext cx="27432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L₂ loss (регрессия)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457200" y="2240280"/>
            <a:ext cx="8229600" cy="109728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/>
          <a:effectLst>
            <a:outerShdw blurRad="76200" dist="25400" dir="9000000" algn="bl" rotWithShape="0">
              <a:srgbClr val="000000">
                <a:alpha val="8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457200" y="2240280"/>
            <a:ext cx="228600" cy="1097280"/>
          </a:xfrm>
          <a:prstGeom prst="rect">
            <a:avLst/>
          </a:prstGeom>
          <a:solidFill>
            <a:srgbClr val="006494"/>
          </a:solidFill>
          <a:ln/>
        </p:spPr>
      </p:sp>
      <p:sp>
        <p:nvSpPr>
          <p:cNvPr id="10" name="Text 8"/>
          <p:cNvSpPr/>
          <p:nvPr/>
        </p:nvSpPr>
        <p:spPr>
          <a:xfrm>
            <a:off x="914400" y="2240280"/>
            <a:ext cx="27432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006494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L₁ loss (регрессия)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457200" y="3474720"/>
            <a:ext cx="8229600" cy="109728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/>
          <a:effectLst>
            <a:outerShdw blurRad="76200" dist="25400" dir="9000000" algn="bl" rotWithShape="0">
              <a:srgbClr val="000000">
                <a:alpha val="8000"/>
              </a:srgbClr>
            </a:outerShdw>
          </a:effectLst>
        </p:spPr>
      </p:sp>
      <p:sp>
        <p:nvSpPr>
          <p:cNvPr id="13" name="Shape 11"/>
          <p:cNvSpPr/>
          <p:nvPr/>
        </p:nvSpPr>
        <p:spPr>
          <a:xfrm>
            <a:off x="457200" y="3474720"/>
            <a:ext cx="228600" cy="1097280"/>
          </a:xfrm>
          <a:prstGeom prst="rect">
            <a:avLst/>
          </a:prstGeom>
          <a:solidFill>
            <a:srgbClr val="A84B2F"/>
          </a:solidFill>
          <a:ln/>
        </p:spPr>
      </p:sp>
      <p:sp>
        <p:nvSpPr>
          <p:cNvPr id="14" name="Text 12"/>
          <p:cNvSpPr/>
          <p:nvPr/>
        </p:nvSpPr>
        <p:spPr>
          <a:xfrm>
            <a:off x="914400" y="3474720"/>
            <a:ext cx="27432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A84B2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Log loss (классификация)</a:t>
            </a:r>
            <a:endParaRPr lang="en-US" sz="14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056AB37-3A63-B2E2-1B12-5308C126A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4" y="1121005"/>
            <a:ext cx="1681162" cy="3315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884E1B8-8B13-7BE6-B46F-7B3088FE9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361" y="1503474"/>
            <a:ext cx="1790985" cy="38970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48CCC0E-D426-888A-AB5A-E3FF158B5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498" y="2362146"/>
            <a:ext cx="1633538" cy="37044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7DC223A-B0D0-6023-EC23-88C89A97F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956" y="2830299"/>
            <a:ext cx="1957085" cy="34764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78A674D-98B8-2894-53DA-C8D1982B1E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5260" y="3534510"/>
            <a:ext cx="2586038" cy="40810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15AB23E-67DE-D719-F8F9-BF6F016E18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3361" y="3977912"/>
            <a:ext cx="2140123" cy="55878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Алгоритм градиентного бустинга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457200" y="960120"/>
            <a:ext cx="8229600" cy="868680"/>
          </a:xfrm>
          <a:prstGeom prst="roundRect">
            <a:avLst>
              <a:gd name="adj" fmla="val 10526"/>
            </a:avLst>
          </a:prstGeom>
          <a:solidFill>
            <a:srgbClr val="FFFFFF"/>
          </a:solidFill>
          <a:ln/>
        </p:spPr>
      </p:sp>
      <p:sp>
        <p:nvSpPr>
          <p:cNvPr id="5" name="Text 3"/>
          <p:cNvSpPr/>
          <p:nvPr/>
        </p:nvSpPr>
        <p:spPr>
          <a:xfrm>
            <a:off x="640080" y="960120"/>
            <a:ext cx="210312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Инициализация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2834640" y="960120"/>
            <a:ext cx="566928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Выбирается простой начальный алгоритм b₀(x)</a:t>
            </a:r>
            <a:r>
              <a:rPr lang="ru-RU" sz="13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 Могут быть и константные алгоритмы</a:t>
            </a:r>
            <a:endParaRPr lang="en-US" sz="1300" dirty="0"/>
          </a:p>
          <a:p>
            <a:pPr marL="0" indent="0" algn="l">
              <a:buNone/>
            </a:pPr>
            <a:endParaRPr lang="en-US" sz="1300" dirty="0"/>
          </a:p>
        </p:txBody>
      </p:sp>
      <p:sp>
        <p:nvSpPr>
          <p:cNvPr id="7" name="Shape 5"/>
          <p:cNvSpPr/>
          <p:nvPr/>
        </p:nvSpPr>
        <p:spPr>
          <a:xfrm>
            <a:off x="457200" y="1920240"/>
            <a:ext cx="8229600" cy="868680"/>
          </a:xfrm>
          <a:prstGeom prst="roundRect">
            <a:avLst>
              <a:gd name="adj" fmla="val 10526"/>
            </a:avLst>
          </a:prstGeom>
          <a:solidFill>
            <a:srgbClr val="FFFFFF"/>
          </a:solidFill>
          <a:ln/>
        </p:spPr>
      </p:sp>
      <p:sp>
        <p:nvSpPr>
          <p:cNvPr id="8" name="Text 6"/>
          <p:cNvSpPr/>
          <p:nvPr/>
        </p:nvSpPr>
        <p:spPr>
          <a:xfrm>
            <a:off x="640080" y="1920240"/>
            <a:ext cx="210312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Цикл по n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2834640" y="1920240"/>
            <a:ext cx="566928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Вычисление вектора сдвига:</a:t>
            </a:r>
            <a:endParaRPr lang="en-US" sz="1300" dirty="0"/>
          </a:p>
          <a:p>
            <a:pPr marL="0" indent="0" algn="l">
              <a:buNone/>
            </a:pPr>
            <a:endParaRPr lang="en-US" sz="1300" dirty="0"/>
          </a:p>
        </p:txBody>
      </p:sp>
      <p:sp>
        <p:nvSpPr>
          <p:cNvPr id="10" name="Shape 8"/>
          <p:cNvSpPr/>
          <p:nvPr/>
        </p:nvSpPr>
        <p:spPr>
          <a:xfrm>
            <a:off x="457200" y="2880360"/>
            <a:ext cx="8229600" cy="868680"/>
          </a:xfrm>
          <a:prstGeom prst="roundRect">
            <a:avLst>
              <a:gd name="adj" fmla="val 10526"/>
            </a:avLst>
          </a:prstGeom>
          <a:solidFill>
            <a:srgbClr val="FFFFFF"/>
          </a:solidFill>
          <a:ln/>
        </p:spPr>
      </p:sp>
      <p:sp>
        <p:nvSpPr>
          <p:cNvPr id="11" name="Text 9"/>
          <p:cNvSpPr/>
          <p:nvPr/>
        </p:nvSpPr>
        <p:spPr>
          <a:xfrm>
            <a:off x="640080" y="2880360"/>
            <a:ext cx="210312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Обучение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2834640" y="2880360"/>
            <a:ext cx="566928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457200" y="3840480"/>
            <a:ext cx="8229600" cy="868680"/>
          </a:xfrm>
          <a:prstGeom prst="roundRect">
            <a:avLst>
              <a:gd name="adj" fmla="val 10526"/>
            </a:avLst>
          </a:prstGeom>
          <a:solidFill>
            <a:srgbClr val="FFFFFF"/>
          </a:solidFill>
          <a:ln/>
        </p:spPr>
      </p:sp>
      <p:sp>
        <p:nvSpPr>
          <p:cNvPr id="14" name="Text 12"/>
          <p:cNvSpPr/>
          <p:nvPr/>
        </p:nvSpPr>
        <p:spPr>
          <a:xfrm>
            <a:off x="640080" y="3840480"/>
            <a:ext cx="210312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4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Добавление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2834640" y="3840480"/>
            <a:ext cx="566928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endParaRPr lang="en-US" sz="13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2ECFC24-5CF9-8097-9691-C46BA803C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640" y="1468716"/>
            <a:ext cx="857408" cy="33722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790CE46-E90B-399E-F104-CC7649366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272" y="1248754"/>
            <a:ext cx="1257427" cy="58262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98E0B0C-8984-4A37-C997-6598E5BA6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867" y="1288142"/>
            <a:ext cx="1647065" cy="50765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F41B745-5F44-6AE1-59CC-6F040B4F5F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69"/>
          <a:stretch/>
        </p:blipFill>
        <p:spPr>
          <a:xfrm>
            <a:off x="5163761" y="2038265"/>
            <a:ext cx="3415276" cy="4954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EF9FDBD-18B0-145C-2AC2-582FD9FC9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4640" y="3077089"/>
            <a:ext cx="2654140" cy="55232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B1318E6-7E06-4F4D-62F1-3F073A733F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2249" y="4048159"/>
            <a:ext cx="2262559" cy="45332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Скорость обучения (η) и регуляризация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548640" y="1005840"/>
            <a:ext cx="80467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0808D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aₙ(x) = aₙ₋₁(x) + η · bₙ(x),  η ∈ (0, 1]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31520" y="1645920"/>
            <a:ext cx="7680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Маленький η → медленная сходимость, но лучшее обобщение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731520" y="2148840"/>
            <a:ext cx="7680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Большой η → быстрая сходимость, риск переобучения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731520" y="2651760"/>
            <a:ext cx="7680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η = 1: эквивалентно обучению на остатках без масштабирования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731520" y="3154680"/>
            <a:ext cx="76809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η = 0.1: распространенный выбор на практике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548640" y="3931920"/>
            <a:ext cx="80467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A84B2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Градиентный бустинг склонен к переобучению при увеличении числа итераций N или глубины деревьев. Оптимальные параметры выбираются по отложенной выборке или кросс-валидацией.</a:t>
            </a:r>
            <a:endParaRPr lang="en-US" sz="1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162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20808D"/>
          </a:solidFill>
          <a:ln/>
        </p:spPr>
      </p:sp>
      <p:sp>
        <p:nvSpPr>
          <p:cNvPr id="3" name="Text 1"/>
          <p:cNvSpPr/>
          <p:nvPr/>
        </p:nvSpPr>
        <p:spPr>
          <a:xfrm>
            <a:off x="731520" y="1371600"/>
            <a:ext cx="109728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</a:t>
            </a:r>
            <a:r>
              <a:rPr lang="ru-RU" sz="48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5</a:t>
            </a:r>
            <a:endParaRPr lang="en-US" sz="4800" dirty="0"/>
          </a:p>
        </p:txBody>
      </p:sp>
      <p:sp>
        <p:nvSpPr>
          <p:cNvPr id="4" name="Text 2"/>
          <p:cNvSpPr/>
          <p:nvPr/>
        </p:nvSpPr>
        <p:spPr>
          <a:xfrm>
            <a:off x="2011680" y="1371600"/>
            <a:ext cx="64008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AdaBoost</a:t>
            </a:r>
            <a:endParaRPr lang="en-US" sz="3200" dirty="0"/>
          </a:p>
        </p:txBody>
      </p:sp>
      <p:sp>
        <p:nvSpPr>
          <p:cNvPr id="5" name="Shape 3"/>
          <p:cNvSpPr/>
          <p:nvPr/>
        </p:nvSpPr>
        <p:spPr>
          <a:xfrm>
            <a:off x="0" y="5088636"/>
            <a:ext cx="9144000" cy="54864"/>
          </a:xfrm>
          <a:prstGeom prst="rect">
            <a:avLst/>
          </a:prstGeom>
          <a:solidFill>
            <a:srgbClr val="20808D"/>
          </a:solidFill>
          <a:ln/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AdaBoost: ключевые идеи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457200" y="1005840"/>
            <a:ext cx="3931920" cy="1554480"/>
          </a:xfrm>
          <a:prstGeom prst="roundRect">
            <a:avLst>
              <a:gd name="adj" fmla="val 7059"/>
            </a:avLst>
          </a:prstGeom>
          <a:solidFill>
            <a:srgbClr val="FFFFFF"/>
          </a:solidFill>
          <a:ln/>
          <a:effectLst>
            <a:outerShdw blurRad="76200" dist="25400" dir="9000000" algn="bl" rotWithShape="0">
              <a:srgbClr val="000000">
                <a:alpha val="8000"/>
              </a:srgbClr>
            </a:outerShdw>
          </a:effectLst>
        </p:spPr>
      </p:sp>
      <p:sp>
        <p:nvSpPr>
          <p:cNvPr id="5" name="Text 3"/>
          <p:cNvSpPr/>
          <p:nvPr/>
        </p:nvSpPr>
        <p:spPr>
          <a:xfrm>
            <a:off x="640080" y="1051560"/>
            <a:ext cx="35661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500" b="1" dirty="0" err="1">
                <a:solidFill>
                  <a:srgbClr val="A84B2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Вес</a:t>
            </a:r>
            <a:r>
              <a:rPr lang="en-US" sz="1500" b="1" dirty="0">
                <a:solidFill>
                  <a:srgbClr val="A84B2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 </a:t>
            </a:r>
            <a:r>
              <a:rPr lang="ru-RU" sz="1500" b="1" dirty="0">
                <a:solidFill>
                  <a:srgbClr val="A84B2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объекта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640080" y="1508760"/>
            <a:ext cx="356616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ru-RU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 первом шаге все объекты имеют одинаковый вес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4754880" y="1005840"/>
            <a:ext cx="3931920" cy="1554480"/>
          </a:xfrm>
          <a:prstGeom prst="roundRect">
            <a:avLst>
              <a:gd name="adj" fmla="val 7059"/>
            </a:avLst>
          </a:prstGeom>
          <a:solidFill>
            <a:srgbClr val="FFFFFF"/>
          </a:solidFill>
          <a:ln/>
          <a:effectLst>
            <a:outerShdw blurRad="76200" dist="25400" dir="9000000" algn="bl" rotWithShape="0">
              <a:srgbClr val="000000">
                <a:alpha val="8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4937760" y="1051560"/>
            <a:ext cx="35661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b="1" dirty="0" err="1">
                <a:solidFill>
                  <a:srgbClr val="A84B2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Адаптивность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4937760" y="1508760"/>
            <a:ext cx="356616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Веса</a:t>
            </a: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неправильно</a:t>
            </a: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классифицированных</a:t>
            </a: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объектов</a:t>
            </a: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увеличиваются</a:t>
            </a: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en-US" sz="12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заставляя</a:t>
            </a: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следующий</a:t>
            </a: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классификатор</a:t>
            </a: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акцентироваться</a:t>
            </a: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</a:t>
            </a: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них</a:t>
            </a:r>
            <a:endParaRPr lang="en-US" sz="1200" dirty="0"/>
          </a:p>
          <a:p>
            <a:pPr marL="0" indent="0" algn="l">
              <a:buNone/>
            </a:pPr>
            <a:endParaRPr lang="ru-RU" sz="1200" dirty="0">
              <a:solidFill>
                <a:srgbClr val="1A1A2E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457200" y="2788920"/>
            <a:ext cx="3931920" cy="1554480"/>
          </a:xfrm>
          <a:prstGeom prst="roundRect">
            <a:avLst>
              <a:gd name="adj" fmla="val 7059"/>
            </a:avLst>
          </a:prstGeom>
          <a:solidFill>
            <a:srgbClr val="FFFFFF"/>
          </a:solidFill>
          <a:ln/>
          <a:effectLst>
            <a:outerShdw blurRad="76200" dist="25400" dir="9000000" algn="bl" rotWithShape="0">
              <a:srgbClr val="000000">
                <a:alpha val="8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640080" y="2834640"/>
            <a:ext cx="35661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A84B2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Слабые классификаторы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640080" y="3291840"/>
            <a:ext cx="356616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Используются "пни" — деревья глубиной 1. Их ошибка должна быть &lt; 0.5, иначе классификатор отбрасывается</a:t>
            </a:r>
            <a:endParaRPr lang="en-US" sz="1200" dirty="0"/>
          </a:p>
        </p:txBody>
      </p:sp>
      <p:sp>
        <p:nvSpPr>
          <p:cNvPr id="13" name="Shape 11"/>
          <p:cNvSpPr/>
          <p:nvPr/>
        </p:nvSpPr>
        <p:spPr>
          <a:xfrm>
            <a:off x="4754880" y="2788920"/>
            <a:ext cx="3931920" cy="1554480"/>
          </a:xfrm>
          <a:prstGeom prst="roundRect">
            <a:avLst>
              <a:gd name="adj" fmla="val 7059"/>
            </a:avLst>
          </a:prstGeom>
          <a:solidFill>
            <a:srgbClr val="FFFFFF"/>
          </a:solidFill>
          <a:ln/>
          <a:effectLst>
            <a:outerShdw blurRad="76200" dist="25400" dir="9000000" algn="bl" rotWithShape="0">
              <a:srgbClr val="000000">
                <a:alpha val="8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4937760" y="2834640"/>
            <a:ext cx="356616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A84B2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Итоговое предсказание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4937760" y="3291840"/>
            <a:ext cx="356616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Взвешенное голосование:</a:t>
            </a:r>
            <a:endParaRPr lang="en-US" sz="1200" dirty="0"/>
          </a:p>
          <a:p>
            <a:pPr marL="0" indent="0" algn="l">
              <a:buNone/>
            </a:pPr>
            <a:r>
              <a:rPr lang="en-US" sz="12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для каждого класса суммируются α всех деревьев, предсказавших этот класс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ru-RU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Недостатки деревьев решений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598842" y="3544196"/>
            <a:ext cx="804672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2080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Ансамбли</a:t>
            </a:r>
            <a:r>
              <a:rPr lang="en-US" sz="16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— это методы, объединяющие несколько алгоритмов машинного обучения для получения более мощной и устойчивой модели.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512781" y="978945"/>
            <a:ext cx="7967831" cy="2112085"/>
          </a:xfrm>
          <a:prstGeom prst="roundRect">
            <a:avLst>
              <a:gd name="adj" fmla="val 5357"/>
            </a:avLst>
          </a:prstGeom>
          <a:solidFill>
            <a:srgbClr val="FFFFFF"/>
          </a:solidFill>
          <a:ln/>
          <a:effectLst>
            <a:outerShdw blurRad="76200" dist="25400" dir="9000000" algn="bl" rotWithShape="0">
              <a:srgbClr val="000000">
                <a:alpha val="8000"/>
              </a:srgbClr>
            </a:outerShdw>
          </a:effectLst>
        </p:spPr>
      </p:sp>
      <p:sp>
        <p:nvSpPr>
          <p:cNvPr id="7" name="Text 5"/>
          <p:cNvSpPr/>
          <p:nvPr/>
        </p:nvSpPr>
        <p:spPr>
          <a:xfrm>
            <a:off x="986117" y="1129554"/>
            <a:ext cx="6850828" cy="18933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ru-RU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Основными недостатками деревьев решений являются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склонность к переобучению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даже при небольшом изменении обучающей выборки дерево может значительно измениться. </a:t>
            </a:r>
          </a:p>
          <a:p>
            <a:endParaRPr lang="ru-RU" sz="1400" dirty="0">
              <a:solidFill>
                <a:srgbClr val="1A1A2E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endParaRPr lang="ru-RU" sz="1400" dirty="0">
              <a:solidFill>
                <a:srgbClr val="1A1A2E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algn="ctr"/>
            <a:r>
              <a:rPr lang="ru-RU" sz="1600" b="1" dirty="0">
                <a:solidFill>
                  <a:srgbClr val="2080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Объединение алгоритмов в ансамбли или композиции на практике дает очень хорошие результаты. </a:t>
            </a:r>
            <a:endParaRPr lang="en-US" sz="1600" b="1" dirty="0">
              <a:solidFill>
                <a:srgbClr val="20808D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Алгоритм AdaBoost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344798" y="1051560"/>
            <a:ext cx="457200" cy="457200"/>
          </a:xfrm>
          <a:prstGeom prst="ellipse">
            <a:avLst/>
          </a:prstGeom>
          <a:solidFill>
            <a:srgbClr val="A84B2F"/>
          </a:solidFill>
          <a:ln/>
        </p:spPr>
      </p:sp>
      <p:sp>
        <p:nvSpPr>
          <p:cNvPr id="5" name="Text 3"/>
          <p:cNvSpPr/>
          <p:nvPr/>
        </p:nvSpPr>
        <p:spPr>
          <a:xfrm>
            <a:off x="344798" y="1051560"/>
            <a:ext cx="457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1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1076318" y="1005840"/>
            <a:ext cx="71323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Инициализация весов: 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344798" y="1801368"/>
            <a:ext cx="457200" cy="457200"/>
          </a:xfrm>
          <a:prstGeom prst="ellipse">
            <a:avLst/>
          </a:prstGeom>
          <a:solidFill>
            <a:srgbClr val="A84B2F"/>
          </a:solidFill>
          <a:ln/>
        </p:spPr>
      </p:sp>
      <p:sp>
        <p:nvSpPr>
          <p:cNvPr id="8" name="Text 6"/>
          <p:cNvSpPr/>
          <p:nvPr/>
        </p:nvSpPr>
        <p:spPr>
          <a:xfrm>
            <a:off x="344798" y="1801368"/>
            <a:ext cx="457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2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1076318" y="1755648"/>
            <a:ext cx="71323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Обучение слабого классификатора </a:t>
            </a:r>
            <a:r>
              <a:rPr lang="en-US" sz="1400" i="1" dirty="0">
                <a:solidFill>
                  <a:srgbClr val="1A1A2E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bₙ</a:t>
            </a: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с минимизацией взвешенной </a:t>
            </a:r>
            <a:r>
              <a:rPr lang="en-US" sz="14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ошибки</a:t>
            </a: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400" i="1" dirty="0"/>
          </a:p>
        </p:txBody>
      </p:sp>
      <p:sp>
        <p:nvSpPr>
          <p:cNvPr id="10" name="Shape 8"/>
          <p:cNvSpPr/>
          <p:nvPr/>
        </p:nvSpPr>
        <p:spPr>
          <a:xfrm>
            <a:off x="344798" y="2551176"/>
            <a:ext cx="457200" cy="457200"/>
          </a:xfrm>
          <a:prstGeom prst="ellipse">
            <a:avLst/>
          </a:prstGeom>
          <a:solidFill>
            <a:srgbClr val="A84B2F"/>
          </a:solidFill>
          <a:ln/>
        </p:spPr>
      </p:sp>
      <p:sp>
        <p:nvSpPr>
          <p:cNvPr id="11" name="Text 9"/>
          <p:cNvSpPr/>
          <p:nvPr/>
        </p:nvSpPr>
        <p:spPr>
          <a:xfrm>
            <a:off x="344798" y="2551176"/>
            <a:ext cx="457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3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1076318" y="2505456"/>
            <a:ext cx="71323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Вес дерева: 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344798" y="3300984"/>
            <a:ext cx="457200" cy="457200"/>
          </a:xfrm>
          <a:prstGeom prst="ellipse">
            <a:avLst/>
          </a:prstGeom>
          <a:solidFill>
            <a:srgbClr val="A84B2F"/>
          </a:solidFill>
          <a:ln/>
        </p:spPr>
      </p:sp>
      <p:sp>
        <p:nvSpPr>
          <p:cNvPr id="14" name="Text 12"/>
          <p:cNvSpPr/>
          <p:nvPr/>
        </p:nvSpPr>
        <p:spPr>
          <a:xfrm>
            <a:off x="344798" y="3300984"/>
            <a:ext cx="457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4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076318" y="3255264"/>
            <a:ext cx="71323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4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Обновление</a:t>
            </a: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весов</a:t>
            </a:r>
            <a:r>
              <a:rPr lang="ru-RU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ru-RU" sz="14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объетов</a:t>
            </a:r>
            <a:r>
              <a:rPr lang="ru-RU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при неверной классификации</a:t>
            </a: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</a:t>
            </a:r>
            <a:endParaRPr lang="en-US" sz="1400" dirty="0"/>
          </a:p>
          <a:p>
            <a:pPr marL="0" indent="0" algn="l">
              <a:buNone/>
            </a:pPr>
            <a:r>
              <a:rPr lang="ru-RU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 при верной классификации   </a:t>
            </a:r>
            <a:endParaRPr lang="en-US" sz="1400" dirty="0"/>
          </a:p>
        </p:txBody>
      </p:sp>
      <p:sp>
        <p:nvSpPr>
          <p:cNvPr id="16" name="Shape 14"/>
          <p:cNvSpPr/>
          <p:nvPr/>
        </p:nvSpPr>
        <p:spPr>
          <a:xfrm>
            <a:off x="344798" y="4050792"/>
            <a:ext cx="457200" cy="457200"/>
          </a:xfrm>
          <a:prstGeom prst="ellipse">
            <a:avLst/>
          </a:prstGeom>
          <a:solidFill>
            <a:srgbClr val="A84B2F"/>
          </a:solidFill>
          <a:ln/>
        </p:spPr>
      </p:sp>
      <p:sp>
        <p:nvSpPr>
          <p:cNvPr id="17" name="Text 15"/>
          <p:cNvSpPr/>
          <p:nvPr/>
        </p:nvSpPr>
        <p:spPr>
          <a:xfrm>
            <a:off x="344798" y="4050792"/>
            <a:ext cx="457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5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076318" y="4005072"/>
            <a:ext cx="71323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4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Нормализация</a:t>
            </a:r>
            <a:r>
              <a:rPr lang="ru-RU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весов объектов так, чтобы </a:t>
            </a:r>
            <a:endParaRPr lang="en-US" sz="14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DB05F49-E923-029F-08C9-00FCFF5D6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231" y="1076354"/>
            <a:ext cx="966910" cy="499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EA9A23E-50FF-120A-4103-D957C59578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89"/>
          <a:stretch/>
        </p:blipFill>
        <p:spPr>
          <a:xfrm>
            <a:off x="6967539" y="1783828"/>
            <a:ext cx="2058026" cy="56903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60624E1-6591-EBBE-A09D-2787CDF36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061" y="2554131"/>
            <a:ext cx="1486572" cy="50999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7FE0B04-9038-1ECF-F744-E95595B06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2407" y="3321595"/>
            <a:ext cx="1140755" cy="29790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8E8F52F-E5C2-53DA-367E-58B30508952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6523"/>
          <a:stretch/>
        </p:blipFill>
        <p:spPr>
          <a:xfrm>
            <a:off x="3437372" y="3590922"/>
            <a:ext cx="1202673" cy="22821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5E2F0B4-4F31-4A36-E752-F134BD90AF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6008" y="4009835"/>
            <a:ext cx="1094769" cy="58207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Сравнение методов и выводы</a:t>
            </a:r>
            <a:endParaRPr lang="en-US" sz="1800" dirty="0"/>
          </a:p>
        </p:txBody>
      </p:sp>
      <p:graphicFrame>
        <p:nvGraphicFramePr>
          <p:cNvPr id="31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365760" y="914400"/>
          <a:ext cx="8412480" cy="2971800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Trebuchet MS" pitchFamily="34" charset="0"/>
                          <a:ea typeface="Trebuchet MS" pitchFamily="34" charset="-122"/>
                          <a:cs typeface="Trebuchet MS" pitchFamily="34" charset="-120"/>
                        </a:rPr>
                        <a:t>Критерий</a:t>
                      </a:r>
                      <a:endParaRPr lang="en-US" sz="1200" dirty="0"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02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Trebuchet MS" pitchFamily="34" charset="0"/>
                          <a:ea typeface="Trebuchet MS" pitchFamily="34" charset="-122"/>
                          <a:cs typeface="Trebuchet MS" pitchFamily="34" charset="-120"/>
                        </a:rPr>
                        <a:t>Бэггинг / RF</a:t>
                      </a:r>
                      <a:endParaRPr lang="en-US" sz="1200" dirty="0"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02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Trebuchet MS" pitchFamily="34" charset="0"/>
                          <a:ea typeface="Trebuchet MS" pitchFamily="34" charset="-122"/>
                          <a:cs typeface="Trebuchet MS" pitchFamily="34" charset="-120"/>
                        </a:rPr>
                        <a:t>Градиентный</a:t>
                      </a:r>
                      <a:endParaRPr lang="en-US" sz="1200" dirty="0"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Trebuchet MS" pitchFamily="34" charset="0"/>
                          <a:ea typeface="Trebuchet MS" pitchFamily="34" charset="-122"/>
                          <a:cs typeface="Trebuchet MS" pitchFamily="34" charset="-120"/>
                        </a:rPr>
                        <a:t>бустинг</a:t>
                      </a:r>
                      <a:endParaRPr lang="en-US" sz="1200" dirty="0"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02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Trebuchet MS" pitchFamily="34" charset="0"/>
                          <a:ea typeface="Trebuchet MS" pitchFamily="34" charset="-122"/>
                          <a:cs typeface="Trebuchet MS" pitchFamily="34" charset="-120"/>
                        </a:rPr>
                        <a:t>AdaBoost</a:t>
                      </a:r>
                      <a:endParaRPr lang="en-US" sz="1200" dirty="0"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0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b="1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Построение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Параллельно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Последовательно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Последовательно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b="1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Что снижает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Разброс (variance)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Смещение (bias)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Смещение (bias)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b="1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Переобучение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20808D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Устойчив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A84B2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Склонен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A84B2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Склонен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b="1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Базовый алг.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Глубокие деревья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Неглубокие деревья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Пни (depth=1)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b="1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Агрегация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Среднее / голосование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Взвешенная сумма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Взвешенное голосование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b="1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Реализации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RandomForest (sklearn)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XGBoost, LightGBM,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CatBoost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AdaBoost (sklearn)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4D1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20808D"/>
          </a:solidFill>
          <a:ln/>
        </p:spPr>
      </p:sp>
      <p:sp>
        <p:nvSpPr>
          <p:cNvPr id="3" name="Text 1"/>
          <p:cNvSpPr/>
          <p:nvPr/>
        </p:nvSpPr>
        <p:spPr>
          <a:xfrm>
            <a:off x="731520" y="1371600"/>
            <a:ext cx="109728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4800" dirty="0"/>
          </a:p>
        </p:txBody>
      </p:sp>
      <p:sp>
        <p:nvSpPr>
          <p:cNvPr id="4" name="Text 2"/>
          <p:cNvSpPr/>
          <p:nvPr/>
        </p:nvSpPr>
        <p:spPr>
          <a:xfrm>
            <a:off x="2105186" y="1780390"/>
            <a:ext cx="64008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ru-RU" sz="3200" b="1" dirty="0">
                <a:solidFill>
                  <a:srgbClr val="FFFFFF"/>
                </a:solidFill>
                <a:latin typeface="Trebuchet MS" pitchFamily="34" charset="0"/>
              </a:rPr>
              <a:t>Спасибо за внимание!</a:t>
            </a:r>
            <a:endParaRPr lang="en-US" sz="3200" dirty="0"/>
          </a:p>
        </p:txBody>
      </p:sp>
      <p:sp>
        <p:nvSpPr>
          <p:cNvPr id="5" name="Shape 3"/>
          <p:cNvSpPr/>
          <p:nvPr/>
        </p:nvSpPr>
        <p:spPr>
          <a:xfrm>
            <a:off x="0" y="5088636"/>
            <a:ext cx="9144000" cy="54864"/>
          </a:xfrm>
          <a:prstGeom prst="rect">
            <a:avLst/>
          </a:prstGeom>
          <a:solidFill>
            <a:srgbClr val="20808D"/>
          </a:solidFill>
          <a:ln/>
        </p:spPr>
      </p:sp>
    </p:spTree>
    <p:extLst>
      <p:ext uri="{BB962C8B-B14F-4D97-AF65-F5344CB8AC3E}">
        <p14:creationId xmlns:p14="http://schemas.microsoft.com/office/powerpoint/2010/main" val="1587631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Разложение ошибки на смещение и разброс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548640" y="1097280"/>
            <a:ext cx="80467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Ошибка на новых данных = Шум + Смещение + Разброс</a:t>
            </a:r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548640" y="1920240"/>
            <a:ext cx="8046720" cy="868680"/>
          </a:xfrm>
          <a:prstGeom prst="roundRect">
            <a:avLst>
              <a:gd name="adj" fmla="val 10526"/>
            </a:avLst>
          </a:prstGeom>
          <a:solidFill>
            <a:srgbClr val="FFFFFF"/>
          </a:solidFill>
          <a:ln/>
        </p:spPr>
      </p:sp>
      <p:sp>
        <p:nvSpPr>
          <p:cNvPr id="6" name="Text 4"/>
          <p:cNvSpPr/>
          <p:nvPr/>
        </p:nvSpPr>
        <p:spPr>
          <a:xfrm>
            <a:off x="731520" y="1920240"/>
            <a:ext cx="237744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Шум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3200400" y="1920240"/>
            <a:ext cx="521208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Ошибка лучшей модели a(x) — характеристика данных, которой нельзя управлять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548640" y="2926080"/>
            <a:ext cx="8046720" cy="868680"/>
          </a:xfrm>
          <a:prstGeom prst="roundRect">
            <a:avLst>
              <a:gd name="adj" fmla="val 10526"/>
            </a:avLst>
          </a:prstGeom>
          <a:solidFill>
            <a:srgbClr val="FFFFFF"/>
          </a:solidFill>
          <a:ln/>
        </p:spPr>
      </p:sp>
      <p:sp>
        <p:nvSpPr>
          <p:cNvPr id="9" name="Text 7"/>
          <p:cNvSpPr/>
          <p:nvPr/>
        </p:nvSpPr>
        <p:spPr>
          <a:xfrm>
            <a:off x="731520" y="2926080"/>
            <a:ext cx="237744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Смещение (Bias)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3200400" y="2926080"/>
            <a:ext cx="521208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Отклонение усредненных ответов наших моделей от ответов лучшей модели. Высокое у простых алгоритмов (линейные)</a:t>
            </a:r>
            <a:endParaRPr lang="en-US" sz="1300" dirty="0"/>
          </a:p>
        </p:txBody>
      </p:sp>
      <p:sp>
        <p:nvSpPr>
          <p:cNvPr id="11" name="Shape 9"/>
          <p:cNvSpPr/>
          <p:nvPr/>
        </p:nvSpPr>
        <p:spPr>
          <a:xfrm>
            <a:off x="548640" y="3931920"/>
            <a:ext cx="8046720" cy="868680"/>
          </a:xfrm>
          <a:prstGeom prst="roundRect">
            <a:avLst>
              <a:gd name="adj" fmla="val 10526"/>
            </a:avLst>
          </a:prstGeom>
          <a:solidFill>
            <a:srgbClr val="FFFFFF"/>
          </a:solidFill>
          <a:ln/>
        </p:spPr>
      </p:sp>
      <p:sp>
        <p:nvSpPr>
          <p:cNvPr id="12" name="Text 10"/>
          <p:cNvSpPr/>
          <p:nvPr/>
        </p:nvSpPr>
        <p:spPr>
          <a:xfrm>
            <a:off x="731520" y="3931920"/>
            <a:ext cx="237744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Разброс (Variance)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200400" y="3931920"/>
            <a:ext cx="5212080" cy="868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Дисперсия </a:t>
            </a:r>
            <a:r>
              <a:rPr lang="en-US" sz="13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ответов</a:t>
            </a:r>
            <a:r>
              <a:rPr lang="en-US" sz="13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3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моделей</a:t>
            </a:r>
            <a:r>
              <a:rPr lang="en-US" sz="13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 Высокий у сложных алгоритмов (деревья решений)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ru-RU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Усреднение алгоритмов</a:t>
            </a:r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510092" y="1154882"/>
            <a:ext cx="6528099" cy="1824319"/>
          </a:xfrm>
          <a:prstGeom prst="roundRect">
            <a:avLst>
              <a:gd name="adj" fmla="val 5357"/>
            </a:avLst>
          </a:prstGeom>
          <a:solidFill>
            <a:srgbClr val="FFFFFF"/>
          </a:solidFill>
          <a:ln/>
          <a:effectLst>
            <a:outerShdw blurRad="76200" dist="25400" dir="9000000" algn="bl" rotWithShape="0">
              <a:srgbClr val="000000">
                <a:alpha val="8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631116" y="1186147"/>
            <a:ext cx="3143025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Усреднение алгоритмов: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 5"/>
              <p:cNvSpPr/>
              <p:nvPr/>
            </p:nvSpPr>
            <p:spPr>
              <a:xfrm>
                <a:off x="631117" y="1733104"/>
                <a:ext cx="6967368" cy="1138516"/>
              </a:xfrm>
              <a:prstGeom prst="rect">
                <a:avLst/>
              </a:prstGeom>
              <a:noFill/>
              <a:ln/>
            </p:spPr>
            <p:txBody>
              <a:bodyPr wrap="square" rtlCol="0" anchor="t"/>
              <a:lstStyle/>
              <a:p>
                <a:pPr marL="0" indent="0">
                  <a:buNone/>
                </a:pPr>
                <a:r>
                  <a:rPr lang="ru-RU" sz="1400" dirty="0">
                    <a:solidFill>
                      <a:srgbClr val="1A1A2E"/>
                    </a:solidFill>
                    <a:latin typeface="Calibri" pitchFamily="34" charset="0"/>
                    <a:ea typeface="Calibri" pitchFamily="34" charset="-122"/>
                    <a:cs typeface="Calibri" pitchFamily="34" charset="-120"/>
                  </a:rPr>
                  <a:t>Не меняется смещение</a:t>
                </a:r>
              </a:p>
              <a:p>
                <a:pPr marL="0" indent="0" algn="ctr">
                  <a:buNone/>
                </a:pPr>
                <a:endParaRPr lang="ru-RU" sz="1400" dirty="0">
                  <a:solidFill>
                    <a:srgbClr val="1A1A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ru-RU" sz="1400" i="0">
                        <a:latin typeface="KaTeX_Main"/>
                      </a:rPr>
                      <m:t>Разброс ансамбля</m:t>
                    </m:r>
                    <m:r>
                      <m:rPr>
                        <m:nor/>
                      </m:rPr>
                      <a:rPr lang="ru-RU" sz="1400">
                        <a:latin typeface="KaTeX_Main"/>
                      </a:rPr>
                      <m:t> </m:t>
                    </m:r>
                    <m:r>
                      <a:rPr lang="ru-RU" sz="1400">
                        <a:latin typeface="KaTeX_Main"/>
                      </a:rPr>
                      <m:t>≈ </m:t>
                    </m:r>
                    <m:f>
                      <m:fPr>
                        <m:ctrlPr>
                          <a:rPr lang="ru-RU" sz="1400">
                            <a:latin typeface="KaTeX_Mai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ru-RU" sz="1400" i="0">
                            <a:latin typeface="KaTeX_Main"/>
                          </a:rPr>
                          <m:t>Разброс базовых моделей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400" i="0">
                            <a:latin typeface="KaTeX_Main"/>
                          </a:rPr>
                          <m:t>N</m:t>
                        </m:r>
                      </m:den>
                    </m:f>
                  </m:oMath>
                </a14:m>
                <a:r>
                  <a:rPr lang="en-US" sz="1400" dirty="0">
                    <a:latin typeface="KaTeX_Main"/>
                  </a:rPr>
                  <a:t> + </a:t>
                </a:r>
                <a:r>
                  <a:rPr lang="ru-RU" sz="1400" dirty="0">
                    <a:latin typeface="KaTeX_Main"/>
                  </a:rPr>
                  <a:t>корреляция базовых моделей</a:t>
                </a:r>
                <a:r>
                  <a:rPr lang="en-US" sz="1400" dirty="0">
                    <a:latin typeface="KaTeX_Main"/>
                  </a:rPr>
                  <a:t> </a:t>
                </a:r>
                <a:r>
                  <a:rPr lang="ru-RU" sz="1400" dirty="0">
                    <a:latin typeface="KaTeX_Main"/>
                  </a:rPr>
                  <a:t> </a:t>
                </a:r>
                <a:endParaRPr lang="en-US" sz="1400" dirty="0"/>
              </a:p>
            </p:txBody>
          </p:sp>
        </mc:Choice>
        <mc:Fallback>
          <p:sp>
            <p:nvSpPr>
              <p:cNvPr id="7" name="Tex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17" y="1733104"/>
                <a:ext cx="6967368" cy="1138516"/>
              </a:xfrm>
              <a:prstGeom prst="rect">
                <a:avLst/>
              </a:prstGeom>
              <a:blipFill>
                <a:blip r:embed="rId3"/>
                <a:stretch>
                  <a:fillRect l="-263" t="-535"/>
                </a:stretch>
              </a:blipFill>
              <a:ln/>
            </p:spPr>
            <p:txBody>
              <a:bodyPr/>
              <a:lstStyle/>
              <a:p>
                <a:r>
                  <a:rPr lang="ru-B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hape 6"/>
          <p:cNvSpPr/>
          <p:nvPr/>
        </p:nvSpPr>
        <p:spPr>
          <a:xfrm>
            <a:off x="2065469" y="3158715"/>
            <a:ext cx="6621331" cy="1649953"/>
          </a:xfrm>
          <a:prstGeom prst="roundRect">
            <a:avLst>
              <a:gd name="adj" fmla="val 5357"/>
            </a:avLst>
          </a:prstGeom>
          <a:solidFill>
            <a:srgbClr val="FFFFFF"/>
          </a:solidFill>
          <a:ln/>
          <a:effectLst>
            <a:outerShdw blurRad="76200" dist="25400" dir="9000000" algn="bl" rotWithShape="0">
              <a:srgbClr val="000000">
                <a:alpha val="8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1986579" y="3189194"/>
            <a:ext cx="5611906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ru-RU" sz="1600" b="1" dirty="0">
                <a:solidFill>
                  <a:srgbClr val="A84B2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Подходы, позволяющие уменьшить корреляцию 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2291380" y="3693011"/>
            <a:ext cx="6257364" cy="1219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400" b="0" i="1" dirty="0" err="1">
                <a:solidFill>
                  <a:srgbClr val="1F1F1F"/>
                </a:solidFill>
                <a:effectLst/>
                <a:latin typeface="Google Sans Text"/>
              </a:rPr>
              <a:t>бэггинг</a:t>
            </a:r>
            <a:r>
              <a:rPr lang="ru-RU" sz="1400" b="0" i="0" dirty="0">
                <a:solidFill>
                  <a:srgbClr val="1F1F1F"/>
                </a:solidFill>
                <a:effectLst/>
                <a:latin typeface="Google Sans Text"/>
              </a:rPr>
              <a:t> (обучение базовых алгоритмов на случайной </a:t>
            </a:r>
            <a:r>
              <a:rPr lang="ru-RU" sz="1400" b="0" i="0" dirty="0" err="1">
                <a:solidFill>
                  <a:srgbClr val="1F1F1F"/>
                </a:solidFill>
                <a:effectLst/>
                <a:latin typeface="Google Sans Text"/>
              </a:rPr>
              <a:t>подвыборке</a:t>
            </a:r>
            <a:r>
              <a:rPr lang="ru-RU" sz="1400" b="0" i="0" dirty="0">
                <a:solidFill>
                  <a:srgbClr val="1F1F1F"/>
                </a:solidFill>
                <a:effectLst/>
                <a:latin typeface="Google Sans Text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sz="1400" b="0" i="0" dirty="0">
              <a:solidFill>
                <a:srgbClr val="1F1F1F"/>
              </a:solidFill>
              <a:effectLst/>
              <a:latin typeface="Google Sans Tex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400" b="0" i="1" dirty="0">
                <a:solidFill>
                  <a:srgbClr val="1F1F1F"/>
                </a:solidFill>
                <a:effectLst/>
                <a:latin typeface="Google Sans Text"/>
              </a:rPr>
              <a:t>метод случайных подпространств</a:t>
            </a:r>
            <a:r>
              <a:rPr lang="ru-RU" sz="1400" b="0" i="0" dirty="0">
                <a:solidFill>
                  <a:srgbClr val="1F1F1F"/>
                </a:solidFill>
                <a:effectLst/>
                <a:latin typeface="Google Sans Text"/>
              </a:rPr>
              <a:t> (обучение базовых алгоритмов на случайном подмножестве признаков) или их комбинация.</a:t>
            </a:r>
          </a:p>
        </p:txBody>
      </p:sp>
    </p:spTree>
    <p:extLst>
      <p:ext uri="{BB962C8B-B14F-4D97-AF65-F5344CB8AC3E}">
        <p14:creationId xmlns:p14="http://schemas.microsoft.com/office/powerpoint/2010/main" val="4057152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Как ансамбли уменьшают ошибку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548640" y="2503160"/>
            <a:ext cx="80467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Два подхода для уменьшения корреляции между базовыми алгоритмами:</a:t>
            </a:r>
            <a:endParaRPr lang="en-US" sz="1500" dirty="0"/>
          </a:p>
        </p:txBody>
      </p:sp>
      <p:sp>
        <p:nvSpPr>
          <p:cNvPr id="5" name="Shape 3"/>
          <p:cNvSpPr/>
          <p:nvPr/>
        </p:nvSpPr>
        <p:spPr>
          <a:xfrm>
            <a:off x="573741" y="3003623"/>
            <a:ext cx="3749040" cy="1559971"/>
          </a:xfrm>
          <a:prstGeom prst="roundRect">
            <a:avLst>
              <a:gd name="adj" fmla="val 5357"/>
            </a:avLst>
          </a:prstGeom>
          <a:solidFill>
            <a:srgbClr val="FFFFFF"/>
          </a:solidFill>
          <a:ln/>
          <a:effectLst>
            <a:outerShdw blurRad="76200" dist="25400" dir="9000000" algn="bl" rotWithShape="0">
              <a:srgbClr val="000000">
                <a:alpha val="8000"/>
              </a:srgbClr>
            </a:outerShdw>
          </a:effectLst>
        </p:spPr>
      </p:sp>
      <p:sp>
        <p:nvSpPr>
          <p:cNvPr id="6" name="Text 4"/>
          <p:cNvSpPr/>
          <p:nvPr/>
        </p:nvSpPr>
        <p:spPr>
          <a:xfrm>
            <a:off x="429410" y="3003624"/>
            <a:ext cx="374904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Бэггинг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48061" y="3465755"/>
            <a:ext cx="3200400" cy="10148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Обучение базовых алгоритмов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 случайных подвыборках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исходных данных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(бутстрап-выборках)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4871421" y="2972358"/>
            <a:ext cx="3749040" cy="1591235"/>
          </a:xfrm>
          <a:prstGeom prst="roundRect">
            <a:avLst>
              <a:gd name="adj" fmla="val 5357"/>
            </a:avLst>
          </a:prstGeom>
          <a:solidFill>
            <a:srgbClr val="FFFFFF"/>
          </a:solidFill>
          <a:ln/>
          <a:effectLst>
            <a:outerShdw blurRad="76200" dist="25400" dir="9000000" algn="bl" rotWithShape="0">
              <a:srgbClr val="000000">
                <a:alpha val="8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4918037" y="3003170"/>
            <a:ext cx="374904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A84B2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Метод случайных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b="1" dirty="0">
                <a:solidFill>
                  <a:srgbClr val="A84B2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подпространств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5120640" y="3699735"/>
            <a:ext cx="3200400" cy="86419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Обучение базовых алгоритмов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 случайном подмножестве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признаков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548640" y="4575591"/>
            <a:ext cx="80467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2080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Случайный лес комбинирует оба подхода для максимальной декорреляции деревьев</a:t>
            </a:r>
            <a:endParaRPr lang="en-US" sz="1400" dirty="0"/>
          </a:p>
        </p:txBody>
      </p:sp>
      <p:sp>
        <p:nvSpPr>
          <p:cNvPr id="12" name="Shape 3">
            <a:extLst>
              <a:ext uri="{FF2B5EF4-FFF2-40B4-BE49-F238E27FC236}">
                <a16:creationId xmlns:a16="http://schemas.microsoft.com/office/drawing/2014/main" id="{63AFE979-2FD8-25CA-3C25-73815DBC45CA}"/>
              </a:ext>
            </a:extLst>
          </p:cNvPr>
          <p:cNvSpPr/>
          <p:nvPr/>
        </p:nvSpPr>
        <p:spPr>
          <a:xfrm>
            <a:off x="573741" y="895006"/>
            <a:ext cx="8021620" cy="1625070"/>
          </a:xfrm>
          <a:prstGeom prst="roundRect">
            <a:avLst>
              <a:gd name="adj" fmla="val 5357"/>
            </a:avLst>
          </a:prstGeom>
          <a:solidFill>
            <a:srgbClr val="FFFFFF"/>
          </a:solidFill>
          <a:ln/>
          <a:effectLst>
            <a:outerShdw blurRad="76200" dist="25400" dir="9000000" algn="bl" rotWithShape="0">
              <a:srgbClr val="000000">
                <a:alpha val="8000"/>
              </a:srgbClr>
            </a:outerShdw>
          </a:effectLst>
        </p:spPr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FF4AF403-84BC-0F93-6C4E-2D9E9C865023}"/>
              </a:ext>
            </a:extLst>
          </p:cNvPr>
          <p:cNvSpPr/>
          <p:nvPr/>
        </p:nvSpPr>
        <p:spPr>
          <a:xfrm>
            <a:off x="813100" y="1003820"/>
            <a:ext cx="3143025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16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Усреднение алгоритмов: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 5">
                <a:extLst>
                  <a:ext uri="{FF2B5EF4-FFF2-40B4-BE49-F238E27FC236}">
                    <a16:creationId xmlns:a16="http://schemas.microsoft.com/office/drawing/2014/main" id="{9F3B6393-41B7-0916-560D-3670FA72FC69}"/>
                  </a:ext>
                </a:extLst>
              </p:cNvPr>
              <p:cNvSpPr/>
              <p:nvPr/>
            </p:nvSpPr>
            <p:spPr>
              <a:xfrm>
                <a:off x="813100" y="1462040"/>
                <a:ext cx="6967368" cy="1138516"/>
              </a:xfrm>
              <a:prstGeom prst="rect">
                <a:avLst/>
              </a:prstGeom>
              <a:noFill/>
              <a:ln/>
            </p:spPr>
            <p:txBody>
              <a:bodyPr wrap="square" rtlCol="0" anchor="t"/>
              <a:lstStyle/>
              <a:p>
                <a:pPr marL="0" indent="0">
                  <a:buNone/>
                </a:pPr>
                <a:r>
                  <a:rPr lang="ru-RU" sz="1400" dirty="0">
                    <a:solidFill>
                      <a:srgbClr val="1A1A2E"/>
                    </a:solidFill>
                    <a:latin typeface="Calibri" pitchFamily="34" charset="0"/>
                    <a:ea typeface="Calibri" pitchFamily="34" charset="-122"/>
                    <a:cs typeface="Calibri" pitchFamily="34" charset="-120"/>
                  </a:rPr>
                  <a:t>Не меняется смещение</a:t>
                </a:r>
              </a:p>
              <a:p>
                <a:pPr marL="0" indent="0" algn="ctr">
                  <a:buNone/>
                </a:pPr>
                <a:endParaRPr lang="ru-RU" sz="1400" dirty="0">
                  <a:solidFill>
                    <a:srgbClr val="1A1A2E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ru-RU" sz="1400" i="0">
                        <a:latin typeface="KaTeX_Main"/>
                      </a:rPr>
                      <m:t>Разброс ансамбля</m:t>
                    </m:r>
                    <m:r>
                      <m:rPr>
                        <m:nor/>
                      </m:rPr>
                      <a:rPr lang="ru-RU" sz="1400">
                        <a:latin typeface="KaTeX_Main"/>
                      </a:rPr>
                      <m:t> </m:t>
                    </m:r>
                    <m:r>
                      <a:rPr lang="ru-RU" sz="1400">
                        <a:latin typeface="KaTeX_Main"/>
                      </a:rPr>
                      <m:t>≈ </m:t>
                    </m:r>
                    <m:f>
                      <m:fPr>
                        <m:ctrlPr>
                          <a:rPr lang="ru-RU" sz="1400">
                            <a:latin typeface="KaTeX_Mai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ru-RU" sz="1400" i="0">
                            <a:latin typeface="KaTeX_Main"/>
                          </a:rPr>
                          <m:t>Разброс базовых моделей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400" i="0">
                            <a:latin typeface="KaTeX_Main"/>
                          </a:rPr>
                          <m:t>N</m:t>
                        </m:r>
                      </m:den>
                    </m:f>
                  </m:oMath>
                </a14:m>
                <a:r>
                  <a:rPr lang="en-US" sz="1400" dirty="0">
                    <a:latin typeface="KaTeX_Main"/>
                  </a:rPr>
                  <a:t> + </a:t>
                </a:r>
                <a:r>
                  <a:rPr lang="ru-RU" sz="1400" dirty="0">
                    <a:latin typeface="KaTeX_Main"/>
                  </a:rPr>
                  <a:t>корреляция базовых моделей</a:t>
                </a:r>
                <a:r>
                  <a:rPr lang="en-US" sz="1400" dirty="0">
                    <a:latin typeface="KaTeX_Main"/>
                  </a:rPr>
                  <a:t> </a:t>
                </a:r>
                <a:r>
                  <a:rPr lang="ru-RU" sz="1400" dirty="0">
                    <a:latin typeface="KaTeX_Main"/>
                  </a:rPr>
                  <a:t> </a:t>
                </a:r>
                <a:endParaRPr lang="en-US" sz="1400" dirty="0"/>
              </a:p>
            </p:txBody>
          </p:sp>
        </mc:Choice>
        <mc:Fallback>
          <p:sp>
            <p:nvSpPr>
              <p:cNvPr id="14" name="Text 5">
                <a:extLst>
                  <a:ext uri="{FF2B5EF4-FFF2-40B4-BE49-F238E27FC236}">
                    <a16:creationId xmlns:a16="http://schemas.microsoft.com/office/drawing/2014/main" id="{9F3B6393-41B7-0916-560D-3670FA72F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00" y="1462040"/>
                <a:ext cx="6967368" cy="1138516"/>
              </a:xfrm>
              <a:prstGeom prst="rect">
                <a:avLst/>
              </a:prstGeom>
              <a:blipFill>
                <a:blip r:embed="rId3"/>
                <a:stretch>
                  <a:fillRect l="-262" t="-1070"/>
                </a:stretch>
              </a:blipFill>
              <a:ln/>
            </p:spPr>
            <p:txBody>
              <a:bodyPr/>
              <a:lstStyle/>
              <a:p>
                <a:r>
                  <a:rPr lang="ru-BY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Основные типы ансамблей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457200" y="1097280"/>
            <a:ext cx="2606040" cy="3291840"/>
          </a:xfrm>
          <a:prstGeom prst="roundRect">
            <a:avLst>
              <a:gd name="adj" fmla="val 5263"/>
            </a:avLst>
          </a:prstGeom>
          <a:solidFill>
            <a:srgbClr val="FFFFFF"/>
          </a:solidFill>
          <a:ln/>
          <a:effectLst>
            <a:outerShdw blurRad="76200" dist="25400" dir="9000000" algn="bl" rotWithShape="0">
              <a:srgbClr val="000000">
                <a:alpha val="8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457200" y="1097280"/>
            <a:ext cx="2606040" cy="548640"/>
          </a:xfrm>
          <a:prstGeom prst="rect">
            <a:avLst/>
          </a:prstGeom>
          <a:solidFill>
            <a:srgbClr val="20808D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097280"/>
            <a:ext cx="26060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Бэггинг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594360" y="1920240"/>
            <a:ext cx="2331720" cy="21945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Параллельное обучение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базовых алгоритмов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 случайных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подвыборках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3337560" y="1097280"/>
            <a:ext cx="2606040" cy="3291840"/>
          </a:xfrm>
          <a:prstGeom prst="roundRect">
            <a:avLst>
              <a:gd name="adj" fmla="val 5263"/>
            </a:avLst>
          </a:prstGeom>
          <a:solidFill>
            <a:srgbClr val="FFFFFF"/>
          </a:solidFill>
          <a:ln/>
          <a:effectLst>
            <a:outerShdw blurRad="76200" dist="25400" dir="9000000" algn="bl" rotWithShape="0">
              <a:srgbClr val="000000">
                <a:alpha val="8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3337560" y="1097280"/>
            <a:ext cx="2606040" cy="548640"/>
          </a:xfrm>
          <a:prstGeom prst="rect">
            <a:avLst/>
          </a:prstGeom>
          <a:solidFill>
            <a:srgbClr val="A84B2F"/>
          </a:solidFill>
          <a:ln/>
        </p:spPr>
      </p:sp>
      <p:sp>
        <p:nvSpPr>
          <p:cNvPr id="10" name="Text 8"/>
          <p:cNvSpPr/>
          <p:nvPr/>
        </p:nvSpPr>
        <p:spPr>
          <a:xfrm>
            <a:off x="3337560" y="1097280"/>
            <a:ext cx="26060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Бустинг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3474720" y="1920240"/>
            <a:ext cx="2331720" cy="21945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Последовательное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построение ансамбля,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каждый алгоритм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исправляет ошибки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6217920" y="1097280"/>
            <a:ext cx="2606040" cy="3291840"/>
          </a:xfrm>
          <a:prstGeom prst="roundRect">
            <a:avLst>
              <a:gd name="adj" fmla="val 5263"/>
            </a:avLst>
          </a:prstGeom>
          <a:solidFill>
            <a:srgbClr val="FFFFFF"/>
          </a:solidFill>
          <a:ln/>
          <a:effectLst>
            <a:outerShdw blurRad="76200" dist="25400" dir="9000000" algn="bl" rotWithShape="0">
              <a:srgbClr val="000000">
                <a:alpha val="8000"/>
              </a:srgbClr>
            </a:outerShdw>
          </a:effectLst>
        </p:spPr>
      </p:sp>
      <p:sp>
        <p:nvSpPr>
          <p:cNvPr id="13" name="Shape 11"/>
          <p:cNvSpPr/>
          <p:nvPr/>
        </p:nvSpPr>
        <p:spPr>
          <a:xfrm>
            <a:off x="6217920" y="1097280"/>
            <a:ext cx="2606040" cy="548640"/>
          </a:xfrm>
          <a:prstGeom prst="rect">
            <a:avLst/>
          </a:prstGeom>
          <a:solidFill>
            <a:srgbClr val="7A39BB"/>
          </a:solidFill>
          <a:ln/>
        </p:spPr>
      </p:sp>
      <p:sp>
        <p:nvSpPr>
          <p:cNvPr id="14" name="Text 12"/>
          <p:cNvSpPr/>
          <p:nvPr/>
        </p:nvSpPr>
        <p:spPr>
          <a:xfrm>
            <a:off x="6217920" y="1097280"/>
            <a:ext cx="260604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Стэкинг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6355080" y="1920240"/>
            <a:ext cx="2331720" cy="21945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Использование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мета-алгоритма для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объединения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предсказаний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A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4864"/>
          </a:xfrm>
          <a:prstGeom prst="rect">
            <a:avLst/>
          </a:prstGeom>
          <a:solidFill>
            <a:srgbClr val="20808D"/>
          </a:solidFill>
          <a:ln/>
        </p:spPr>
      </p:sp>
      <p:sp>
        <p:nvSpPr>
          <p:cNvPr id="3" name="Text 1"/>
          <p:cNvSpPr/>
          <p:nvPr/>
        </p:nvSpPr>
        <p:spPr>
          <a:xfrm>
            <a:off x="731520" y="1371600"/>
            <a:ext cx="109728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20808D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02</a:t>
            </a:r>
            <a:endParaRPr lang="en-US" sz="4800" dirty="0"/>
          </a:p>
        </p:txBody>
      </p:sp>
      <p:sp>
        <p:nvSpPr>
          <p:cNvPr id="4" name="Text 2"/>
          <p:cNvSpPr/>
          <p:nvPr/>
        </p:nvSpPr>
        <p:spPr>
          <a:xfrm>
            <a:off x="2011680" y="1371600"/>
            <a:ext cx="64008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Бэггинг и бутстрап</a:t>
            </a:r>
            <a:endParaRPr lang="en-US" sz="3200" dirty="0"/>
          </a:p>
        </p:txBody>
      </p:sp>
      <p:sp>
        <p:nvSpPr>
          <p:cNvPr id="5" name="Shape 3"/>
          <p:cNvSpPr/>
          <p:nvPr/>
        </p:nvSpPr>
        <p:spPr>
          <a:xfrm>
            <a:off x="0" y="5088636"/>
            <a:ext cx="9144000" cy="54864"/>
          </a:xfrm>
          <a:prstGeom prst="rect">
            <a:avLst/>
          </a:prstGeom>
          <a:solidFill>
            <a:srgbClr val="20808D"/>
          </a:solidFill>
          <a:ln/>
        </p:spPr>
      </p:sp>
    </p:spTree>
    <p:extLst>
      <p:ext uri="{BB962C8B-B14F-4D97-AF65-F5344CB8AC3E}">
        <p14:creationId xmlns:p14="http://schemas.microsoft.com/office/powerpoint/2010/main" val="1194102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5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0F2027"/>
          </a:solidFill>
          <a:ln/>
        </p:spPr>
      </p:sp>
      <p:sp>
        <p:nvSpPr>
          <p:cNvPr id="3" name="Text 1"/>
          <p:cNvSpPr/>
          <p:nvPr/>
        </p:nvSpPr>
        <p:spPr>
          <a:xfrm>
            <a:off x="548640" y="0"/>
            <a:ext cx="80467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800" b="1" dirty="0">
                <a:solidFill>
                  <a:srgbClr val="FFFFFF"/>
                </a:solidFill>
                <a:latin typeface="Trebuchet MS" pitchFamily="34" charset="0"/>
                <a:ea typeface="Trebuchet MS" pitchFamily="34" charset="-122"/>
                <a:cs typeface="Trebuchet MS" pitchFamily="34" charset="-120"/>
              </a:rPr>
              <a:t>Бутстрап (Bootstrap)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548640" y="1005840"/>
            <a:ext cx="80467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2080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Бутстрап</a:t>
            </a:r>
            <a:r>
              <a:rPr lang="en-US" sz="15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— метод формирования подвыборок из исходной </a:t>
            </a:r>
            <a:r>
              <a:rPr lang="en-US" sz="15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выборки</a:t>
            </a:r>
            <a:r>
              <a:rPr lang="en-US" sz="15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5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длины</a:t>
            </a:r>
            <a:r>
              <a:rPr lang="en-US" sz="15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 </a:t>
            </a:r>
            <a:r>
              <a:rPr lang="en-US" sz="15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путем</a:t>
            </a:r>
            <a:r>
              <a:rPr lang="en-US" sz="15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случайного выбора с возвращением.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914400" y="1828800"/>
            <a:ext cx="7498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Из выборки </a:t>
            </a:r>
            <a:r>
              <a:rPr lang="en-US" sz="14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длины</a:t>
            </a: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 случайно </a:t>
            </a:r>
            <a:r>
              <a:rPr lang="en-US" sz="14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выбирается</a:t>
            </a: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 элементов с возвращением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914400" y="2423160"/>
            <a:ext cx="7498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Некоторые элементы попадут несколько раз, ≈37% не попадут вовсе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914400" y="3017520"/>
            <a:ext cx="7498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Повторяя N раз, получаем N разных выборок </a:t>
            </a:r>
            <a:r>
              <a:rPr lang="en-US" sz="1400" dirty="0" err="1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длиной</a:t>
            </a: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914400" y="3611880"/>
            <a:ext cx="74980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 algn="l">
              <a:buSzPct val="100000"/>
              <a:buChar char="•"/>
            </a:pPr>
            <a:r>
              <a:rPr lang="en-US" sz="14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Пример: [a, b, c, d, e] → [a, b, a, c, b] или [b, e, e, d, b]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4373</TotalTime>
  <Words>1191</Words>
  <Application>Microsoft Office PowerPoint</Application>
  <PresentationFormat>Экран (16:9)</PresentationFormat>
  <Paragraphs>252</Paragraphs>
  <Slides>32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Calibri</vt:lpstr>
      <vt:lpstr>Courier New</vt:lpstr>
      <vt:lpstr>Google Sans Text</vt:lpstr>
      <vt:lpstr>KaTeX_Main</vt:lpstr>
      <vt:lpstr>Times New Roman</vt:lpstr>
      <vt:lpstr>Trebuchet MS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Olga Golda</cp:lastModifiedBy>
  <cp:revision>14</cp:revision>
  <dcterms:created xsi:type="dcterms:W3CDTF">2026-03-30T19:56:54Z</dcterms:created>
  <dcterms:modified xsi:type="dcterms:W3CDTF">2026-04-09T18:23:26Z</dcterms:modified>
</cp:coreProperties>
</file>